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metadata/core-properties" Target="docProps/core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30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80120-4735-4793-8DD5-750A92A7107C}" type="datetimeFigureOut">
              <a:rPr lang="en-GB" smtClean="0"/>
              <a:t>25/12/2025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36F5A-3479-44B0-81CE-69E0DC80F1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9038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36F5A-3479-44B0-81CE-69E0DC80F12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14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36F5A-3479-44B0-81CE-69E0DC80F129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62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-form: Shape 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Free-form: Shape 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Free-form: Shape 5"/>
          <p:cNvSpPr/>
          <p:nvPr/>
        </p:nvSpPr>
        <p:spPr>
          <a:xfrm>
            <a:off x="952200" y="1371240"/>
            <a:ext cx="762480" cy="38520"/>
          </a:xfrm>
          <a:custGeom>
            <a:avLst/>
            <a:gdLst/>
            <a:ahLst/>
            <a:cxnLst/>
            <a:rect l="0" t="0" r="r" b="b"/>
            <a:pathLst>
              <a:path w="2118" h="107">
                <a:moveTo>
                  <a:pt x="0" y="0"/>
                </a:moveTo>
                <a:lnTo>
                  <a:pt x="2118" y="0"/>
                </a:lnTo>
                <a:lnTo>
                  <a:pt x="2118" y="107"/>
                </a:lnTo>
                <a:lnTo>
                  <a:pt x="0" y="10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52560" y="1830960"/>
            <a:ext cx="6750360" cy="6357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45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Shared Molecular Biomarkers</a:t>
            </a:r>
            <a:endParaRPr lang="en-US" sz="45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2560" y="2545560"/>
            <a:ext cx="5084640" cy="6357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4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Between Heart Failure</a:t>
            </a:r>
            <a:endParaRPr lang="en-US" sz="4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2560" y="3259800"/>
            <a:ext cx="4132440" cy="6357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4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and Breast Cancer</a:t>
            </a:r>
            <a:endParaRPr lang="en-US" sz="4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2560" y="4186080"/>
            <a:ext cx="363816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 Transcriptomic Analysis Investigating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2560" y="4491000"/>
            <a:ext cx="470412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Bidirectional Relationships Through Bioinformatics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Free-form: Shape 11"/>
          <p:cNvSpPr/>
          <p:nvPr/>
        </p:nvSpPr>
        <p:spPr>
          <a:xfrm>
            <a:off x="2247840" y="5343480"/>
            <a:ext cx="38160" cy="38160"/>
          </a:xfrm>
          <a:custGeom>
            <a:avLst/>
            <a:gdLst/>
            <a:ahLst/>
            <a:cxnLst/>
            <a:rect l="0" t="0" r="r" b="b"/>
            <a:pathLst>
              <a:path w="106" h="106">
                <a:moveTo>
                  <a:pt x="106" y="54"/>
                </a:moveTo>
                <a:cubicBezTo>
                  <a:pt x="106" y="61"/>
                  <a:pt x="105" y="67"/>
                  <a:pt x="102" y="74"/>
                </a:cubicBezTo>
                <a:cubicBezTo>
                  <a:pt x="100" y="80"/>
                  <a:pt x="96" y="86"/>
                  <a:pt x="91" y="91"/>
                </a:cubicBezTo>
                <a:cubicBezTo>
                  <a:pt x="86" y="96"/>
                  <a:pt x="80" y="100"/>
                  <a:pt x="74" y="102"/>
                </a:cubicBezTo>
                <a:cubicBezTo>
                  <a:pt x="67" y="105"/>
                  <a:pt x="61" y="106"/>
                  <a:pt x="54" y="106"/>
                </a:cubicBezTo>
                <a:cubicBezTo>
                  <a:pt x="47" y="106"/>
                  <a:pt x="40" y="105"/>
                  <a:pt x="33" y="102"/>
                </a:cubicBezTo>
                <a:cubicBezTo>
                  <a:pt x="27" y="100"/>
                  <a:pt x="21" y="96"/>
                  <a:pt x="16" y="91"/>
                </a:cubicBezTo>
                <a:cubicBezTo>
                  <a:pt x="11" y="86"/>
                  <a:pt x="7" y="80"/>
                  <a:pt x="5" y="74"/>
                </a:cubicBezTo>
                <a:cubicBezTo>
                  <a:pt x="1" y="67"/>
                  <a:pt x="0" y="61"/>
                  <a:pt x="0" y="54"/>
                </a:cubicBezTo>
                <a:cubicBezTo>
                  <a:pt x="0" y="47"/>
                  <a:pt x="1" y="40"/>
                  <a:pt x="5" y="33"/>
                </a:cubicBezTo>
                <a:cubicBezTo>
                  <a:pt x="7" y="27"/>
                  <a:pt x="11" y="21"/>
                  <a:pt x="16" y="16"/>
                </a:cubicBezTo>
                <a:cubicBezTo>
                  <a:pt x="21" y="10"/>
                  <a:pt x="27" y="6"/>
                  <a:pt x="33" y="4"/>
                </a:cubicBezTo>
                <a:cubicBezTo>
                  <a:pt x="40" y="1"/>
                  <a:pt x="47" y="0"/>
                  <a:pt x="54" y="0"/>
                </a:cubicBezTo>
                <a:cubicBezTo>
                  <a:pt x="61" y="0"/>
                  <a:pt x="67" y="1"/>
                  <a:pt x="74" y="4"/>
                </a:cubicBezTo>
                <a:cubicBezTo>
                  <a:pt x="80" y="6"/>
                  <a:pt x="86" y="10"/>
                  <a:pt x="91" y="16"/>
                </a:cubicBezTo>
                <a:cubicBezTo>
                  <a:pt x="96" y="21"/>
                  <a:pt x="100" y="27"/>
                  <a:pt x="102" y="33"/>
                </a:cubicBezTo>
                <a:cubicBezTo>
                  <a:pt x="105" y="40"/>
                  <a:pt x="106" y="47"/>
                  <a:pt x="106" y="54"/>
                </a:cubicBezTo>
                <a:close/>
              </a:path>
            </a:pathLst>
          </a:custGeom>
          <a:solidFill>
            <a:srgbClr val="999999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52560" y="5266080"/>
            <a:ext cx="10674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December 2025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Free-form: Shape 13"/>
          <p:cNvSpPr/>
          <p:nvPr/>
        </p:nvSpPr>
        <p:spPr>
          <a:xfrm>
            <a:off x="7434000" y="3271680"/>
            <a:ext cx="3991320" cy="2819880"/>
          </a:xfrm>
          <a:custGeom>
            <a:avLst/>
            <a:gdLst/>
            <a:ahLst/>
            <a:cxnLst/>
            <a:rect l="0" t="0" r="r" b="b"/>
            <a:pathLst>
              <a:path w="11087" h="7833">
                <a:moveTo>
                  <a:pt x="0" y="7422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8"/>
                  <a:pt x="54" y="205"/>
                  <a:pt x="69" y="182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9" y="41"/>
                  <a:pt x="253" y="31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10677" y="0"/>
                </a:lnTo>
                <a:cubicBezTo>
                  <a:pt x="10704" y="0"/>
                  <a:pt x="10731" y="3"/>
                  <a:pt x="10757" y="8"/>
                </a:cubicBezTo>
                <a:cubicBezTo>
                  <a:pt x="10784" y="13"/>
                  <a:pt x="10809" y="21"/>
                  <a:pt x="10834" y="31"/>
                </a:cubicBezTo>
                <a:cubicBezTo>
                  <a:pt x="10859" y="41"/>
                  <a:pt x="10883" y="54"/>
                  <a:pt x="10905" y="69"/>
                </a:cubicBezTo>
                <a:cubicBezTo>
                  <a:pt x="10927" y="84"/>
                  <a:pt x="10948" y="101"/>
                  <a:pt x="10967" y="120"/>
                </a:cubicBezTo>
                <a:cubicBezTo>
                  <a:pt x="10986" y="139"/>
                  <a:pt x="11003" y="160"/>
                  <a:pt x="11018" y="182"/>
                </a:cubicBezTo>
                <a:cubicBezTo>
                  <a:pt x="11033" y="205"/>
                  <a:pt x="11046" y="228"/>
                  <a:pt x="11056" y="253"/>
                </a:cubicBezTo>
                <a:cubicBezTo>
                  <a:pt x="11066" y="278"/>
                  <a:pt x="11074" y="304"/>
                  <a:pt x="11079" y="330"/>
                </a:cubicBezTo>
                <a:cubicBezTo>
                  <a:pt x="11085" y="356"/>
                  <a:pt x="11087" y="383"/>
                  <a:pt x="11087" y="410"/>
                </a:cubicBezTo>
                <a:lnTo>
                  <a:pt x="11087" y="7422"/>
                </a:lnTo>
                <a:cubicBezTo>
                  <a:pt x="11087" y="7449"/>
                  <a:pt x="11085" y="7476"/>
                  <a:pt x="11079" y="7503"/>
                </a:cubicBezTo>
                <a:cubicBezTo>
                  <a:pt x="11074" y="7529"/>
                  <a:pt x="11066" y="7555"/>
                  <a:pt x="11056" y="7579"/>
                </a:cubicBezTo>
                <a:cubicBezTo>
                  <a:pt x="11046" y="7604"/>
                  <a:pt x="11033" y="7628"/>
                  <a:pt x="11018" y="7650"/>
                </a:cubicBezTo>
                <a:cubicBezTo>
                  <a:pt x="11003" y="7673"/>
                  <a:pt x="10986" y="7693"/>
                  <a:pt x="10967" y="7712"/>
                </a:cubicBezTo>
                <a:cubicBezTo>
                  <a:pt x="10948" y="7732"/>
                  <a:pt x="10927" y="7749"/>
                  <a:pt x="10905" y="7763"/>
                </a:cubicBezTo>
                <a:cubicBezTo>
                  <a:pt x="10883" y="7778"/>
                  <a:pt x="10859" y="7791"/>
                  <a:pt x="10834" y="7801"/>
                </a:cubicBezTo>
                <a:cubicBezTo>
                  <a:pt x="10809" y="7812"/>
                  <a:pt x="10784" y="7819"/>
                  <a:pt x="10757" y="7825"/>
                </a:cubicBezTo>
                <a:cubicBezTo>
                  <a:pt x="10731" y="7830"/>
                  <a:pt x="10704" y="7833"/>
                  <a:pt x="10677" y="7833"/>
                </a:cubicBezTo>
                <a:lnTo>
                  <a:pt x="410" y="7833"/>
                </a:lnTo>
                <a:cubicBezTo>
                  <a:pt x="383" y="7833"/>
                  <a:pt x="357" y="7830"/>
                  <a:pt x="330" y="7825"/>
                </a:cubicBezTo>
                <a:cubicBezTo>
                  <a:pt x="304" y="7819"/>
                  <a:pt x="278" y="7812"/>
                  <a:pt x="253" y="7801"/>
                </a:cubicBezTo>
                <a:cubicBezTo>
                  <a:pt x="229" y="7791"/>
                  <a:pt x="205" y="7778"/>
                  <a:pt x="182" y="7763"/>
                </a:cubicBezTo>
                <a:cubicBezTo>
                  <a:pt x="160" y="7749"/>
                  <a:pt x="139" y="7732"/>
                  <a:pt x="120" y="7712"/>
                </a:cubicBezTo>
                <a:cubicBezTo>
                  <a:pt x="101" y="7693"/>
                  <a:pt x="84" y="7673"/>
                  <a:pt x="69" y="7650"/>
                </a:cubicBezTo>
                <a:cubicBezTo>
                  <a:pt x="54" y="7628"/>
                  <a:pt x="42" y="7604"/>
                  <a:pt x="31" y="7579"/>
                </a:cubicBezTo>
                <a:cubicBezTo>
                  <a:pt x="21" y="7555"/>
                  <a:pt x="13" y="7529"/>
                  <a:pt x="8" y="7503"/>
                </a:cubicBezTo>
                <a:cubicBezTo>
                  <a:pt x="3" y="7476"/>
                  <a:pt x="0" y="7449"/>
                  <a:pt x="0" y="742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Free-form: Shape 14"/>
          <p:cNvSpPr/>
          <p:nvPr/>
        </p:nvSpPr>
        <p:spPr>
          <a:xfrm>
            <a:off x="7434000" y="3271680"/>
            <a:ext cx="3991320" cy="2819880"/>
          </a:xfrm>
          <a:custGeom>
            <a:avLst/>
            <a:gdLst/>
            <a:ahLst/>
            <a:cxnLst/>
            <a:rect l="0" t="0" r="r" b="b"/>
            <a:pathLst>
              <a:path w="11087" h="7833" fill="none">
                <a:moveTo>
                  <a:pt x="0" y="7422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8"/>
                  <a:pt x="54" y="205"/>
                  <a:pt x="69" y="182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9" y="41"/>
                  <a:pt x="253" y="31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10677" y="0"/>
                </a:lnTo>
                <a:cubicBezTo>
                  <a:pt x="10704" y="0"/>
                  <a:pt x="10731" y="3"/>
                  <a:pt x="10757" y="8"/>
                </a:cubicBezTo>
                <a:cubicBezTo>
                  <a:pt x="10784" y="13"/>
                  <a:pt x="10809" y="21"/>
                  <a:pt x="10834" y="31"/>
                </a:cubicBezTo>
                <a:cubicBezTo>
                  <a:pt x="10859" y="41"/>
                  <a:pt x="10883" y="54"/>
                  <a:pt x="10905" y="69"/>
                </a:cubicBezTo>
                <a:cubicBezTo>
                  <a:pt x="10927" y="84"/>
                  <a:pt x="10948" y="101"/>
                  <a:pt x="10967" y="120"/>
                </a:cubicBezTo>
                <a:cubicBezTo>
                  <a:pt x="10986" y="139"/>
                  <a:pt x="11003" y="160"/>
                  <a:pt x="11018" y="182"/>
                </a:cubicBezTo>
                <a:cubicBezTo>
                  <a:pt x="11033" y="205"/>
                  <a:pt x="11046" y="228"/>
                  <a:pt x="11056" y="253"/>
                </a:cubicBezTo>
                <a:cubicBezTo>
                  <a:pt x="11066" y="278"/>
                  <a:pt x="11074" y="304"/>
                  <a:pt x="11079" y="330"/>
                </a:cubicBezTo>
                <a:cubicBezTo>
                  <a:pt x="11085" y="356"/>
                  <a:pt x="11087" y="383"/>
                  <a:pt x="11087" y="410"/>
                </a:cubicBezTo>
                <a:lnTo>
                  <a:pt x="11087" y="7422"/>
                </a:lnTo>
                <a:cubicBezTo>
                  <a:pt x="11087" y="7449"/>
                  <a:pt x="11085" y="7476"/>
                  <a:pt x="11079" y="7503"/>
                </a:cubicBezTo>
                <a:cubicBezTo>
                  <a:pt x="11074" y="7529"/>
                  <a:pt x="11066" y="7555"/>
                  <a:pt x="11056" y="7579"/>
                </a:cubicBezTo>
                <a:cubicBezTo>
                  <a:pt x="11046" y="7604"/>
                  <a:pt x="11033" y="7628"/>
                  <a:pt x="11018" y="7650"/>
                </a:cubicBezTo>
                <a:cubicBezTo>
                  <a:pt x="11003" y="7673"/>
                  <a:pt x="10986" y="7693"/>
                  <a:pt x="10967" y="7712"/>
                </a:cubicBezTo>
                <a:cubicBezTo>
                  <a:pt x="10948" y="7732"/>
                  <a:pt x="10927" y="7749"/>
                  <a:pt x="10905" y="7763"/>
                </a:cubicBezTo>
                <a:cubicBezTo>
                  <a:pt x="10883" y="7778"/>
                  <a:pt x="10859" y="7791"/>
                  <a:pt x="10834" y="7801"/>
                </a:cubicBezTo>
                <a:cubicBezTo>
                  <a:pt x="10809" y="7812"/>
                  <a:pt x="10784" y="7819"/>
                  <a:pt x="10757" y="7825"/>
                </a:cubicBezTo>
                <a:cubicBezTo>
                  <a:pt x="10731" y="7830"/>
                  <a:pt x="10704" y="7833"/>
                  <a:pt x="10677" y="7833"/>
                </a:cubicBezTo>
                <a:lnTo>
                  <a:pt x="410" y="7833"/>
                </a:lnTo>
                <a:cubicBezTo>
                  <a:pt x="383" y="7833"/>
                  <a:pt x="357" y="7830"/>
                  <a:pt x="330" y="7825"/>
                </a:cubicBezTo>
                <a:cubicBezTo>
                  <a:pt x="304" y="7819"/>
                  <a:pt x="278" y="7812"/>
                  <a:pt x="253" y="7801"/>
                </a:cubicBezTo>
                <a:cubicBezTo>
                  <a:pt x="229" y="7791"/>
                  <a:pt x="205" y="7778"/>
                  <a:pt x="182" y="7763"/>
                </a:cubicBezTo>
                <a:cubicBezTo>
                  <a:pt x="160" y="7749"/>
                  <a:pt x="139" y="7732"/>
                  <a:pt x="120" y="7712"/>
                </a:cubicBezTo>
                <a:cubicBezTo>
                  <a:pt x="101" y="7693"/>
                  <a:pt x="84" y="7673"/>
                  <a:pt x="69" y="7650"/>
                </a:cubicBezTo>
                <a:cubicBezTo>
                  <a:pt x="54" y="7628"/>
                  <a:pt x="42" y="7604"/>
                  <a:pt x="31" y="7579"/>
                </a:cubicBezTo>
                <a:cubicBezTo>
                  <a:pt x="21" y="7555"/>
                  <a:pt x="13" y="7529"/>
                  <a:pt x="8" y="7503"/>
                </a:cubicBezTo>
                <a:cubicBezTo>
                  <a:pt x="3" y="7476"/>
                  <a:pt x="0" y="7449"/>
                  <a:pt x="0" y="7422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Free-form: Shape 15"/>
          <p:cNvSpPr/>
          <p:nvPr/>
        </p:nvSpPr>
        <p:spPr>
          <a:xfrm>
            <a:off x="7438680" y="5543280"/>
            <a:ext cx="3981960" cy="543240"/>
          </a:xfrm>
          <a:custGeom>
            <a:avLst/>
            <a:gdLst/>
            <a:ahLst/>
            <a:cxnLst/>
            <a:rect l="0" t="0" r="r" b="b"/>
            <a:pathLst>
              <a:path w="11061" h="1509">
                <a:moveTo>
                  <a:pt x="11061" y="1112"/>
                </a:moveTo>
                <a:cubicBezTo>
                  <a:pt x="11061" y="1165"/>
                  <a:pt x="11051" y="1216"/>
                  <a:pt x="11031" y="1264"/>
                </a:cubicBezTo>
                <a:cubicBezTo>
                  <a:pt x="11011" y="1313"/>
                  <a:pt x="10982" y="1356"/>
                  <a:pt x="10945" y="1393"/>
                </a:cubicBezTo>
                <a:cubicBezTo>
                  <a:pt x="10908" y="1430"/>
                  <a:pt x="10865" y="1459"/>
                  <a:pt x="10816" y="1479"/>
                </a:cubicBezTo>
                <a:cubicBezTo>
                  <a:pt x="10767" y="1499"/>
                  <a:pt x="10717" y="1509"/>
                  <a:pt x="10664" y="1509"/>
                </a:cubicBezTo>
                <a:lnTo>
                  <a:pt x="397" y="1509"/>
                </a:lnTo>
                <a:cubicBezTo>
                  <a:pt x="345" y="1509"/>
                  <a:pt x="294" y="1499"/>
                  <a:pt x="245" y="1479"/>
                </a:cubicBezTo>
                <a:cubicBezTo>
                  <a:pt x="197" y="1459"/>
                  <a:pt x="154" y="1430"/>
                  <a:pt x="117" y="1393"/>
                </a:cubicBezTo>
                <a:cubicBezTo>
                  <a:pt x="79" y="1356"/>
                  <a:pt x="51" y="1313"/>
                  <a:pt x="31" y="1264"/>
                </a:cubicBezTo>
                <a:cubicBezTo>
                  <a:pt x="11" y="1216"/>
                  <a:pt x="0" y="1165"/>
                  <a:pt x="0" y="1113"/>
                </a:cubicBezTo>
                <a:lnTo>
                  <a:pt x="0" y="0"/>
                </a:lnTo>
                <a:lnTo>
                  <a:pt x="11061" y="0"/>
                </a:lnTo>
                <a:lnTo>
                  <a:pt x="11061" y="1112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" name="Free-form: Shape 16"/>
          <p:cNvSpPr/>
          <p:nvPr/>
        </p:nvSpPr>
        <p:spPr>
          <a:xfrm>
            <a:off x="7438680" y="5543280"/>
            <a:ext cx="3981960" cy="10080"/>
          </a:xfrm>
          <a:custGeom>
            <a:avLst/>
            <a:gdLst/>
            <a:ahLst/>
            <a:cxnLst/>
            <a:rect l="0" t="0" r="r" b="b"/>
            <a:pathLst>
              <a:path w="11061" h="28">
                <a:moveTo>
                  <a:pt x="11061" y="28"/>
                </a:moveTo>
                <a:lnTo>
                  <a:pt x="0" y="28"/>
                </a:lnTo>
                <a:lnTo>
                  <a:pt x="0" y="0"/>
                </a:lnTo>
                <a:lnTo>
                  <a:pt x="11061" y="0"/>
                </a:lnTo>
                <a:lnTo>
                  <a:pt x="11061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Free-form: Shape 17"/>
          <p:cNvSpPr/>
          <p:nvPr/>
        </p:nvSpPr>
        <p:spPr>
          <a:xfrm>
            <a:off x="7743600" y="3581280"/>
            <a:ext cx="609840" cy="609840"/>
          </a:xfrm>
          <a:custGeom>
            <a:avLst/>
            <a:gdLst/>
            <a:ahLst/>
            <a:cxnLst/>
            <a:rect l="0" t="0" r="r" b="b"/>
            <a:pathLst>
              <a:path w="1694" h="1694">
                <a:moveTo>
                  <a:pt x="1694" y="846"/>
                </a:moveTo>
                <a:cubicBezTo>
                  <a:pt x="1694" y="874"/>
                  <a:pt x="1693" y="902"/>
                  <a:pt x="1690" y="929"/>
                </a:cubicBezTo>
                <a:cubicBezTo>
                  <a:pt x="1688" y="957"/>
                  <a:pt x="1684" y="984"/>
                  <a:pt x="1678" y="1012"/>
                </a:cubicBezTo>
                <a:cubicBezTo>
                  <a:pt x="1673" y="1039"/>
                  <a:pt x="1666" y="1067"/>
                  <a:pt x="1658" y="1093"/>
                </a:cubicBezTo>
                <a:cubicBezTo>
                  <a:pt x="1650" y="1120"/>
                  <a:pt x="1641" y="1146"/>
                  <a:pt x="1630" y="1172"/>
                </a:cubicBezTo>
                <a:cubicBezTo>
                  <a:pt x="1619" y="1197"/>
                  <a:pt x="1608" y="1222"/>
                  <a:pt x="1594" y="1247"/>
                </a:cubicBezTo>
                <a:cubicBezTo>
                  <a:pt x="1581" y="1271"/>
                  <a:pt x="1567" y="1295"/>
                  <a:pt x="1552" y="1318"/>
                </a:cubicBezTo>
                <a:cubicBezTo>
                  <a:pt x="1536" y="1341"/>
                  <a:pt x="1520" y="1363"/>
                  <a:pt x="1502" y="1385"/>
                </a:cubicBezTo>
                <a:cubicBezTo>
                  <a:pt x="1485" y="1406"/>
                  <a:pt x="1466" y="1427"/>
                  <a:pt x="1446" y="1446"/>
                </a:cubicBezTo>
                <a:cubicBezTo>
                  <a:pt x="1427" y="1466"/>
                  <a:pt x="1406" y="1484"/>
                  <a:pt x="1385" y="1502"/>
                </a:cubicBezTo>
                <a:cubicBezTo>
                  <a:pt x="1363" y="1520"/>
                  <a:pt x="1340" y="1536"/>
                  <a:pt x="1317" y="1551"/>
                </a:cubicBezTo>
                <a:cubicBezTo>
                  <a:pt x="1294" y="1567"/>
                  <a:pt x="1270" y="1581"/>
                  <a:pt x="1246" y="1594"/>
                </a:cubicBezTo>
                <a:cubicBezTo>
                  <a:pt x="1221" y="1607"/>
                  <a:pt x="1196" y="1619"/>
                  <a:pt x="1171" y="1630"/>
                </a:cubicBezTo>
                <a:cubicBezTo>
                  <a:pt x="1145" y="1640"/>
                  <a:pt x="1119" y="1650"/>
                  <a:pt x="1093" y="1658"/>
                </a:cubicBezTo>
                <a:cubicBezTo>
                  <a:pt x="1066" y="1666"/>
                  <a:pt x="1039" y="1672"/>
                  <a:pt x="1012" y="1678"/>
                </a:cubicBezTo>
                <a:cubicBezTo>
                  <a:pt x="985" y="1683"/>
                  <a:pt x="957" y="1687"/>
                  <a:pt x="930" y="1690"/>
                </a:cubicBezTo>
                <a:cubicBezTo>
                  <a:pt x="902" y="1693"/>
                  <a:pt x="875" y="1694"/>
                  <a:pt x="847" y="1694"/>
                </a:cubicBezTo>
                <a:cubicBezTo>
                  <a:pt x="819" y="1694"/>
                  <a:pt x="791" y="1693"/>
                  <a:pt x="764" y="1690"/>
                </a:cubicBezTo>
                <a:cubicBezTo>
                  <a:pt x="736" y="1687"/>
                  <a:pt x="709" y="1683"/>
                  <a:pt x="682" y="1678"/>
                </a:cubicBezTo>
                <a:cubicBezTo>
                  <a:pt x="654" y="1672"/>
                  <a:pt x="628" y="1666"/>
                  <a:pt x="601" y="1658"/>
                </a:cubicBezTo>
                <a:cubicBezTo>
                  <a:pt x="574" y="1650"/>
                  <a:pt x="548" y="1640"/>
                  <a:pt x="523" y="1630"/>
                </a:cubicBezTo>
                <a:cubicBezTo>
                  <a:pt x="497" y="1619"/>
                  <a:pt x="472" y="1607"/>
                  <a:pt x="448" y="1594"/>
                </a:cubicBezTo>
                <a:cubicBezTo>
                  <a:pt x="423" y="1581"/>
                  <a:pt x="399" y="1567"/>
                  <a:pt x="376" y="1551"/>
                </a:cubicBezTo>
                <a:cubicBezTo>
                  <a:pt x="353" y="1536"/>
                  <a:pt x="331" y="1520"/>
                  <a:pt x="310" y="1502"/>
                </a:cubicBezTo>
                <a:cubicBezTo>
                  <a:pt x="288" y="1484"/>
                  <a:pt x="268" y="1466"/>
                  <a:pt x="248" y="1446"/>
                </a:cubicBezTo>
                <a:cubicBezTo>
                  <a:pt x="229" y="1427"/>
                  <a:pt x="210" y="1406"/>
                  <a:pt x="192" y="1385"/>
                </a:cubicBezTo>
                <a:cubicBezTo>
                  <a:pt x="175" y="1363"/>
                  <a:pt x="158" y="1341"/>
                  <a:pt x="143" y="1318"/>
                </a:cubicBezTo>
                <a:cubicBezTo>
                  <a:pt x="127" y="1295"/>
                  <a:pt x="113" y="1271"/>
                  <a:pt x="100" y="1247"/>
                </a:cubicBezTo>
                <a:cubicBezTo>
                  <a:pt x="87" y="1222"/>
                  <a:pt x="75" y="1197"/>
                  <a:pt x="65" y="1172"/>
                </a:cubicBezTo>
                <a:cubicBezTo>
                  <a:pt x="54" y="1146"/>
                  <a:pt x="45" y="1120"/>
                  <a:pt x="37" y="1093"/>
                </a:cubicBezTo>
                <a:cubicBezTo>
                  <a:pt x="29" y="1067"/>
                  <a:pt x="22" y="1039"/>
                  <a:pt x="16" y="1012"/>
                </a:cubicBezTo>
                <a:cubicBezTo>
                  <a:pt x="11" y="984"/>
                  <a:pt x="7" y="957"/>
                  <a:pt x="4" y="929"/>
                </a:cubicBezTo>
                <a:cubicBezTo>
                  <a:pt x="1" y="902"/>
                  <a:pt x="0" y="874"/>
                  <a:pt x="0" y="846"/>
                </a:cubicBezTo>
                <a:cubicBezTo>
                  <a:pt x="0" y="819"/>
                  <a:pt x="1" y="791"/>
                  <a:pt x="4" y="764"/>
                </a:cubicBezTo>
                <a:cubicBezTo>
                  <a:pt x="7" y="736"/>
                  <a:pt x="11" y="709"/>
                  <a:pt x="16" y="681"/>
                </a:cubicBezTo>
                <a:cubicBezTo>
                  <a:pt x="22" y="654"/>
                  <a:pt x="29" y="627"/>
                  <a:pt x="37" y="601"/>
                </a:cubicBezTo>
                <a:cubicBezTo>
                  <a:pt x="45" y="574"/>
                  <a:pt x="54" y="548"/>
                  <a:pt x="65" y="522"/>
                </a:cubicBezTo>
                <a:cubicBezTo>
                  <a:pt x="75" y="497"/>
                  <a:pt x="87" y="472"/>
                  <a:pt x="100" y="447"/>
                </a:cubicBezTo>
                <a:cubicBezTo>
                  <a:pt x="113" y="423"/>
                  <a:pt x="127" y="399"/>
                  <a:pt x="143" y="376"/>
                </a:cubicBezTo>
                <a:cubicBezTo>
                  <a:pt x="158" y="353"/>
                  <a:pt x="175" y="331"/>
                  <a:pt x="192" y="309"/>
                </a:cubicBezTo>
                <a:cubicBezTo>
                  <a:pt x="210" y="288"/>
                  <a:pt x="229" y="267"/>
                  <a:pt x="248" y="248"/>
                </a:cubicBezTo>
                <a:cubicBezTo>
                  <a:pt x="268" y="228"/>
                  <a:pt x="288" y="210"/>
                  <a:pt x="310" y="192"/>
                </a:cubicBezTo>
                <a:cubicBezTo>
                  <a:pt x="331" y="174"/>
                  <a:pt x="353" y="158"/>
                  <a:pt x="376" y="143"/>
                </a:cubicBezTo>
                <a:cubicBezTo>
                  <a:pt x="399" y="127"/>
                  <a:pt x="423" y="113"/>
                  <a:pt x="448" y="100"/>
                </a:cubicBezTo>
                <a:cubicBezTo>
                  <a:pt x="472" y="87"/>
                  <a:pt x="497" y="75"/>
                  <a:pt x="523" y="64"/>
                </a:cubicBezTo>
                <a:cubicBezTo>
                  <a:pt x="548" y="54"/>
                  <a:pt x="574" y="44"/>
                  <a:pt x="601" y="36"/>
                </a:cubicBezTo>
                <a:cubicBezTo>
                  <a:pt x="628" y="28"/>
                  <a:pt x="654" y="22"/>
                  <a:pt x="682" y="16"/>
                </a:cubicBezTo>
                <a:cubicBezTo>
                  <a:pt x="709" y="11"/>
                  <a:pt x="736" y="7"/>
                  <a:pt x="764" y="4"/>
                </a:cubicBezTo>
                <a:cubicBezTo>
                  <a:pt x="791" y="1"/>
                  <a:pt x="819" y="0"/>
                  <a:pt x="847" y="0"/>
                </a:cubicBezTo>
                <a:cubicBezTo>
                  <a:pt x="875" y="0"/>
                  <a:pt x="902" y="1"/>
                  <a:pt x="930" y="4"/>
                </a:cubicBezTo>
                <a:cubicBezTo>
                  <a:pt x="957" y="7"/>
                  <a:pt x="985" y="11"/>
                  <a:pt x="1012" y="16"/>
                </a:cubicBezTo>
                <a:cubicBezTo>
                  <a:pt x="1039" y="22"/>
                  <a:pt x="1066" y="28"/>
                  <a:pt x="1093" y="36"/>
                </a:cubicBezTo>
                <a:cubicBezTo>
                  <a:pt x="1119" y="44"/>
                  <a:pt x="1145" y="54"/>
                  <a:pt x="1171" y="64"/>
                </a:cubicBezTo>
                <a:cubicBezTo>
                  <a:pt x="1196" y="75"/>
                  <a:pt x="1221" y="87"/>
                  <a:pt x="1246" y="100"/>
                </a:cubicBezTo>
                <a:cubicBezTo>
                  <a:pt x="1270" y="113"/>
                  <a:pt x="1294" y="127"/>
                  <a:pt x="1317" y="143"/>
                </a:cubicBezTo>
                <a:cubicBezTo>
                  <a:pt x="1340" y="158"/>
                  <a:pt x="1363" y="174"/>
                  <a:pt x="1385" y="192"/>
                </a:cubicBezTo>
                <a:cubicBezTo>
                  <a:pt x="1406" y="210"/>
                  <a:pt x="1427" y="228"/>
                  <a:pt x="1446" y="248"/>
                </a:cubicBezTo>
                <a:cubicBezTo>
                  <a:pt x="1466" y="267"/>
                  <a:pt x="1485" y="288"/>
                  <a:pt x="1502" y="309"/>
                </a:cubicBezTo>
                <a:cubicBezTo>
                  <a:pt x="1520" y="331"/>
                  <a:pt x="1536" y="353"/>
                  <a:pt x="1552" y="376"/>
                </a:cubicBezTo>
                <a:cubicBezTo>
                  <a:pt x="1567" y="399"/>
                  <a:pt x="1581" y="423"/>
                  <a:pt x="1594" y="447"/>
                </a:cubicBezTo>
                <a:cubicBezTo>
                  <a:pt x="1608" y="472"/>
                  <a:pt x="1619" y="497"/>
                  <a:pt x="1630" y="522"/>
                </a:cubicBezTo>
                <a:cubicBezTo>
                  <a:pt x="1641" y="548"/>
                  <a:pt x="1650" y="574"/>
                  <a:pt x="1658" y="601"/>
                </a:cubicBezTo>
                <a:cubicBezTo>
                  <a:pt x="1666" y="627"/>
                  <a:pt x="1673" y="654"/>
                  <a:pt x="1678" y="681"/>
                </a:cubicBezTo>
                <a:cubicBezTo>
                  <a:pt x="1684" y="709"/>
                  <a:pt x="1688" y="736"/>
                  <a:pt x="1690" y="764"/>
                </a:cubicBezTo>
                <a:cubicBezTo>
                  <a:pt x="1693" y="791"/>
                  <a:pt x="1694" y="819"/>
                  <a:pt x="1694" y="84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Free-form: Shape 18"/>
          <p:cNvSpPr/>
          <p:nvPr/>
        </p:nvSpPr>
        <p:spPr>
          <a:xfrm>
            <a:off x="7931880" y="3784320"/>
            <a:ext cx="233640" cy="203760"/>
          </a:xfrm>
          <a:custGeom>
            <a:avLst/>
            <a:gdLst/>
            <a:ahLst/>
            <a:cxnLst/>
            <a:rect l="0" t="0" r="r" b="b"/>
            <a:pathLst>
              <a:path w="649" h="566" fill="none">
                <a:moveTo>
                  <a:pt x="587" y="403"/>
                </a:moveTo>
                <a:cubicBezTo>
                  <a:pt x="577" y="393"/>
                  <a:pt x="565" y="387"/>
                  <a:pt x="551" y="384"/>
                </a:cubicBezTo>
                <a:lnTo>
                  <a:pt x="467" y="367"/>
                </a:lnTo>
                <a:cubicBezTo>
                  <a:pt x="419" y="358"/>
                  <a:pt x="374" y="364"/>
                  <a:pt x="330" y="386"/>
                </a:cubicBezTo>
                <a:lnTo>
                  <a:pt x="319" y="391"/>
                </a:lnTo>
                <a:cubicBezTo>
                  <a:pt x="275" y="413"/>
                  <a:pt x="229" y="419"/>
                  <a:pt x="182" y="409"/>
                </a:cubicBezTo>
                <a:lnTo>
                  <a:pt x="114" y="396"/>
                </a:lnTo>
                <a:cubicBezTo>
                  <a:pt x="102" y="393"/>
                  <a:pt x="91" y="394"/>
                  <a:pt x="80" y="397"/>
                </a:cubicBezTo>
                <a:cubicBezTo>
                  <a:pt x="68" y="401"/>
                  <a:pt x="59" y="407"/>
                  <a:pt x="50" y="415"/>
                </a:cubicBezTo>
                <a:moveTo>
                  <a:pt x="183" y="0"/>
                </a:moveTo>
                <a:lnTo>
                  <a:pt x="466" y="0"/>
                </a:lnTo>
                <a:lnTo>
                  <a:pt x="431" y="36"/>
                </a:lnTo>
                <a:lnTo>
                  <a:pt x="431" y="218"/>
                </a:lnTo>
                <a:cubicBezTo>
                  <a:pt x="431" y="237"/>
                  <a:pt x="438" y="254"/>
                  <a:pt x="451" y="268"/>
                </a:cubicBezTo>
                <a:lnTo>
                  <a:pt x="628" y="444"/>
                </a:lnTo>
                <a:cubicBezTo>
                  <a:pt x="672" y="490"/>
                  <a:pt x="641" y="566"/>
                  <a:pt x="578" y="566"/>
                </a:cubicBezTo>
                <a:lnTo>
                  <a:pt x="71" y="566"/>
                </a:lnTo>
                <a:cubicBezTo>
                  <a:pt x="8" y="566"/>
                  <a:pt x="-24" y="490"/>
                  <a:pt x="21" y="444"/>
                </a:cubicBezTo>
                <a:lnTo>
                  <a:pt x="197" y="268"/>
                </a:lnTo>
                <a:cubicBezTo>
                  <a:pt x="211" y="254"/>
                  <a:pt x="218" y="237"/>
                  <a:pt x="218" y="218"/>
                </a:cubicBezTo>
                <a:lnTo>
                  <a:pt x="218" y="36"/>
                </a:lnTo>
                <a:lnTo>
                  <a:pt x="183" y="0"/>
                </a:lnTo>
              </a:path>
            </a:pathLst>
          </a:custGeom>
          <a:ln w="25200" cap="rnd">
            <a:solidFill>
              <a:srgbClr val="DA7756"/>
            </a:solidFill>
            <a:round/>
          </a:ln>
        </p:spPr>
        <p:txBody>
          <a:bodyPr lIns="12600" tIns="12600" rIns="12600" bIns="1260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517120" y="5266080"/>
            <a:ext cx="1820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Research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505720" y="3668040"/>
            <a:ext cx="19036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Bioinformatics Approach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505720" y="3930480"/>
            <a:ext cx="1476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43960" y="4378320"/>
            <a:ext cx="1656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Gene Expression Profiling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43960" y="4702320"/>
            <a:ext cx="1881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Pathway Integration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43960" y="5025960"/>
            <a:ext cx="2400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Cross-Condition Biomarker Discovery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743960" y="5730840"/>
            <a:ext cx="1148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RESEARCH FOCUS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ree-form: Shape 298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0" name="Free-form: Shape 29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1" name="Free-form: Shape 300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02" name="Free-form: Shape 301"/>
          <p:cNvSpPr/>
          <p:nvPr/>
        </p:nvSpPr>
        <p:spPr>
          <a:xfrm>
            <a:off x="576000" y="1890360"/>
            <a:ext cx="6067800" cy="3277080"/>
          </a:xfrm>
          <a:custGeom>
            <a:avLst/>
            <a:gdLst/>
            <a:ahLst/>
            <a:cxnLst/>
            <a:rect l="0" t="0" r="r" b="b"/>
            <a:pathLst>
              <a:path w="16855" h="9103">
                <a:moveTo>
                  <a:pt x="0" y="8905"/>
                </a:moveTo>
                <a:lnTo>
                  <a:pt x="0" y="199"/>
                </a:lnTo>
                <a:cubicBezTo>
                  <a:pt x="0" y="186"/>
                  <a:pt x="2" y="173"/>
                  <a:pt x="4" y="160"/>
                </a:cubicBezTo>
                <a:cubicBezTo>
                  <a:pt x="7" y="147"/>
                  <a:pt x="10" y="135"/>
                  <a:pt x="15" y="123"/>
                </a:cubicBezTo>
                <a:cubicBezTo>
                  <a:pt x="20" y="111"/>
                  <a:pt x="26" y="100"/>
                  <a:pt x="34" y="89"/>
                </a:cubicBezTo>
                <a:cubicBezTo>
                  <a:pt x="41" y="78"/>
                  <a:pt x="49" y="68"/>
                  <a:pt x="58" y="59"/>
                </a:cubicBezTo>
                <a:cubicBezTo>
                  <a:pt x="68" y="49"/>
                  <a:pt x="78" y="41"/>
                  <a:pt x="88" y="34"/>
                </a:cubicBezTo>
                <a:cubicBezTo>
                  <a:pt x="99" y="27"/>
                  <a:pt x="111" y="21"/>
                  <a:pt x="123" y="16"/>
                </a:cubicBezTo>
                <a:cubicBezTo>
                  <a:pt x="135" y="11"/>
                  <a:pt x="147" y="7"/>
                  <a:pt x="160" y="4"/>
                </a:cubicBezTo>
                <a:cubicBezTo>
                  <a:pt x="173" y="2"/>
                  <a:pt x="186" y="0"/>
                  <a:pt x="199" y="0"/>
                </a:cubicBezTo>
                <a:lnTo>
                  <a:pt x="16657" y="0"/>
                </a:lnTo>
                <a:cubicBezTo>
                  <a:pt x="16670" y="0"/>
                  <a:pt x="16683" y="2"/>
                  <a:pt x="16695" y="4"/>
                </a:cubicBezTo>
                <a:cubicBezTo>
                  <a:pt x="16708" y="7"/>
                  <a:pt x="16721" y="11"/>
                  <a:pt x="16733" y="16"/>
                </a:cubicBezTo>
                <a:cubicBezTo>
                  <a:pt x="16745" y="21"/>
                  <a:pt x="16756" y="27"/>
                  <a:pt x="16767" y="34"/>
                </a:cubicBezTo>
                <a:cubicBezTo>
                  <a:pt x="16778" y="41"/>
                  <a:pt x="16788" y="49"/>
                  <a:pt x="16797" y="59"/>
                </a:cubicBezTo>
                <a:cubicBezTo>
                  <a:pt x="16806" y="68"/>
                  <a:pt x="16815" y="78"/>
                  <a:pt x="16822" y="89"/>
                </a:cubicBezTo>
                <a:cubicBezTo>
                  <a:pt x="16829" y="100"/>
                  <a:pt x="16835" y="111"/>
                  <a:pt x="16840" y="123"/>
                </a:cubicBezTo>
                <a:cubicBezTo>
                  <a:pt x="16845" y="135"/>
                  <a:pt x="16849" y="147"/>
                  <a:pt x="16851" y="160"/>
                </a:cubicBezTo>
                <a:cubicBezTo>
                  <a:pt x="16854" y="173"/>
                  <a:pt x="16855" y="186"/>
                  <a:pt x="16855" y="199"/>
                </a:cubicBezTo>
                <a:lnTo>
                  <a:pt x="16855" y="8905"/>
                </a:lnTo>
                <a:cubicBezTo>
                  <a:pt x="16855" y="8918"/>
                  <a:pt x="16854" y="8931"/>
                  <a:pt x="16851" y="8943"/>
                </a:cubicBezTo>
                <a:cubicBezTo>
                  <a:pt x="16849" y="8956"/>
                  <a:pt x="16845" y="8969"/>
                  <a:pt x="16840" y="8981"/>
                </a:cubicBezTo>
                <a:cubicBezTo>
                  <a:pt x="16835" y="8993"/>
                  <a:pt x="16829" y="9004"/>
                  <a:pt x="16822" y="9015"/>
                </a:cubicBezTo>
                <a:cubicBezTo>
                  <a:pt x="16815" y="9026"/>
                  <a:pt x="16806" y="9036"/>
                  <a:pt x="16797" y="9045"/>
                </a:cubicBezTo>
                <a:cubicBezTo>
                  <a:pt x="16788" y="9054"/>
                  <a:pt x="16778" y="9062"/>
                  <a:pt x="16767" y="9070"/>
                </a:cubicBezTo>
                <a:cubicBezTo>
                  <a:pt x="16756" y="9077"/>
                  <a:pt x="16745" y="9083"/>
                  <a:pt x="16733" y="9088"/>
                </a:cubicBezTo>
                <a:cubicBezTo>
                  <a:pt x="16721" y="9093"/>
                  <a:pt x="16708" y="9097"/>
                  <a:pt x="16695" y="9099"/>
                </a:cubicBezTo>
                <a:cubicBezTo>
                  <a:pt x="16683" y="9102"/>
                  <a:pt x="16670" y="9103"/>
                  <a:pt x="16657" y="9103"/>
                </a:cubicBezTo>
                <a:lnTo>
                  <a:pt x="199" y="9103"/>
                </a:lnTo>
                <a:cubicBezTo>
                  <a:pt x="186" y="9103"/>
                  <a:pt x="173" y="9102"/>
                  <a:pt x="160" y="9099"/>
                </a:cubicBezTo>
                <a:cubicBezTo>
                  <a:pt x="147" y="9097"/>
                  <a:pt x="135" y="9093"/>
                  <a:pt x="123" y="9088"/>
                </a:cubicBezTo>
                <a:cubicBezTo>
                  <a:pt x="111" y="9083"/>
                  <a:pt x="99" y="9077"/>
                  <a:pt x="88" y="9070"/>
                </a:cubicBezTo>
                <a:cubicBezTo>
                  <a:pt x="78" y="9062"/>
                  <a:pt x="68" y="9054"/>
                  <a:pt x="58" y="9045"/>
                </a:cubicBezTo>
                <a:cubicBezTo>
                  <a:pt x="49" y="9036"/>
                  <a:pt x="41" y="9026"/>
                  <a:pt x="34" y="9015"/>
                </a:cubicBezTo>
                <a:cubicBezTo>
                  <a:pt x="26" y="9004"/>
                  <a:pt x="20" y="8993"/>
                  <a:pt x="15" y="8981"/>
                </a:cubicBezTo>
                <a:cubicBezTo>
                  <a:pt x="10" y="8969"/>
                  <a:pt x="7" y="8956"/>
                  <a:pt x="4" y="8943"/>
                </a:cubicBezTo>
                <a:cubicBezTo>
                  <a:pt x="2" y="8931"/>
                  <a:pt x="0" y="8918"/>
                  <a:pt x="0" y="890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3" name="Free-form: Shape 302"/>
          <p:cNvSpPr/>
          <p:nvPr/>
        </p:nvSpPr>
        <p:spPr>
          <a:xfrm>
            <a:off x="576000" y="1890360"/>
            <a:ext cx="6067800" cy="3277080"/>
          </a:xfrm>
          <a:custGeom>
            <a:avLst/>
            <a:gdLst/>
            <a:ahLst/>
            <a:cxnLst/>
            <a:rect l="0" t="0" r="r" b="b"/>
            <a:pathLst>
              <a:path w="16855" h="9103" fill="none">
                <a:moveTo>
                  <a:pt x="0" y="8905"/>
                </a:moveTo>
                <a:lnTo>
                  <a:pt x="0" y="199"/>
                </a:lnTo>
                <a:cubicBezTo>
                  <a:pt x="0" y="186"/>
                  <a:pt x="2" y="173"/>
                  <a:pt x="4" y="160"/>
                </a:cubicBezTo>
                <a:cubicBezTo>
                  <a:pt x="7" y="147"/>
                  <a:pt x="10" y="135"/>
                  <a:pt x="15" y="123"/>
                </a:cubicBezTo>
                <a:cubicBezTo>
                  <a:pt x="20" y="111"/>
                  <a:pt x="26" y="100"/>
                  <a:pt x="34" y="89"/>
                </a:cubicBezTo>
                <a:cubicBezTo>
                  <a:pt x="41" y="78"/>
                  <a:pt x="49" y="68"/>
                  <a:pt x="58" y="59"/>
                </a:cubicBezTo>
                <a:cubicBezTo>
                  <a:pt x="68" y="49"/>
                  <a:pt x="78" y="41"/>
                  <a:pt x="88" y="34"/>
                </a:cubicBezTo>
                <a:cubicBezTo>
                  <a:pt x="99" y="27"/>
                  <a:pt x="111" y="21"/>
                  <a:pt x="123" y="16"/>
                </a:cubicBezTo>
                <a:cubicBezTo>
                  <a:pt x="135" y="11"/>
                  <a:pt x="147" y="7"/>
                  <a:pt x="160" y="4"/>
                </a:cubicBezTo>
                <a:cubicBezTo>
                  <a:pt x="173" y="2"/>
                  <a:pt x="186" y="0"/>
                  <a:pt x="199" y="0"/>
                </a:cubicBezTo>
                <a:lnTo>
                  <a:pt x="16657" y="0"/>
                </a:lnTo>
                <a:cubicBezTo>
                  <a:pt x="16670" y="0"/>
                  <a:pt x="16683" y="2"/>
                  <a:pt x="16695" y="4"/>
                </a:cubicBezTo>
                <a:cubicBezTo>
                  <a:pt x="16708" y="7"/>
                  <a:pt x="16721" y="11"/>
                  <a:pt x="16733" y="16"/>
                </a:cubicBezTo>
                <a:cubicBezTo>
                  <a:pt x="16745" y="21"/>
                  <a:pt x="16756" y="27"/>
                  <a:pt x="16767" y="34"/>
                </a:cubicBezTo>
                <a:cubicBezTo>
                  <a:pt x="16778" y="41"/>
                  <a:pt x="16788" y="49"/>
                  <a:pt x="16797" y="59"/>
                </a:cubicBezTo>
                <a:cubicBezTo>
                  <a:pt x="16806" y="68"/>
                  <a:pt x="16815" y="78"/>
                  <a:pt x="16822" y="89"/>
                </a:cubicBezTo>
                <a:cubicBezTo>
                  <a:pt x="16829" y="100"/>
                  <a:pt x="16835" y="111"/>
                  <a:pt x="16840" y="123"/>
                </a:cubicBezTo>
                <a:cubicBezTo>
                  <a:pt x="16845" y="135"/>
                  <a:pt x="16849" y="147"/>
                  <a:pt x="16851" y="160"/>
                </a:cubicBezTo>
                <a:cubicBezTo>
                  <a:pt x="16854" y="173"/>
                  <a:pt x="16855" y="186"/>
                  <a:pt x="16855" y="199"/>
                </a:cubicBezTo>
                <a:lnTo>
                  <a:pt x="16855" y="8905"/>
                </a:lnTo>
                <a:cubicBezTo>
                  <a:pt x="16855" y="8918"/>
                  <a:pt x="16854" y="8931"/>
                  <a:pt x="16851" y="8943"/>
                </a:cubicBezTo>
                <a:cubicBezTo>
                  <a:pt x="16849" y="8956"/>
                  <a:pt x="16845" y="8969"/>
                  <a:pt x="16840" y="8981"/>
                </a:cubicBezTo>
                <a:cubicBezTo>
                  <a:pt x="16835" y="8993"/>
                  <a:pt x="16829" y="9004"/>
                  <a:pt x="16822" y="9015"/>
                </a:cubicBezTo>
                <a:cubicBezTo>
                  <a:pt x="16815" y="9026"/>
                  <a:pt x="16806" y="9036"/>
                  <a:pt x="16797" y="9045"/>
                </a:cubicBezTo>
                <a:cubicBezTo>
                  <a:pt x="16788" y="9054"/>
                  <a:pt x="16778" y="9062"/>
                  <a:pt x="16767" y="9070"/>
                </a:cubicBezTo>
                <a:cubicBezTo>
                  <a:pt x="16756" y="9077"/>
                  <a:pt x="16745" y="9083"/>
                  <a:pt x="16733" y="9088"/>
                </a:cubicBezTo>
                <a:cubicBezTo>
                  <a:pt x="16721" y="9093"/>
                  <a:pt x="16708" y="9097"/>
                  <a:pt x="16695" y="9099"/>
                </a:cubicBezTo>
                <a:cubicBezTo>
                  <a:pt x="16683" y="9102"/>
                  <a:pt x="16670" y="9103"/>
                  <a:pt x="16657" y="9103"/>
                </a:cubicBezTo>
                <a:lnTo>
                  <a:pt x="199" y="9103"/>
                </a:lnTo>
                <a:cubicBezTo>
                  <a:pt x="186" y="9103"/>
                  <a:pt x="173" y="9102"/>
                  <a:pt x="160" y="9099"/>
                </a:cubicBezTo>
                <a:cubicBezTo>
                  <a:pt x="147" y="9097"/>
                  <a:pt x="135" y="9093"/>
                  <a:pt x="123" y="9088"/>
                </a:cubicBezTo>
                <a:cubicBezTo>
                  <a:pt x="111" y="9083"/>
                  <a:pt x="99" y="9077"/>
                  <a:pt x="88" y="9070"/>
                </a:cubicBezTo>
                <a:cubicBezTo>
                  <a:pt x="78" y="9062"/>
                  <a:pt x="68" y="9054"/>
                  <a:pt x="58" y="9045"/>
                </a:cubicBezTo>
                <a:cubicBezTo>
                  <a:pt x="49" y="9036"/>
                  <a:pt x="41" y="9026"/>
                  <a:pt x="34" y="9015"/>
                </a:cubicBezTo>
                <a:cubicBezTo>
                  <a:pt x="26" y="9004"/>
                  <a:pt x="20" y="8993"/>
                  <a:pt x="15" y="8981"/>
                </a:cubicBezTo>
                <a:cubicBezTo>
                  <a:pt x="10" y="8969"/>
                  <a:pt x="7" y="8956"/>
                  <a:pt x="4" y="8943"/>
                </a:cubicBezTo>
                <a:cubicBezTo>
                  <a:pt x="2" y="8931"/>
                  <a:pt x="0" y="8918"/>
                  <a:pt x="0" y="8905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304" name="Picture 303"/>
          <p:cNvPicPr/>
          <p:nvPr/>
        </p:nvPicPr>
        <p:blipFill>
          <a:blip r:embed="rId2"/>
          <a:stretch/>
        </p:blipFill>
        <p:spPr>
          <a:xfrm>
            <a:off x="733320" y="2048040"/>
            <a:ext cx="5752800" cy="2962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5" name="Free-form: Shape 304"/>
          <p:cNvSpPr/>
          <p:nvPr/>
        </p:nvSpPr>
        <p:spPr>
          <a:xfrm>
            <a:off x="6953040" y="1542960"/>
            <a:ext cx="4667760" cy="1219320"/>
          </a:xfrm>
          <a:custGeom>
            <a:avLst/>
            <a:gdLst/>
            <a:ahLst/>
            <a:cxnLst/>
            <a:rect l="0" t="0" r="r" b="b"/>
            <a:pathLst>
              <a:path w="12966" h="3387">
                <a:moveTo>
                  <a:pt x="0" y="3176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12754" y="0"/>
                </a:lnTo>
                <a:cubicBezTo>
                  <a:pt x="12768" y="0"/>
                  <a:pt x="12782" y="1"/>
                  <a:pt x="12795" y="4"/>
                </a:cubicBezTo>
                <a:cubicBezTo>
                  <a:pt x="12809" y="7"/>
                  <a:pt x="12822" y="11"/>
                  <a:pt x="12835" y="16"/>
                </a:cubicBezTo>
                <a:cubicBezTo>
                  <a:pt x="12848" y="21"/>
                  <a:pt x="12860" y="28"/>
                  <a:pt x="12872" y="35"/>
                </a:cubicBezTo>
                <a:cubicBezTo>
                  <a:pt x="12883" y="43"/>
                  <a:pt x="12894" y="52"/>
                  <a:pt x="12904" y="62"/>
                </a:cubicBezTo>
                <a:cubicBezTo>
                  <a:pt x="12913" y="72"/>
                  <a:pt x="12922" y="82"/>
                  <a:pt x="12930" y="94"/>
                </a:cubicBezTo>
                <a:cubicBezTo>
                  <a:pt x="12938" y="105"/>
                  <a:pt x="12944" y="118"/>
                  <a:pt x="12950" y="130"/>
                </a:cubicBezTo>
                <a:cubicBezTo>
                  <a:pt x="12955" y="143"/>
                  <a:pt x="12959" y="156"/>
                  <a:pt x="12962" y="170"/>
                </a:cubicBezTo>
                <a:cubicBezTo>
                  <a:pt x="12964" y="184"/>
                  <a:pt x="12966" y="198"/>
                  <a:pt x="12966" y="211"/>
                </a:cubicBezTo>
                <a:lnTo>
                  <a:pt x="12966" y="3176"/>
                </a:lnTo>
                <a:cubicBezTo>
                  <a:pt x="12966" y="3190"/>
                  <a:pt x="12964" y="3203"/>
                  <a:pt x="12962" y="3217"/>
                </a:cubicBezTo>
                <a:cubicBezTo>
                  <a:pt x="12959" y="3231"/>
                  <a:pt x="12955" y="3244"/>
                  <a:pt x="12950" y="3257"/>
                </a:cubicBezTo>
                <a:cubicBezTo>
                  <a:pt x="12944" y="3270"/>
                  <a:pt x="12938" y="3282"/>
                  <a:pt x="12930" y="3293"/>
                </a:cubicBezTo>
                <a:cubicBezTo>
                  <a:pt x="12922" y="3305"/>
                  <a:pt x="12913" y="3316"/>
                  <a:pt x="12904" y="3325"/>
                </a:cubicBezTo>
                <a:cubicBezTo>
                  <a:pt x="12894" y="3335"/>
                  <a:pt x="12883" y="3344"/>
                  <a:pt x="12872" y="3352"/>
                </a:cubicBezTo>
                <a:cubicBezTo>
                  <a:pt x="12860" y="3359"/>
                  <a:pt x="12848" y="3366"/>
                  <a:pt x="12835" y="3371"/>
                </a:cubicBezTo>
                <a:cubicBezTo>
                  <a:pt x="12822" y="3377"/>
                  <a:pt x="12809" y="3381"/>
                  <a:pt x="12795" y="3383"/>
                </a:cubicBezTo>
                <a:cubicBezTo>
                  <a:pt x="12782" y="3386"/>
                  <a:pt x="12768" y="3387"/>
                  <a:pt x="12754" y="3387"/>
                </a:cubicBezTo>
                <a:lnTo>
                  <a:pt x="213" y="3387"/>
                </a:lnTo>
                <a:cubicBezTo>
                  <a:pt x="199" y="3387"/>
                  <a:pt x="185" y="3386"/>
                  <a:pt x="171" y="3383"/>
                </a:cubicBezTo>
                <a:cubicBezTo>
                  <a:pt x="158" y="3381"/>
                  <a:pt x="145" y="3377"/>
                  <a:pt x="131" y="3371"/>
                </a:cubicBezTo>
                <a:cubicBezTo>
                  <a:pt x="118" y="3366"/>
                  <a:pt x="106" y="3359"/>
                  <a:pt x="94" y="3352"/>
                </a:cubicBezTo>
                <a:cubicBezTo>
                  <a:pt x="83" y="3344"/>
                  <a:pt x="72" y="3335"/>
                  <a:pt x="62" y="3325"/>
                </a:cubicBezTo>
                <a:cubicBezTo>
                  <a:pt x="52" y="3316"/>
                  <a:pt x="43" y="3305"/>
                  <a:pt x="36" y="3293"/>
                </a:cubicBezTo>
                <a:cubicBezTo>
                  <a:pt x="28" y="3282"/>
                  <a:pt x="22" y="3270"/>
                  <a:pt x="16" y="3257"/>
                </a:cubicBezTo>
                <a:cubicBezTo>
                  <a:pt x="11" y="3244"/>
                  <a:pt x="7" y="3231"/>
                  <a:pt x="4" y="3217"/>
                </a:cubicBezTo>
                <a:cubicBezTo>
                  <a:pt x="1" y="3203"/>
                  <a:pt x="0" y="3190"/>
                  <a:pt x="0" y="317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571320" y="569160"/>
            <a:ext cx="63201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Principal Component Analysis of Top 50 DEGs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7" name="TextBox 306"/>
          <p:cNvSpPr txBox="1"/>
          <p:nvPr/>
        </p:nvSpPr>
        <p:spPr>
          <a:xfrm>
            <a:off x="7143840" y="1770480"/>
            <a:ext cx="8809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Key Findings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7143840" y="2111400"/>
            <a:ext cx="4061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Clear separation between breast cancer tissue and normal adjacent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9" name="Free-form: Shape 308"/>
          <p:cNvSpPr/>
          <p:nvPr/>
        </p:nvSpPr>
        <p:spPr>
          <a:xfrm>
            <a:off x="6953040" y="302868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5"/>
                  <a:pt x="205" y="148"/>
                </a:cubicBezTo>
                <a:cubicBezTo>
                  <a:pt x="198" y="161"/>
                  <a:pt x="191" y="172"/>
                  <a:pt x="181" y="182"/>
                </a:cubicBezTo>
                <a:cubicBezTo>
                  <a:pt x="171" y="192"/>
                  <a:pt x="159" y="199"/>
                  <a:pt x="146" y="205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5"/>
                </a:cubicBezTo>
                <a:cubicBezTo>
                  <a:pt x="52" y="199"/>
                  <a:pt x="41" y="192"/>
                  <a:pt x="31" y="182"/>
                </a:cubicBezTo>
                <a:cubicBezTo>
                  <a:pt x="21" y="172"/>
                  <a:pt x="14" y="161"/>
                  <a:pt x="8" y="148"/>
                </a:cubicBezTo>
                <a:cubicBezTo>
                  <a:pt x="3" y="135"/>
                  <a:pt x="0" y="120"/>
                  <a:pt x="0" y="106"/>
                </a:cubicBezTo>
                <a:cubicBezTo>
                  <a:pt x="0" y="92"/>
                  <a:pt x="3" y="79"/>
                  <a:pt x="8" y="66"/>
                </a:cubicBezTo>
                <a:cubicBezTo>
                  <a:pt x="14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1" y="21"/>
                  <a:pt x="181" y="31"/>
                </a:cubicBezTo>
                <a:cubicBezTo>
                  <a:pt x="191" y="41"/>
                  <a:pt x="198" y="53"/>
                  <a:pt x="205" y="66"/>
                </a:cubicBezTo>
                <a:cubicBezTo>
                  <a:pt x="210" y="79"/>
                  <a:pt x="213" y="92"/>
                  <a:pt x="213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7143840" y="2359080"/>
            <a:ext cx="3674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tissue validates the biological significance of identified DEGs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7143840" y="2978280"/>
            <a:ext cx="722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PC1 (33.9%)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2" name="TextBox 311"/>
          <p:cNvSpPr txBox="1"/>
          <p:nvPr/>
        </p:nvSpPr>
        <p:spPr>
          <a:xfrm>
            <a:off x="7143840" y="3214440"/>
            <a:ext cx="4098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Captures primary variance - strong horizontal separation between cancer and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3" name="Free-form: Shape 312"/>
          <p:cNvSpPr/>
          <p:nvPr/>
        </p:nvSpPr>
        <p:spPr>
          <a:xfrm>
            <a:off x="6953040" y="3809880"/>
            <a:ext cx="76680" cy="76320"/>
          </a:xfrm>
          <a:custGeom>
            <a:avLst/>
            <a:gdLst/>
            <a:ahLst/>
            <a:cxnLst/>
            <a:rect l="0" t="0" r="r" b="b"/>
            <a:pathLst>
              <a:path w="213" h="212">
                <a:moveTo>
                  <a:pt x="213" y="107"/>
                </a:moveTo>
                <a:cubicBezTo>
                  <a:pt x="213" y="121"/>
                  <a:pt x="210" y="134"/>
                  <a:pt x="205" y="147"/>
                </a:cubicBezTo>
                <a:cubicBezTo>
                  <a:pt x="198" y="160"/>
                  <a:pt x="191" y="172"/>
                  <a:pt x="181" y="182"/>
                </a:cubicBezTo>
                <a:cubicBezTo>
                  <a:pt x="171" y="191"/>
                  <a:pt x="159" y="199"/>
                  <a:pt x="146" y="204"/>
                </a:cubicBezTo>
                <a:cubicBezTo>
                  <a:pt x="133" y="210"/>
                  <a:pt x="120" y="212"/>
                  <a:pt x="106" y="212"/>
                </a:cubicBezTo>
                <a:cubicBezTo>
                  <a:pt x="92" y="212"/>
                  <a:pt x="78" y="210"/>
                  <a:pt x="65" y="204"/>
                </a:cubicBezTo>
                <a:cubicBezTo>
                  <a:pt x="52" y="199"/>
                  <a:pt x="41" y="191"/>
                  <a:pt x="31" y="182"/>
                </a:cubicBezTo>
                <a:cubicBezTo>
                  <a:pt x="21" y="172"/>
                  <a:pt x="14" y="160"/>
                  <a:pt x="8" y="147"/>
                </a:cubicBezTo>
                <a:cubicBezTo>
                  <a:pt x="3" y="134"/>
                  <a:pt x="0" y="121"/>
                  <a:pt x="0" y="107"/>
                </a:cubicBezTo>
                <a:cubicBezTo>
                  <a:pt x="0" y="93"/>
                  <a:pt x="3" y="79"/>
                  <a:pt x="8" y="65"/>
                </a:cubicBezTo>
                <a:cubicBezTo>
                  <a:pt x="14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3"/>
                  <a:pt x="171" y="21"/>
                  <a:pt x="181" y="31"/>
                </a:cubicBezTo>
                <a:cubicBezTo>
                  <a:pt x="191" y="41"/>
                  <a:pt x="198" y="52"/>
                  <a:pt x="205" y="65"/>
                </a:cubicBezTo>
                <a:cubicBezTo>
                  <a:pt x="210" y="79"/>
                  <a:pt x="213" y="93"/>
                  <a:pt x="213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7143840" y="3433320"/>
            <a:ext cx="781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normal groups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5" name="TextBox 314"/>
          <p:cNvSpPr txBox="1"/>
          <p:nvPr/>
        </p:nvSpPr>
        <p:spPr>
          <a:xfrm>
            <a:off x="7143840" y="3759120"/>
            <a:ext cx="716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PC2 (12.7%)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6" name="Free-form: Shape 315"/>
          <p:cNvSpPr/>
          <p:nvPr/>
        </p:nvSpPr>
        <p:spPr>
          <a:xfrm>
            <a:off x="6953040" y="437184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3"/>
                  <a:pt x="205" y="146"/>
                </a:cubicBezTo>
                <a:cubicBezTo>
                  <a:pt x="198" y="159"/>
                  <a:pt x="191" y="171"/>
                  <a:pt x="181" y="181"/>
                </a:cubicBezTo>
                <a:cubicBezTo>
                  <a:pt x="171" y="190"/>
                  <a:pt x="159" y="198"/>
                  <a:pt x="146" y="204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4"/>
                </a:cubicBezTo>
                <a:cubicBezTo>
                  <a:pt x="52" y="198"/>
                  <a:pt x="41" y="190"/>
                  <a:pt x="31" y="181"/>
                </a:cubicBezTo>
                <a:cubicBezTo>
                  <a:pt x="21" y="171"/>
                  <a:pt x="14" y="159"/>
                  <a:pt x="8" y="146"/>
                </a:cubicBezTo>
                <a:cubicBezTo>
                  <a:pt x="3" y="133"/>
                  <a:pt x="0" y="120"/>
                  <a:pt x="0" y="106"/>
                </a:cubicBezTo>
                <a:cubicBezTo>
                  <a:pt x="0" y="92"/>
                  <a:pt x="3" y="78"/>
                  <a:pt x="8" y="65"/>
                </a:cubicBezTo>
                <a:cubicBezTo>
                  <a:pt x="14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3"/>
                  <a:pt x="171" y="21"/>
                  <a:pt x="181" y="31"/>
                </a:cubicBezTo>
                <a:cubicBezTo>
                  <a:pt x="191" y="41"/>
                  <a:pt x="198" y="52"/>
                  <a:pt x="205" y="65"/>
                </a:cubicBezTo>
                <a:cubicBezTo>
                  <a:pt x="210" y="78"/>
                  <a:pt x="213" y="92"/>
                  <a:pt x="213" y="106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7" name="TextBox 316"/>
          <p:cNvSpPr txBox="1"/>
          <p:nvPr/>
        </p:nvSpPr>
        <p:spPr>
          <a:xfrm>
            <a:off x="7143840" y="3995280"/>
            <a:ext cx="3451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Captures secondary variance - within-group biological variability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7143840" y="4321080"/>
            <a:ext cx="13266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Total Variance: 46.6%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9" name="Free-form: Shape 318"/>
          <p:cNvSpPr/>
          <p:nvPr/>
        </p:nvSpPr>
        <p:spPr>
          <a:xfrm>
            <a:off x="6953040" y="492408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4"/>
                  <a:pt x="205" y="148"/>
                </a:cubicBezTo>
                <a:cubicBezTo>
                  <a:pt x="198" y="161"/>
                  <a:pt x="191" y="172"/>
                  <a:pt x="181" y="182"/>
                </a:cubicBezTo>
                <a:cubicBezTo>
                  <a:pt x="171" y="192"/>
                  <a:pt x="159" y="200"/>
                  <a:pt x="146" y="205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5"/>
                </a:cubicBezTo>
                <a:cubicBezTo>
                  <a:pt x="52" y="200"/>
                  <a:pt x="41" y="192"/>
                  <a:pt x="31" y="182"/>
                </a:cubicBezTo>
                <a:cubicBezTo>
                  <a:pt x="21" y="172"/>
                  <a:pt x="14" y="161"/>
                  <a:pt x="8" y="148"/>
                </a:cubicBezTo>
                <a:cubicBezTo>
                  <a:pt x="3" y="134"/>
                  <a:pt x="0" y="120"/>
                  <a:pt x="0" y="106"/>
                </a:cubicBezTo>
                <a:cubicBezTo>
                  <a:pt x="0" y="92"/>
                  <a:pt x="3" y="79"/>
                  <a:pt x="8" y="66"/>
                </a:cubicBezTo>
                <a:cubicBezTo>
                  <a:pt x="14" y="53"/>
                  <a:pt x="21" y="41"/>
                  <a:pt x="31" y="31"/>
                </a:cubicBezTo>
                <a:cubicBezTo>
                  <a:pt x="41" y="22"/>
                  <a:pt x="52" y="14"/>
                  <a:pt x="65" y="9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9"/>
                </a:cubicBezTo>
                <a:cubicBezTo>
                  <a:pt x="159" y="14"/>
                  <a:pt x="171" y="22"/>
                  <a:pt x="181" y="31"/>
                </a:cubicBezTo>
                <a:cubicBezTo>
                  <a:pt x="191" y="41"/>
                  <a:pt x="198" y="53"/>
                  <a:pt x="205" y="66"/>
                </a:cubicBezTo>
                <a:cubicBezTo>
                  <a:pt x="210" y="79"/>
                  <a:pt x="213" y="92"/>
                  <a:pt x="213" y="106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7143840" y="4557240"/>
            <a:ext cx="39510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First two components explain nearly half of total gene expression variation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1" name="TextBox 320"/>
          <p:cNvSpPr txBox="1"/>
          <p:nvPr/>
        </p:nvSpPr>
        <p:spPr>
          <a:xfrm>
            <a:off x="7143840" y="4873680"/>
            <a:ext cx="1118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Sample Clustering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2" name="TextBox 321"/>
          <p:cNvSpPr txBox="1"/>
          <p:nvPr/>
        </p:nvSpPr>
        <p:spPr>
          <a:xfrm>
            <a:off x="7143840" y="5109840"/>
            <a:ext cx="4287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Tight clustering within groups demonstrates consistent gene expression patterns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3" name="Free-form: Shape 322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4" name="TextBox 323"/>
          <p:cNvSpPr txBox="1"/>
          <p:nvPr/>
        </p:nvSpPr>
        <p:spPr>
          <a:xfrm>
            <a:off x="7143840" y="5328720"/>
            <a:ext cx="15116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validates sample quality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5" name="TextBox 324"/>
          <p:cNvSpPr txBox="1"/>
          <p:nvPr/>
        </p:nvSpPr>
        <p:spPr>
          <a:xfrm>
            <a:off x="571320" y="6083280"/>
            <a:ext cx="3350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6" name="TextBox 325"/>
          <p:cNvSpPr txBox="1"/>
          <p:nvPr/>
        </p:nvSpPr>
        <p:spPr>
          <a:xfrm>
            <a:off x="11452320" y="608328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Free-form: Shape 32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8" name="Free-form: Shape 32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9" name="Free-form: Shape 328"/>
          <p:cNvSpPr/>
          <p:nvPr/>
        </p:nvSpPr>
        <p:spPr>
          <a:xfrm>
            <a:off x="475920" y="1238040"/>
            <a:ext cx="610200" cy="19440"/>
          </a:xfrm>
          <a:custGeom>
            <a:avLst/>
            <a:gdLst/>
            <a:ahLst/>
            <a:cxnLst/>
            <a:rect l="0" t="0" r="r" b="b"/>
            <a:pathLst>
              <a:path w="1695" h="54">
                <a:moveTo>
                  <a:pt x="0" y="0"/>
                </a:moveTo>
                <a:lnTo>
                  <a:pt x="1695" y="0"/>
                </a:lnTo>
                <a:lnTo>
                  <a:pt x="1695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30" name="TextBox 329"/>
          <p:cNvSpPr txBox="1"/>
          <p:nvPr/>
        </p:nvSpPr>
        <p:spPr>
          <a:xfrm>
            <a:off x="476280" y="487080"/>
            <a:ext cx="391356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Differential Expression Landscape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1" name="Free-form: Shape 330"/>
          <p:cNvSpPr/>
          <p:nvPr/>
        </p:nvSpPr>
        <p:spPr>
          <a:xfrm>
            <a:off x="480960" y="2280960"/>
            <a:ext cx="6172560" cy="3324600"/>
          </a:xfrm>
          <a:custGeom>
            <a:avLst/>
            <a:gdLst/>
            <a:ahLst/>
            <a:cxnLst/>
            <a:rect l="0" t="0" r="r" b="b"/>
            <a:pathLst>
              <a:path w="17146" h="9235">
                <a:moveTo>
                  <a:pt x="0" y="9037"/>
                </a:moveTo>
                <a:lnTo>
                  <a:pt x="0" y="199"/>
                </a:lnTo>
                <a:cubicBezTo>
                  <a:pt x="0" y="186"/>
                  <a:pt x="1" y="173"/>
                  <a:pt x="3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8"/>
                </a:cubicBezTo>
                <a:cubicBezTo>
                  <a:pt x="40" y="78"/>
                  <a:pt x="49" y="68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6"/>
                  <a:pt x="110" y="20"/>
                  <a:pt x="122" y="15"/>
                </a:cubicBezTo>
                <a:cubicBezTo>
                  <a:pt x="134" y="10"/>
                  <a:pt x="147" y="7"/>
                  <a:pt x="159" y="4"/>
                </a:cubicBezTo>
                <a:cubicBezTo>
                  <a:pt x="172" y="2"/>
                  <a:pt x="185" y="0"/>
                  <a:pt x="198" y="0"/>
                </a:cubicBezTo>
                <a:lnTo>
                  <a:pt x="16947" y="0"/>
                </a:lnTo>
                <a:cubicBezTo>
                  <a:pt x="16960" y="0"/>
                  <a:pt x="16973" y="2"/>
                  <a:pt x="16986" y="4"/>
                </a:cubicBezTo>
                <a:cubicBezTo>
                  <a:pt x="16999" y="7"/>
                  <a:pt x="17011" y="10"/>
                  <a:pt x="17023" y="15"/>
                </a:cubicBezTo>
                <a:cubicBezTo>
                  <a:pt x="17035" y="20"/>
                  <a:pt x="17047" y="26"/>
                  <a:pt x="17057" y="34"/>
                </a:cubicBezTo>
                <a:cubicBezTo>
                  <a:pt x="17068" y="41"/>
                  <a:pt x="17078" y="49"/>
                  <a:pt x="17088" y="58"/>
                </a:cubicBezTo>
                <a:cubicBezTo>
                  <a:pt x="17097" y="68"/>
                  <a:pt x="17105" y="78"/>
                  <a:pt x="17112" y="88"/>
                </a:cubicBezTo>
                <a:cubicBezTo>
                  <a:pt x="17119" y="99"/>
                  <a:pt x="17126" y="111"/>
                  <a:pt x="17131" y="123"/>
                </a:cubicBezTo>
                <a:cubicBezTo>
                  <a:pt x="17136" y="135"/>
                  <a:pt x="17139" y="147"/>
                  <a:pt x="17142" y="160"/>
                </a:cubicBezTo>
                <a:cubicBezTo>
                  <a:pt x="17144" y="173"/>
                  <a:pt x="17146" y="186"/>
                  <a:pt x="17146" y="199"/>
                </a:cubicBezTo>
                <a:lnTo>
                  <a:pt x="17146" y="9037"/>
                </a:lnTo>
                <a:cubicBezTo>
                  <a:pt x="17146" y="9050"/>
                  <a:pt x="17144" y="9063"/>
                  <a:pt x="17142" y="9076"/>
                </a:cubicBezTo>
                <a:cubicBezTo>
                  <a:pt x="17139" y="9088"/>
                  <a:pt x="17136" y="9101"/>
                  <a:pt x="17131" y="9113"/>
                </a:cubicBezTo>
                <a:cubicBezTo>
                  <a:pt x="17126" y="9125"/>
                  <a:pt x="17119" y="9136"/>
                  <a:pt x="17112" y="9147"/>
                </a:cubicBezTo>
                <a:cubicBezTo>
                  <a:pt x="17105" y="9158"/>
                  <a:pt x="17097" y="9168"/>
                  <a:pt x="17088" y="9177"/>
                </a:cubicBezTo>
                <a:cubicBezTo>
                  <a:pt x="17078" y="9186"/>
                  <a:pt x="17068" y="9195"/>
                  <a:pt x="17057" y="9202"/>
                </a:cubicBezTo>
                <a:cubicBezTo>
                  <a:pt x="17047" y="9209"/>
                  <a:pt x="17035" y="9215"/>
                  <a:pt x="17023" y="9220"/>
                </a:cubicBezTo>
                <a:cubicBezTo>
                  <a:pt x="17011" y="9225"/>
                  <a:pt x="16999" y="9229"/>
                  <a:pt x="16986" y="9231"/>
                </a:cubicBezTo>
                <a:cubicBezTo>
                  <a:pt x="16973" y="9234"/>
                  <a:pt x="16960" y="9235"/>
                  <a:pt x="16947" y="9235"/>
                </a:cubicBezTo>
                <a:lnTo>
                  <a:pt x="198" y="9235"/>
                </a:lnTo>
                <a:cubicBezTo>
                  <a:pt x="185" y="9235"/>
                  <a:pt x="172" y="9234"/>
                  <a:pt x="159" y="9231"/>
                </a:cubicBezTo>
                <a:cubicBezTo>
                  <a:pt x="147" y="9229"/>
                  <a:pt x="134" y="9225"/>
                  <a:pt x="122" y="9220"/>
                </a:cubicBezTo>
                <a:cubicBezTo>
                  <a:pt x="110" y="9215"/>
                  <a:pt x="99" y="9209"/>
                  <a:pt x="88" y="9202"/>
                </a:cubicBezTo>
                <a:cubicBezTo>
                  <a:pt x="77" y="9195"/>
                  <a:pt x="67" y="9186"/>
                  <a:pt x="58" y="9177"/>
                </a:cubicBezTo>
                <a:cubicBezTo>
                  <a:pt x="49" y="9168"/>
                  <a:pt x="40" y="9158"/>
                  <a:pt x="33" y="9147"/>
                </a:cubicBezTo>
                <a:cubicBezTo>
                  <a:pt x="26" y="9136"/>
                  <a:pt x="20" y="9125"/>
                  <a:pt x="15" y="9113"/>
                </a:cubicBezTo>
                <a:cubicBezTo>
                  <a:pt x="10" y="9101"/>
                  <a:pt x="6" y="9088"/>
                  <a:pt x="3" y="9076"/>
                </a:cubicBezTo>
                <a:cubicBezTo>
                  <a:pt x="1" y="9063"/>
                  <a:pt x="0" y="9050"/>
                  <a:pt x="0" y="903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2" name="Free-form: Shape 331"/>
          <p:cNvSpPr/>
          <p:nvPr/>
        </p:nvSpPr>
        <p:spPr>
          <a:xfrm>
            <a:off x="480960" y="2280960"/>
            <a:ext cx="6172560" cy="3324600"/>
          </a:xfrm>
          <a:custGeom>
            <a:avLst/>
            <a:gdLst/>
            <a:ahLst/>
            <a:cxnLst/>
            <a:rect l="0" t="0" r="r" b="b"/>
            <a:pathLst>
              <a:path w="17146" h="9235" fill="none">
                <a:moveTo>
                  <a:pt x="0" y="9037"/>
                </a:moveTo>
                <a:lnTo>
                  <a:pt x="0" y="199"/>
                </a:lnTo>
                <a:cubicBezTo>
                  <a:pt x="0" y="186"/>
                  <a:pt x="1" y="173"/>
                  <a:pt x="3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8"/>
                </a:cubicBezTo>
                <a:cubicBezTo>
                  <a:pt x="40" y="78"/>
                  <a:pt x="49" y="68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6"/>
                  <a:pt x="110" y="20"/>
                  <a:pt x="122" y="15"/>
                </a:cubicBezTo>
                <a:cubicBezTo>
                  <a:pt x="134" y="10"/>
                  <a:pt x="147" y="7"/>
                  <a:pt x="159" y="4"/>
                </a:cubicBezTo>
                <a:cubicBezTo>
                  <a:pt x="172" y="2"/>
                  <a:pt x="185" y="0"/>
                  <a:pt x="198" y="0"/>
                </a:cubicBezTo>
                <a:lnTo>
                  <a:pt x="16947" y="0"/>
                </a:lnTo>
                <a:cubicBezTo>
                  <a:pt x="16960" y="0"/>
                  <a:pt x="16973" y="2"/>
                  <a:pt x="16986" y="4"/>
                </a:cubicBezTo>
                <a:cubicBezTo>
                  <a:pt x="16999" y="7"/>
                  <a:pt x="17011" y="10"/>
                  <a:pt x="17023" y="15"/>
                </a:cubicBezTo>
                <a:cubicBezTo>
                  <a:pt x="17035" y="20"/>
                  <a:pt x="17047" y="26"/>
                  <a:pt x="17057" y="34"/>
                </a:cubicBezTo>
                <a:cubicBezTo>
                  <a:pt x="17068" y="41"/>
                  <a:pt x="17078" y="49"/>
                  <a:pt x="17088" y="58"/>
                </a:cubicBezTo>
                <a:cubicBezTo>
                  <a:pt x="17097" y="68"/>
                  <a:pt x="17105" y="78"/>
                  <a:pt x="17112" y="88"/>
                </a:cubicBezTo>
                <a:cubicBezTo>
                  <a:pt x="17119" y="99"/>
                  <a:pt x="17126" y="111"/>
                  <a:pt x="17131" y="123"/>
                </a:cubicBezTo>
                <a:cubicBezTo>
                  <a:pt x="17136" y="135"/>
                  <a:pt x="17139" y="147"/>
                  <a:pt x="17142" y="160"/>
                </a:cubicBezTo>
                <a:cubicBezTo>
                  <a:pt x="17144" y="173"/>
                  <a:pt x="17146" y="186"/>
                  <a:pt x="17146" y="199"/>
                </a:cubicBezTo>
                <a:lnTo>
                  <a:pt x="17146" y="9037"/>
                </a:lnTo>
                <a:cubicBezTo>
                  <a:pt x="17146" y="9050"/>
                  <a:pt x="17144" y="9063"/>
                  <a:pt x="17142" y="9076"/>
                </a:cubicBezTo>
                <a:cubicBezTo>
                  <a:pt x="17139" y="9088"/>
                  <a:pt x="17136" y="9101"/>
                  <a:pt x="17131" y="9113"/>
                </a:cubicBezTo>
                <a:cubicBezTo>
                  <a:pt x="17126" y="9125"/>
                  <a:pt x="17119" y="9136"/>
                  <a:pt x="17112" y="9147"/>
                </a:cubicBezTo>
                <a:cubicBezTo>
                  <a:pt x="17105" y="9158"/>
                  <a:pt x="17097" y="9168"/>
                  <a:pt x="17088" y="9177"/>
                </a:cubicBezTo>
                <a:cubicBezTo>
                  <a:pt x="17078" y="9186"/>
                  <a:pt x="17068" y="9195"/>
                  <a:pt x="17057" y="9202"/>
                </a:cubicBezTo>
                <a:cubicBezTo>
                  <a:pt x="17047" y="9209"/>
                  <a:pt x="17035" y="9215"/>
                  <a:pt x="17023" y="9220"/>
                </a:cubicBezTo>
                <a:cubicBezTo>
                  <a:pt x="17011" y="9225"/>
                  <a:pt x="16999" y="9229"/>
                  <a:pt x="16986" y="9231"/>
                </a:cubicBezTo>
                <a:cubicBezTo>
                  <a:pt x="16973" y="9234"/>
                  <a:pt x="16960" y="9235"/>
                  <a:pt x="16947" y="9235"/>
                </a:cubicBezTo>
                <a:lnTo>
                  <a:pt x="198" y="9235"/>
                </a:lnTo>
                <a:cubicBezTo>
                  <a:pt x="185" y="9235"/>
                  <a:pt x="172" y="9234"/>
                  <a:pt x="159" y="9231"/>
                </a:cubicBezTo>
                <a:cubicBezTo>
                  <a:pt x="147" y="9229"/>
                  <a:pt x="134" y="9225"/>
                  <a:pt x="122" y="9220"/>
                </a:cubicBezTo>
                <a:cubicBezTo>
                  <a:pt x="110" y="9215"/>
                  <a:pt x="99" y="9209"/>
                  <a:pt x="88" y="9202"/>
                </a:cubicBezTo>
                <a:cubicBezTo>
                  <a:pt x="77" y="9195"/>
                  <a:pt x="67" y="9186"/>
                  <a:pt x="58" y="9177"/>
                </a:cubicBezTo>
                <a:cubicBezTo>
                  <a:pt x="49" y="9168"/>
                  <a:pt x="40" y="9158"/>
                  <a:pt x="33" y="9147"/>
                </a:cubicBezTo>
                <a:cubicBezTo>
                  <a:pt x="26" y="9136"/>
                  <a:pt x="20" y="9125"/>
                  <a:pt x="15" y="9113"/>
                </a:cubicBezTo>
                <a:cubicBezTo>
                  <a:pt x="10" y="9101"/>
                  <a:pt x="6" y="9088"/>
                  <a:pt x="3" y="9076"/>
                </a:cubicBezTo>
                <a:cubicBezTo>
                  <a:pt x="1" y="9063"/>
                  <a:pt x="0" y="9050"/>
                  <a:pt x="0" y="9037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333" name="Picture 332"/>
          <p:cNvPicPr/>
          <p:nvPr/>
        </p:nvPicPr>
        <p:blipFill>
          <a:blip r:embed="rId2"/>
          <a:stretch/>
        </p:blipFill>
        <p:spPr>
          <a:xfrm>
            <a:off x="638280" y="2438280"/>
            <a:ext cx="5857560" cy="3009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4" name="Free-form: Shape 333"/>
          <p:cNvSpPr/>
          <p:nvPr/>
        </p:nvSpPr>
        <p:spPr>
          <a:xfrm>
            <a:off x="6981480" y="1485720"/>
            <a:ext cx="4734360" cy="1219680"/>
          </a:xfrm>
          <a:custGeom>
            <a:avLst/>
            <a:gdLst/>
            <a:ahLst/>
            <a:cxnLst/>
            <a:rect l="0" t="0" r="r" b="b"/>
            <a:pathLst>
              <a:path w="13151" h="3388">
                <a:moveTo>
                  <a:pt x="0" y="3176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9" y="144"/>
                  <a:pt x="13" y="131"/>
                </a:cubicBezTo>
                <a:cubicBezTo>
                  <a:pt x="17" y="118"/>
                  <a:pt x="21" y="106"/>
                  <a:pt x="27" y="94"/>
                </a:cubicBezTo>
                <a:cubicBezTo>
                  <a:pt x="33" y="83"/>
                  <a:pt x="40" y="72"/>
                  <a:pt x="47" y="62"/>
                </a:cubicBezTo>
                <a:cubicBezTo>
                  <a:pt x="54" y="52"/>
                  <a:pt x="62" y="43"/>
                  <a:pt x="71" y="36"/>
                </a:cubicBezTo>
                <a:cubicBezTo>
                  <a:pt x="80" y="28"/>
                  <a:pt x="89" y="21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1"/>
                  <a:pt x="149" y="0"/>
                  <a:pt x="159" y="0"/>
                </a:cubicBezTo>
                <a:lnTo>
                  <a:pt x="12940" y="0"/>
                </a:lnTo>
                <a:cubicBezTo>
                  <a:pt x="12953" y="0"/>
                  <a:pt x="12967" y="1"/>
                  <a:pt x="12981" y="4"/>
                </a:cubicBezTo>
                <a:cubicBezTo>
                  <a:pt x="12995" y="7"/>
                  <a:pt x="13008" y="11"/>
                  <a:pt x="13021" y="16"/>
                </a:cubicBezTo>
                <a:cubicBezTo>
                  <a:pt x="13033" y="21"/>
                  <a:pt x="13046" y="28"/>
                  <a:pt x="13057" y="36"/>
                </a:cubicBezTo>
                <a:cubicBezTo>
                  <a:pt x="13069" y="43"/>
                  <a:pt x="13079" y="52"/>
                  <a:pt x="13089" y="62"/>
                </a:cubicBezTo>
                <a:cubicBezTo>
                  <a:pt x="13099" y="72"/>
                  <a:pt x="13108" y="83"/>
                  <a:pt x="13116" y="94"/>
                </a:cubicBezTo>
                <a:cubicBezTo>
                  <a:pt x="13123" y="106"/>
                  <a:pt x="13130" y="118"/>
                  <a:pt x="13135" y="131"/>
                </a:cubicBezTo>
                <a:cubicBezTo>
                  <a:pt x="13140" y="144"/>
                  <a:pt x="13144" y="157"/>
                  <a:pt x="13147" y="170"/>
                </a:cubicBezTo>
                <a:cubicBezTo>
                  <a:pt x="13150" y="184"/>
                  <a:pt x="13151" y="198"/>
                  <a:pt x="13151" y="212"/>
                </a:cubicBezTo>
                <a:lnTo>
                  <a:pt x="13151" y="3176"/>
                </a:lnTo>
                <a:cubicBezTo>
                  <a:pt x="13151" y="3190"/>
                  <a:pt x="13150" y="3204"/>
                  <a:pt x="13147" y="3217"/>
                </a:cubicBezTo>
                <a:cubicBezTo>
                  <a:pt x="13144" y="3231"/>
                  <a:pt x="13140" y="3244"/>
                  <a:pt x="13135" y="3257"/>
                </a:cubicBezTo>
                <a:cubicBezTo>
                  <a:pt x="13130" y="3270"/>
                  <a:pt x="13123" y="3282"/>
                  <a:pt x="13116" y="3294"/>
                </a:cubicBezTo>
                <a:cubicBezTo>
                  <a:pt x="13108" y="3305"/>
                  <a:pt x="13099" y="3316"/>
                  <a:pt x="13089" y="3326"/>
                </a:cubicBezTo>
                <a:cubicBezTo>
                  <a:pt x="13079" y="3335"/>
                  <a:pt x="13069" y="3344"/>
                  <a:pt x="13057" y="3352"/>
                </a:cubicBezTo>
                <a:cubicBezTo>
                  <a:pt x="13046" y="3360"/>
                  <a:pt x="13033" y="3366"/>
                  <a:pt x="13021" y="3372"/>
                </a:cubicBezTo>
                <a:cubicBezTo>
                  <a:pt x="13008" y="3377"/>
                  <a:pt x="12995" y="3381"/>
                  <a:pt x="12981" y="3384"/>
                </a:cubicBezTo>
                <a:cubicBezTo>
                  <a:pt x="12967" y="3386"/>
                  <a:pt x="12953" y="3388"/>
                  <a:pt x="12940" y="3388"/>
                </a:cubicBezTo>
                <a:lnTo>
                  <a:pt x="159" y="3388"/>
                </a:lnTo>
                <a:cubicBezTo>
                  <a:pt x="149" y="3388"/>
                  <a:pt x="138" y="3386"/>
                  <a:pt x="128" y="3384"/>
                </a:cubicBezTo>
                <a:cubicBezTo>
                  <a:pt x="118" y="3381"/>
                  <a:pt x="108" y="3377"/>
                  <a:pt x="98" y="3372"/>
                </a:cubicBezTo>
                <a:cubicBezTo>
                  <a:pt x="89" y="3366"/>
                  <a:pt x="80" y="3360"/>
                  <a:pt x="71" y="3352"/>
                </a:cubicBezTo>
                <a:cubicBezTo>
                  <a:pt x="62" y="3344"/>
                  <a:pt x="54" y="3335"/>
                  <a:pt x="47" y="3326"/>
                </a:cubicBezTo>
                <a:cubicBezTo>
                  <a:pt x="40" y="3316"/>
                  <a:pt x="33" y="3305"/>
                  <a:pt x="27" y="3294"/>
                </a:cubicBezTo>
                <a:cubicBezTo>
                  <a:pt x="21" y="3282"/>
                  <a:pt x="17" y="3270"/>
                  <a:pt x="13" y="3257"/>
                </a:cubicBezTo>
                <a:cubicBezTo>
                  <a:pt x="9" y="3244"/>
                  <a:pt x="6" y="3231"/>
                  <a:pt x="4" y="3217"/>
                </a:cubicBezTo>
                <a:cubicBezTo>
                  <a:pt x="1" y="3204"/>
                  <a:pt x="0" y="3190"/>
                  <a:pt x="0" y="317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5" name="Free-form: Shape 334"/>
          <p:cNvSpPr/>
          <p:nvPr/>
        </p:nvSpPr>
        <p:spPr>
          <a:xfrm>
            <a:off x="6962760" y="1485720"/>
            <a:ext cx="76320" cy="1219680"/>
          </a:xfrm>
          <a:custGeom>
            <a:avLst/>
            <a:gdLst/>
            <a:ahLst/>
            <a:cxnLst/>
            <a:rect l="0" t="0" r="r" b="b"/>
            <a:pathLst>
              <a:path w="212" h="3388">
                <a:moveTo>
                  <a:pt x="0" y="0"/>
                </a:moveTo>
                <a:lnTo>
                  <a:pt x="212" y="0"/>
                </a:lnTo>
                <a:lnTo>
                  <a:pt x="212" y="3388"/>
                </a:lnTo>
                <a:lnTo>
                  <a:pt x="0" y="3388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36" name="TextBox 335"/>
          <p:cNvSpPr txBox="1"/>
          <p:nvPr/>
        </p:nvSpPr>
        <p:spPr>
          <a:xfrm>
            <a:off x="476280" y="894240"/>
            <a:ext cx="33886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Volcano Plot - Genome-Wide Expression Changes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7" name="TextBox 336"/>
          <p:cNvSpPr txBox="1"/>
          <p:nvPr/>
        </p:nvSpPr>
        <p:spPr>
          <a:xfrm>
            <a:off x="7191360" y="1713240"/>
            <a:ext cx="8809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Key Findings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8" name="TextBox 337"/>
          <p:cNvSpPr txBox="1"/>
          <p:nvPr/>
        </p:nvSpPr>
        <p:spPr>
          <a:xfrm>
            <a:off x="7191360" y="2054160"/>
            <a:ext cx="4091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Genome-wide transcriptomic analysis reveals extensive differential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9" name="Free-form: Shape 338"/>
          <p:cNvSpPr/>
          <p:nvPr/>
        </p:nvSpPr>
        <p:spPr>
          <a:xfrm>
            <a:off x="6962760" y="293364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20"/>
                  <a:pt x="210" y="133"/>
                  <a:pt x="204" y="146"/>
                </a:cubicBezTo>
                <a:cubicBezTo>
                  <a:pt x="199" y="159"/>
                  <a:pt x="191" y="170"/>
                  <a:pt x="181" y="180"/>
                </a:cubicBezTo>
                <a:cubicBezTo>
                  <a:pt x="170" y="191"/>
                  <a:pt x="159" y="199"/>
                  <a:pt x="146" y="204"/>
                </a:cubicBezTo>
                <a:cubicBezTo>
                  <a:pt x="133" y="210"/>
                  <a:pt x="119" y="212"/>
                  <a:pt x="105" y="212"/>
                </a:cubicBezTo>
                <a:cubicBezTo>
                  <a:pt x="91" y="212"/>
                  <a:pt x="78" y="210"/>
                  <a:pt x="65" y="204"/>
                </a:cubicBezTo>
                <a:cubicBezTo>
                  <a:pt x="52" y="199"/>
                  <a:pt x="40" y="191"/>
                  <a:pt x="31" y="180"/>
                </a:cubicBezTo>
                <a:cubicBezTo>
                  <a:pt x="21" y="170"/>
                  <a:pt x="13" y="159"/>
                  <a:pt x="8" y="146"/>
                </a:cubicBezTo>
                <a:cubicBezTo>
                  <a:pt x="2" y="133"/>
                  <a:pt x="0" y="120"/>
                  <a:pt x="0" y="105"/>
                </a:cubicBezTo>
                <a:cubicBezTo>
                  <a:pt x="0" y="91"/>
                  <a:pt x="2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0" y="21"/>
                  <a:pt x="52" y="13"/>
                  <a:pt x="65" y="8"/>
                </a:cubicBezTo>
                <a:cubicBezTo>
                  <a:pt x="78" y="2"/>
                  <a:pt x="91" y="0"/>
                  <a:pt x="105" y="0"/>
                </a:cubicBezTo>
                <a:cubicBezTo>
                  <a:pt x="119" y="0"/>
                  <a:pt x="133" y="2"/>
                  <a:pt x="146" y="8"/>
                </a:cubicBezTo>
                <a:cubicBezTo>
                  <a:pt x="159" y="13"/>
                  <a:pt x="170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FB2C3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0" name="TextBox 339"/>
          <p:cNvSpPr txBox="1"/>
          <p:nvPr/>
        </p:nvSpPr>
        <p:spPr>
          <a:xfrm>
            <a:off x="7191360" y="2301840"/>
            <a:ext cx="31676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expression between breast cancer and normal tissue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1" name="TextBox 340"/>
          <p:cNvSpPr txBox="1"/>
          <p:nvPr/>
        </p:nvSpPr>
        <p:spPr>
          <a:xfrm>
            <a:off x="7153200" y="2882880"/>
            <a:ext cx="1478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Upregulated genes (red)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2" name="Free-form: Shape 341"/>
          <p:cNvSpPr/>
          <p:nvPr/>
        </p:nvSpPr>
        <p:spPr>
          <a:xfrm>
            <a:off x="6962760" y="346680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0" y="192"/>
                  <a:pt x="159" y="200"/>
                  <a:pt x="146" y="205"/>
                </a:cubicBezTo>
                <a:cubicBezTo>
                  <a:pt x="133" y="210"/>
                  <a:pt x="119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200"/>
                  <a:pt x="40" y="192"/>
                  <a:pt x="31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2" y="134"/>
                  <a:pt x="0" y="120"/>
                  <a:pt x="0" y="106"/>
                </a:cubicBezTo>
                <a:cubicBezTo>
                  <a:pt x="0" y="92"/>
                  <a:pt x="2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0" y="21"/>
                  <a:pt x="52" y="14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19" y="0"/>
                  <a:pt x="133" y="3"/>
                  <a:pt x="146" y="8"/>
                </a:cubicBezTo>
                <a:cubicBezTo>
                  <a:pt x="159" y="14"/>
                  <a:pt x="170" y="21"/>
                  <a:pt x="181" y="31"/>
                </a:cubicBezTo>
                <a:cubicBezTo>
                  <a:pt x="191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2B7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3" name="TextBox 342"/>
          <p:cNvSpPr txBox="1"/>
          <p:nvPr/>
        </p:nvSpPr>
        <p:spPr>
          <a:xfrm>
            <a:off x="7153200" y="3109320"/>
            <a:ext cx="21747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Positive log2FC, enriched in cancer tissue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4" name="TextBox 343"/>
          <p:cNvSpPr txBox="1"/>
          <p:nvPr/>
        </p:nvSpPr>
        <p:spPr>
          <a:xfrm>
            <a:off x="7153200" y="3416400"/>
            <a:ext cx="17352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Downregulated genes (blue)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5" name="Free-form: Shape 344"/>
          <p:cNvSpPr/>
          <p:nvPr/>
        </p:nvSpPr>
        <p:spPr>
          <a:xfrm>
            <a:off x="6962760" y="400032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3"/>
                  <a:pt x="204" y="146"/>
                </a:cubicBezTo>
                <a:cubicBezTo>
                  <a:pt x="199" y="159"/>
                  <a:pt x="191" y="171"/>
                  <a:pt x="181" y="182"/>
                </a:cubicBezTo>
                <a:cubicBezTo>
                  <a:pt x="170" y="192"/>
                  <a:pt x="159" y="199"/>
                  <a:pt x="146" y="205"/>
                </a:cubicBezTo>
                <a:cubicBezTo>
                  <a:pt x="133" y="210"/>
                  <a:pt x="119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199"/>
                  <a:pt x="40" y="192"/>
                  <a:pt x="31" y="182"/>
                </a:cubicBezTo>
                <a:cubicBezTo>
                  <a:pt x="21" y="171"/>
                  <a:pt x="13" y="159"/>
                  <a:pt x="8" y="146"/>
                </a:cubicBezTo>
                <a:cubicBezTo>
                  <a:pt x="2" y="133"/>
                  <a:pt x="0" y="120"/>
                  <a:pt x="0" y="106"/>
                </a:cubicBezTo>
                <a:cubicBezTo>
                  <a:pt x="0" y="92"/>
                  <a:pt x="2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0" y="21"/>
                  <a:pt x="52" y="13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19" y="0"/>
                  <a:pt x="133" y="3"/>
                  <a:pt x="146" y="8"/>
                </a:cubicBezTo>
                <a:cubicBezTo>
                  <a:pt x="159" y="13"/>
                  <a:pt x="170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6" name="TextBox 345"/>
          <p:cNvSpPr txBox="1"/>
          <p:nvPr/>
        </p:nvSpPr>
        <p:spPr>
          <a:xfrm>
            <a:off x="7153200" y="3642840"/>
            <a:ext cx="22237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Negative log2FC, depleted in cancer tissue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7" name="TextBox 346"/>
          <p:cNvSpPr txBox="1"/>
          <p:nvPr/>
        </p:nvSpPr>
        <p:spPr>
          <a:xfrm>
            <a:off x="7153200" y="3949560"/>
            <a:ext cx="1220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Asymmetric pattern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8" name="Free-form: Shape 347"/>
          <p:cNvSpPr/>
          <p:nvPr/>
        </p:nvSpPr>
        <p:spPr>
          <a:xfrm>
            <a:off x="6962760" y="453384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20"/>
                  <a:pt x="210" y="133"/>
                  <a:pt x="204" y="146"/>
                </a:cubicBezTo>
                <a:cubicBezTo>
                  <a:pt x="199" y="159"/>
                  <a:pt x="191" y="170"/>
                  <a:pt x="181" y="181"/>
                </a:cubicBezTo>
                <a:cubicBezTo>
                  <a:pt x="170" y="191"/>
                  <a:pt x="159" y="199"/>
                  <a:pt x="146" y="204"/>
                </a:cubicBezTo>
                <a:cubicBezTo>
                  <a:pt x="133" y="210"/>
                  <a:pt x="119" y="212"/>
                  <a:pt x="105" y="212"/>
                </a:cubicBezTo>
                <a:cubicBezTo>
                  <a:pt x="91" y="212"/>
                  <a:pt x="78" y="210"/>
                  <a:pt x="65" y="204"/>
                </a:cubicBezTo>
                <a:cubicBezTo>
                  <a:pt x="52" y="199"/>
                  <a:pt x="40" y="191"/>
                  <a:pt x="31" y="181"/>
                </a:cubicBezTo>
                <a:cubicBezTo>
                  <a:pt x="21" y="170"/>
                  <a:pt x="13" y="159"/>
                  <a:pt x="8" y="146"/>
                </a:cubicBezTo>
                <a:cubicBezTo>
                  <a:pt x="2" y="133"/>
                  <a:pt x="0" y="120"/>
                  <a:pt x="0" y="105"/>
                </a:cubicBezTo>
                <a:cubicBezTo>
                  <a:pt x="0" y="91"/>
                  <a:pt x="2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0" y="21"/>
                  <a:pt x="52" y="13"/>
                  <a:pt x="65" y="8"/>
                </a:cubicBezTo>
                <a:cubicBezTo>
                  <a:pt x="78" y="2"/>
                  <a:pt x="91" y="0"/>
                  <a:pt x="105" y="0"/>
                </a:cubicBezTo>
                <a:cubicBezTo>
                  <a:pt x="119" y="0"/>
                  <a:pt x="133" y="2"/>
                  <a:pt x="146" y="8"/>
                </a:cubicBezTo>
                <a:cubicBezTo>
                  <a:pt x="159" y="13"/>
                  <a:pt x="170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9" name="TextBox 348"/>
          <p:cNvSpPr txBox="1"/>
          <p:nvPr/>
        </p:nvSpPr>
        <p:spPr>
          <a:xfrm>
            <a:off x="7153200" y="4176360"/>
            <a:ext cx="2392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More genes downregulated than upregulated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0" name="TextBox 349"/>
          <p:cNvSpPr txBox="1"/>
          <p:nvPr/>
        </p:nvSpPr>
        <p:spPr>
          <a:xfrm>
            <a:off x="7153200" y="4483080"/>
            <a:ext cx="1094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Strong effect sizes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1" name="Free-form: Shape 350"/>
          <p:cNvSpPr/>
          <p:nvPr/>
        </p:nvSpPr>
        <p:spPr>
          <a:xfrm>
            <a:off x="6962760" y="506700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4"/>
                  <a:pt x="204" y="147"/>
                </a:cubicBezTo>
                <a:cubicBezTo>
                  <a:pt x="199" y="160"/>
                  <a:pt x="191" y="172"/>
                  <a:pt x="181" y="182"/>
                </a:cubicBezTo>
                <a:cubicBezTo>
                  <a:pt x="170" y="192"/>
                  <a:pt x="159" y="200"/>
                  <a:pt x="146" y="205"/>
                </a:cubicBezTo>
                <a:cubicBezTo>
                  <a:pt x="133" y="210"/>
                  <a:pt x="119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200"/>
                  <a:pt x="40" y="192"/>
                  <a:pt x="31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2" y="134"/>
                  <a:pt x="0" y="120"/>
                  <a:pt x="0" y="106"/>
                </a:cubicBezTo>
                <a:cubicBezTo>
                  <a:pt x="0" y="92"/>
                  <a:pt x="2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0" y="21"/>
                  <a:pt x="52" y="14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19" y="0"/>
                  <a:pt x="133" y="3"/>
                  <a:pt x="146" y="8"/>
                </a:cubicBezTo>
                <a:cubicBezTo>
                  <a:pt x="159" y="14"/>
                  <a:pt x="170" y="21"/>
                  <a:pt x="181" y="31"/>
                </a:cubicBezTo>
                <a:cubicBezTo>
                  <a:pt x="191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52" name="TextBox 351"/>
          <p:cNvSpPr txBox="1"/>
          <p:nvPr/>
        </p:nvSpPr>
        <p:spPr>
          <a:xfrm>
            <a:off x="7153200" y="4709520"/>
            <a:ext cx="1811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Some genes show &gt;4-fold changes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3" name="TextBox 352"/>
          <p:cNvSpPr txBox="1"/>
          <p:nvPr/>
        </p:nvSpPr>
        <p:spPr>
          <a:xfrm>
            <a:off x="7153200" y="5016600"/>
            <a:ext cx="1609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High statistical confidence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7153200" y="5243040"/>
            <a:ext cx="16790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Many DEGs with p-value &lt; 1×10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5" name="TextBox 354"/>
          <p:cNvSpPr txBox="1"/>
          <p:nvPr/>
        </p:nvSpPr>
        <p:spPr>
          <a:xfrm>
            <a:off x="8840880" y="524376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⁻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6" name="Free-form: Shape 355"/>
          <p:cNvSpPr/>
          <p:nvPr/>
        </p:nvSpPr>
        <p:spPr>
          <a:xfrm>
            <a:off x="6967440" y="5643360"/>
            <a:ext cx="4743720" cy="752760"/>
          </a:xfrm>
          <a:custGeom>
            <a:avLst/>
            <a:gdLst/>
            <a:ahLst/>
            <a:cxnLst/>
            <a:rect l="0" t="0" r="r" b="b"/>
            <a:pathLst>
              <a:path w="13177" h="2091">
                <a:moveTo>
                  <a:pt x="0" y="1892"/>
                </a:moveTo>
                <a:lnTo>
                  <a:pt x="0" y="198"/>
                </a:lnTo>
                <a:cubicBezTo>
                  <a:pt x="0" y="185"/>
                  <a:pt x="1" y="173"/>
                  <a:pt x="4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8"/>
                </a:cubicBezTo>
                <a:cubicBezTo>
                  <a:pt x="40" y="77"/>
                  <a:pt x="49" y="67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6"/>
                  <a:pt x="110" y="20"/>
                  <a:pt x="122" y="15"/>
                </a:cubicBezTo>
                <a:cubicBezTo>
                  <a:pt x="134" y="10"/>
                  <a:pt x="147" y="6"/>
                  <a:pt x="159" y="4"/>
                </a:cubicBezTo>
                <a:cubicBezTo>
                  <a:pt x="172" y="1"/>
                  <a:pt x="185" y="0"/>
                  <a:pt x="198" y="0"/>
                </a:cubicBezTo>
                <a:lnTo>
                  <a:pt x="12979" y="0"/>
                </a:lnTo>
                <a:cubicBezTo>
                  <a:pt x="12992" y="0"/>
                  <a:pt x="13005" y="1"/>
                  <a:pt x="13017" y="4"/>
                </a:cubicBezTo>
                <a:cubicBezTo>
                  <a:pt x="13030" y="6"/>
                  <a:pt x="13042" y="10"/>
                  <a:pt x="13055" y="15"/>
                </a:cubicBezTo>
                <a:cubicBezTo>
                  <a:pt x="13067" y="20"/>
                  <a:pt x="13078" y="26"/>
                  <a:pt x="13089" y="34"/>
                </a:cubicBezTo>
                <a:cubicBezTo>
                  <a:pt x="13100" y="41"/>
                  <a:pt x="13110" y="49"/>
                  <a:pt x="13119" y="58"/>
                </a:cubicBezTo>
                <a:cubicBezTo>
                  <a:pt x="13128" y="67"/>
                  <a:pt x="13136" y="77"/>
                  <a:pt x="13144" y="88"/>
                </a:cubicBezTo>
                <a:cubicBezTo>
                  <a:pt x="13151" y="99"/>
                  <a:pt x="13157" y="111"/>
                  <a:pt x="13162" y="123"/>
                </a:cubicBezTo>
                <a:cubicBezTo>
                  <a:pt x="13167" y="135"/>
                  <a:pt x="13171" y="147"/>
                  <a:pt x="13173" y="160"/>
                </a:cubicBezTo>
                <a:cubicBezTo>
                  <a:pt x="13176" y="173"/>
                  <a:pt x="13177" y="185"/>
                  <a:pt x="13177" y="198"/>
                </a:cubicBezTo>
                <a:lnTo>
                  <a:pt x="13177" y="1892"/>
                </a:lnTo>
                <a:cubicBezTo>
                  <a:pt x="13177" y="1905"/>
                  <a:pt x="13176" y="1918"/>
                  <a:pt x="13173" y="1931"/>
                </a:cubicBezTo>
                <a:cubicBezTo>
                  <a:pt x="13171" y="1943"/>
                  <a:pt x="13167" y="1956"/>
                  <a:pt x="13162" y="1968"/>
                </a:cubicBezTo>
                <a:cubicBezTo>
                  <a:pt x="13157" y="1980"/>
                  <a:pt x="13151" y="1991"/>
                  <a:pt x="13144" y="2002"/>
                </a:cubicBezTo>
                <a:cubicBezTo>
                  <a:pt x="13136" y="2013"/>
                  <a:pt x="13128" y="2023"/>
                  <a:pt x="13119" y="2032"/>
                </a:cubicBezTo>
                <a:cubicBezTo>
                  <a:pt x="13110" y="2041"/>
                  <a:pt x="13100" y="2050"/>
                  <a:pt x="13089" y="2057"/>
                </a:cubicBezTo>
                <a:cubicBezTo>
                  <a:pt x="13078" y="2064"/>
                  <a:pt x="13067" y="2070"/>
                  <a:pt x="13055" y="2075"/>
                </a:cubicBezTo>
                <a:cubicBezTo>
                  <a:pt x="13042" y="2080"/>
                  <a:pt x="13030" y="2084"/>
                  <a:pt x="13017" y="2086"/>
                </a:cubicBezTo>
                <a:cubicBezTo>
                  <a:pt x="13005" y="2090"/>
                  <a:pt x="12992" y="2091"/>
                  <a:pt x="12979" y="2091"/>
                </a:cubicBezTo>
                <a:lnTo>
                  <a:pt x="198" y="2091"/>
                </a:lnTo>
                <a:cubicBezTo>
                  <a:pt x="185" y="2091"/>
                  <a:pt x="172" y="2090"/>
                  <a:pt x="159" y="2086"/>
                </a:cubicBezTo>
                <a:cubicBezTo>
                  <a:pt x="147" y="2084"/>
                  <a:pt x="134" y="2080"/>
                  <a:pt x="122" y="2075"/>
                </a:cubicBezTo>
                <a:cubicBezTo>
                  <a:pt x="110" y="2070"/>
                  <a:pt x="99" y="2064"/>
                  <a:pt x="88" y="2057"/>
                </a:cubicBezTo>
                <a:cubicBezTo>
                  <a:pt x="77" y="2050"/>
                  <a:pt x="67" y="2041"/>
                  <a:pt x="58" y="2032"/>
                </a:cubicBezTo>
                <a:cubicBezTo>
                  <a:pt x="49" y="2023"/>
                  <a:pt x="40" y="2013"/>
                  <a:pt x="33" y="2002"/>
                </a:cubicBezTo>
                <a:cubicBezTo>
                  <a:pt x="26" y="1991"/>
                  <a:pt x="20" y="1980"/>
                  <a:pt x="15" y="1968"/>
                </a:cubicBezTo>
                <a:cubicBezTo>
                  <a:pt x="10" y="1956"/>
                  <a:pt x="6" y="1943"/>
                  <a:pt x="4" y="1931"/>
                </a:cubicBezTo>
                <a:cubicBezTo>
                  <a:pt x="1" y="1918"/>
                  <a:pt x="0" y="1905"/>
                  <a:pt x="0" y="189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7" name="Free-form: Shape 356"/>
          <p:cNvSpPr/>
          <p:nvPr/>
        </p:nvSpPr>
        <p:spPr>
          <a:xfrm>
            <a:off x="6967440" y="5643360"/>
            <a:ext cx="4743720" cy="752760"/>
          </a:xfrm>
          <a:custGeom>
            <a:avLst/>
            <a:gdLst/>
            <a:ahLst/>
            <a:cxnLst/>
            <a:rect l="0" t="0" r="r" b="b"/>
            <a:pathLst>
              <a:path w="13177" h="2091" fill="none">
                <a:moveTo>
                  <a:pt x="0" y="1892"/>
                </a:moveTo>
                <a:lnTo>
                  <a:pt x="0" y="198"/>
                </a:lnTo>
                <a:cubicBezTo>
                  <a:pt x="0" y="185"/>
                  <a:pt x="1" y="173"/>
                  <a:pt x="4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8"/>
                </a:cubicBezTo>
                <a:cubicBezTo>
                  <a:pt x="40" y="77"/>
                  <a:pt x="49" y="67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6"/>
                  <a:pt x="110" y="20"/>
                  <a:pt x="122" y="15"/>
                </a:cubicBezTo>
                <a:cubicBezTo>
                  <a:pt x="134" y="10"/>
                  <a:pt x="147" y="6"/>
                  <a:pt x="159" y="4"/>
                </a:cubicBezTo>
                <a:cubicBezTo>
                  <a:pt x="172" y="1"/>
                  <a:pt x="185" y="0"/>
                  <a:pt x="198" y="0"/>
                </a:cubicBezTo>
                <a:lnTo>
                  <a:pt x="12979" y="0"/>
                </a:lnTo>
                <a:cubicBezTo>
                  <a:pt x="12992" y="0"/>
                  <a:pt x="13005" y="1"/>
                  <a:pt x="13017" y="4"/>
                </a:cubicBezTo>
                <a:cubicBezTo>
                  <a:pt x="13030" y="6"/>
                  <a:pt x="13042" y="10"/>
                  <a:pt x="13055" y="15"/>
                </a:cubicBezTo>
                <a:cubicBezTo>
                  <a:pt x="13067" y="20"/>
                  <a:pt x="13078" y="26"/>
                  <a:pt x="13089" y="34"/>
                </a:cubicBezTo>
                <a:cubicBezTo>
                  <a:pt x="13100" y="41"/>
                  <a:pt x="13110" y="49"/>
                  <a:pt x="13119" y="58"/>
                </a:cubicBezTo>
                <a:cubicBezTo>
                  <a:pt x="13128" y="67"/>
                  <a:pt x="13136" y="77"/>
                  <a:pt x="13144" y="88"/>
                </a:cubicBezTo>
                <a:cubicBezTo>
                  <a:pt x="13151" y="99"/>
                  <a:pt x="13157" y="111"/>
                  <a:pt x="13162" y="123"/>
                </a:cubicBezTo>
                <a:cubicBezTo>
                  <a:pt x="13167" y="135"/>
                  <a:pt x="13171" y="147"/>
                  <a:pt x="13173" y="160"/>
                </a:cubicBezTo>
                <a:cubicBezTo>
                  <a:pt x="13176" y="173"/>
                  <a:pt x="13177" y="185"/>
                  <a:pt x="13177" y="198"/>
                </a:cubicBezTo>
                <a:lnTo>
                  <a:pt x="13177" y="1892"/>
                </a:lnTo>
                <a:cubicBezTo>
                  <a:pt x="13177" y="1905"/>
                  <a:pt x="13176" y="1918"/>
                  <a:pt x="13173" y="1931"/>
                </a:cubicBezTo>
                <a:cubicBezTo>
                  <a:pt x="13171" y="1943"/>
                  <a:pt x="13167" y="1956"/>
                  <a:pt x="13162" y="1968"/>
                </a:cubicBezTo>
                <a:cubicBezTo>
                  <a:pt x="13157" y="1980"/>
                  <a:pt x="13151" y="1991"/>
                  <a:pt x="13144" y="2002"/>
                </a:cubicBezTo>
                <a:cubicBezTo>
                  <a:pt x="13136" y="2013"/>
                  <a:pt x="13128" y="2023"/>
                  <a:pt x="13119" y="2032"/>
                </a:cubicBezTo>
                <a:cubicBezTo>
                  <a:pt x="13110" y="2041"/>
                  <a:pt x="13100" y="2050"/>
                  <a:pt x="13089" y="2057"/>
                </a:cubicBezTo>
                <a:cubicBezTo>
                  <a:pt x="13078" y="2064"/>
                  <a:pt x="13067" y="2070"/>
                  <a:pt x="13055" y="2075"/>
                </a:cubicBezTo>
                <a:cubicBezTo>
                  <a:pt x="13042" y="2080"/>
                  <a:pt x="13030" y="2084"/>
                  <a:pt x="13017" y="2086"/>
                </a:cubicBezTo>
                <a:cubicBezTo>
                  <a:pt x="13005" y="2090"/>
                  <a:pt x="12992" y="2091"/>
                  <a:pt x="12979" y="2091"/>
                </a:cubicBezTo>
                <a:lnTo>
                  <a:pt x="198" y="2091"/>
                </a:lnTo>
                <a:cubicBezTo>
                  <a:pt x="185" y="2091"/>
                  <a:pt x="172" y="2090"/>
                  <a:pt x="159" y="2086"/>
                </a:cubicBezTo>
                <a:cubicBezTo>
                  <a:pt x="147" y="2084"/>
                  <a:pt x="134" y="2080"/>
                  <a:pt x="122" y="2075"/>
                </a:cubicBezTo>
                <a:cubicBezTo>
                  <a:pt x="110" y="2070"/>
                  <a:pt x="99" y="2064"/>
                  <a:pt x="88" y="2057"/>
                </a:cubicBezTo>
                <a:cubicBezTo>
                  <a:pt x="77" y="2050"/>
                  <a:pt x="67" y="2041"/>
                  <a:pt x="58" y="2032"/>
                </a:cubicBezTo>
                <a:cubicBezTo>
                  <a:pt x="49" y="2023"/>
                  <a:pt x="40" y="2013"/>
                  <a:pt x="33" y="2002"/>
                </a:cubicBezTo>
                <a:cubicBezTo>
                  <a:pt x="26" y="1991"/>
                  <a:pt x="20" y="1980"/>
                  <a:pt x="15" y="1968"/>
                </a:cubicBezTo>
                <a:cubicBezTo>
                  <a:pt x="10" y="1956"/>
                  <a:pt x="6" y="1943"/>
                  <a:pt x="4" y="1931"/>
                </a:cubicBezTo>
                <a:cubicBezTo>
                  <a:pt x="1" y="1918"/>
                  <a:pt x="0" y="1905"/>
                  <a:pt x="0" y="1892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8" name="TextBox 357"/>
          <p:cNvSpPr txBox="1"/>
          <p:nvPr/>
        </p:nvSpPr>
        <p:spPr>
          <a:xfrm>
            <a:off x="8885880" y="524304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¹⁵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9" name="TextBox 358"/>
          <p:cNvSpPr txBox="1"/>
          <p:nvPr/>
        </p:nvSpPr>
        <p:spPr>
          <a:xfrm>
            <a:off x="7124760" y="5833800"/>
            <a:ext cx="39927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Interpretation: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The extensive differential expression pattern suggests major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0" name="Free-form: Shape 359"/>
          <p:cNvSpPr/>
          <p:nvPr/>
        </p:nvSpPr>
        <p:spPr>
          <a:xfrm>
            <a:off x="475920" y="6591240"/>
            <a:ext cx="11239920" cy="9720"/>
          </a:xfrm>
          <a:custGeom>
            <a:avLst/>
            <a:gdLst/>
            <a:ahLst/>
            <a:cxnLst/>
            <a:rect l="0" t="0" r="r" b="b"/>
            <a:pathLst>
              <a:path w="31222" h="27">
                <a:moveTo>
                  <a:pt x="0" y="0"/>
                </a:moveTo>
                <a:lnTo>
                  <a:pt x="31222" y="0"/>
                </a:lnTo>
                <a:lnTo>
                  <a:pt x="31222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1" name="TextBox 360"/>
          <p:cNvSpPr txBox="1"/>
          <p:nvPr/>
        </p:nvSpPr>
        <p:spPr>
          <a:xfrm>
            <a:off x="7124760" y="6052680"/>
            <a:ext cx="28584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transcriptional reprogramming in breast cancer tissue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2" name="TextBox 361"/>
          <p:cNvSpPr txBox="1"/>
          <p:nvPr/>
        </p:nvSpPr>
        <p:spPr>
          <a:xfrm>
            <a:off x="476280" y="6738480"/>
            <a:ext cx="2915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11568600" y="6738480"/>
            <a:ext cx="146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Free-form: Shape 36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5" name="Free-form: Shape 36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6" name="Free-form: Shape 365"/>
          <p:cNvSpPr/>
          <p:nvPr/>
        </p:nvSpPr>
        <p:spPr>
          <a:xfrm>
            <a:off x="475920" y="933120"/>
            <a:ext cx="610200" cy="19440"/>
          </a:xfrm>
          <a:custGeom>
            <a:avLst/>
            <a:gdLst/>
            <a:ahLst/>
            <a:cxnLst/>
            <a:rect l="0" t="0" r="r" b="b"/>
            <a:pathLst>
              <a:path w="1695" h="54">
                <a:moveTo>
                  <a:pt x="0" y="0"/>
                </a:moveTo>
                <a:lnTo>
                  <a:pt x="1695" y="0"/>
                </a:lnTo>
                <a:lnTo>
                  <a:pt x="1695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pic>
        <p:nvPicPr>
          <p:cNvPr id="367" name="Picture 366"/>
          <p:cNvPicPr/>
          <p:nvPr/>
        </p:nvPicPr>
        <p:blipFill>
          <a:blip r:embed="rId2"/>
          <a:stretch/>
        </p:blipFill>
        <p:spPr>
          <a:xfrm>
            <a:off x="476280" y="2571840"/>
            <a:ext cx="5390640" cy="2599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8" name="Free-form: Shape 367"/>
          <p:cNvSpPr/>
          <p:nvPr/>
        </p:nvSpPr>
        <p:spPr>
          <a:xfrm>
            <a:off x="6114960" y="1142640"/>
            <a:ext cx="5600880" cy="1086480"/>
          </a:xfrm>
          <a:custGeom>
            <a:avLst/>
            <a:gdLst/>
            <a:ahLst/>
            <a:cxnLst/>
            <a:rect l="0" t="0" r="r" b="b"/>
            <a:pathLst>
              <a:path w="15558" h="3018">
                <a:moveTo>
                  <a:pt x="0" y="2806"/>
                </a:moveTo>
                <a:lnTo>
                  <a:pt x="0" y="212"/>
                </a:lnTo>
                <a:cubicBezTo>
                  <a:pt x="0" y="198"/>
                  <a:pt x="1" y="185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5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3"/>
                  <a:pt x="62" y="44"/>
                  <a:pt x="70" y="36"/>
                </a:cubicBezTo>
                <a:cubicBezTo>
                  <a:pt x="79" y="28"/>
                  <a:pt x="88" y="22"/>
                  <a:pt x="98" y="17"/>
                </a:cubicBezTo>
                <a:cubicBezTo>
                  <a:pt x="107" y="11"/>
                  <a:pt x="117" y="7"/>
                  <a:pt x="128" y="5"/>
                </a:cubicBezTo>
                <a:cubicBezTo>
                  <a:pt x="138" y="2"/>
                  <a:pt x="148" y="0"/>
                  <a:pt x="158" y="0"/>
                </a:cubicBezTo>
                <a:lnTo>
                  <a:pt x="15347" y="0"/>
                </a:lnTo>
                <a:cubicBezTo>
                  <a:pt x="15360" y="0"/>
                  <a:pt x="15374" y="2"/>
                  <a:pt x="15388" y="5"/>
                </a:cubicBezTo>
                <a:cubicBezTo>
                  <a:pt x="15402" y="7"/>
                  <a:pt x="15415" y="11"/>
                  <a:pt x="15428" y="17"/>
                </a:cubicBezTo>
                <a:cubicBezTo>
                  <a:pt x="15440" y="22"/>
                  <a:pt x="15453" y="28"/>
                  <a:pt x="15464" y="36"/>
                </a:cubicBezTo>
                <a:cubicBezTo>
                  <a:pt x="15476" y="44"/>
                  <a:pt x="15486" y="53"/>
                  <a:pt x="15496" y="62"/>
                </a:cubicBezTo>
                <a:cubicBezTo>
                  <a:pt x="15506" y="72"/>
                  <a:pt x="15515" y="83"/>
                  <a:pt x="15523" y="95"/>
                </a:cubicBezTo>
                <a:cubicBezTo>
                  <a:pt x="15530" y="106"/>
                  <a:pt x="15537" y="118"/>
                  <a:pt x="15542" y="131"/>
                </a:cubicBezTo>
                <a:cubicBezTo>
                  <a:pt x="15547" y="144"/>
                  <a:pt x="15551" y="157"/>
                  <a:pt x="15554" y="171"/>
                </a:cubicBezTo>
                <a:cubicBezTo>
                  <a:pt x="15557" y="185"/>
                  <a:pt x="15558" y="198"/>
                  <a:pt x="15558" y="212"/>
                </a:cubicBezTo>
                <a:lnTo>
                  <a:pt x="15558" y="2806"/>
                </a:lnTo>
                <a:cubicBezTo>
                  <a:pt x="15558" y="2820"/>
                  <a:pt x="15557" y="2834"/>
                  <a:pt x="15554" y="2847"/>
                </a:cubicBezTo>
                <a:cubicBezTo>
                  <a:pt x="15551" y="2861"/>
                  <a:pt x="15547" y="2874"/>
                  <a:pt x="15542" y="2887"/>
                </a:cubicBezTo>
                <a:cubicBezTo>
                  <a:pt x="15537" y="2900"/>
                  <a:pt x="15530" y="2912"/>
                  <a:pt x="15523" y="2924"/>
                </a:cubicBezTo>
                <a:cubicBezTo>
                  <a:pt x="15515" y="2935"/>
                  <a:pt x="15506" y="2946"/>
                  <a:pt x="15496" y="2956"/>
                </a:cubicBezTo>
                <a:cubicBezTo>
                  <a:pt x="15486" y="2966"/>
                  <a:pt x="15476" y="2974"/>
                  <a:pt x="15464" y="2982"/>
                </a:cubicBezTo>
                <a:cubicBezTo>
                  <a:pt x="15453" y="2990"/>
                  <a:pt x="15440" y="2996"/>
                  <a:pt x="15428" y="3002"/>
                </a:cubicBezTo>
                <a:cubicBezTo>
                  <a:pt x="15415" y="3007"/>
                  <a:pt x="15402" y="3011"/>
                  <a:pt x="15388" y="3014"/>
                </a:cubicBezTo>
                <a:cubicBezTo>
                  <a:pt x="15374" y="3016"/>
                  <a:pt x="15360" y="3018"/>
                  <a:pt x="15347" y="3018"/>
                </a:cubicBezTo>
                <a:lnTo>
                  <a:pt x="158" y="3018"/>
                </a:lnTo>
                <a:cubicBezTo>
                  <a:pt x="148" y="3018"/>
                  <a:pt x="138" y="3016"/>
                  <a:pt x="128" y="3014"/>
                </a:cubicBezTo>
                <a:cubicBezTo>
                  <a:pt x="117" y="3011"/>
                  <a:pt x="107" y="3007"/>
                  <a:pt x="98" y="3002"/>
                </a:cubicBezTo>
                <a:cubicBezTo>
                  <a:pt x="88" y="2996"/>
                  <a:pt x="79" y="2990"/>
                  <a:pt x="70" y="2982"/>
                </a:cubicBezTo>
                <a:cubicBezTo>
                  <a:pt x="62" y="2974"/>
                  <a:pt x="54" y="2966"/>
                  <a:pt x="46" y="2956"/>
                </a:cubicBezTo>
                <a:cubicBezTo>
                  <a:pt x="39" y="2946"/>
                  <a:pt x="32" y="2935"/>
                  <a:pt x="27" y="2924"/>
                </a:cubicBezTo>
                <a:cubicBezTo>
                  <a:pt x="21" y="2912"/>
                  <a:pt x="16" y="2900"/>
                  <a:pt x="12" y="2887"/>
                </a:cubicBezTo>
                <a:cubicBezTo>
                  <a:pt x="8" y="2874"/>
                  <a:pt x="5" y="2861"/>
                  <a:pt x="3" y="2847"/>
                </a:cubicBezTo>
                <a:cubicBezTo>
                  <a:pt x="1" y="2834"/>
                  <a:pt x="0" y="2820"/>
                  <a:pt x="0" y="280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9" name="Free-form: Shape 368"/>
          <p:cNvSpPr/>
          <p:nvPr/>
        </p:nvSpPr>
        <p:spPr>
          <a:xfrm>
            <a:off x="6095880" y="1142640"/>
            <a:ext cx="76320" cy="1086480"/>
          </a:xfrm>
          <a:custGeom>
            <a:avLst/>
            <a:gdLst/>
            <a:ahLst/>
            <a:cxnLst/>
            <a:rect l="0" t="0" r="r" b="b"/>
            <a:pathLst>
              <a:path w="212" h="3018">
                <a:moveTo>
                  <a:pt x="0" y="0"/>
                </a:moveTo>
                <a:lnTo>
                  <a:pt x="212" y="0"/>
                </a:lnTo>
                <a:lnTo>
                  <a:pt x="212" y="3018"/>
                </a:lnTo>
                <a:lnTo>
                  <a:pt x="0" y="3018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70" name="TextBox 369"/>
          <p:cNvSpPr txBox="1"/>
          <p:nvPr/>
        </p:nvSpPr>
        <p:spPr>
          <a:xfrm>
            <a:off x="476280" y="487080"/>
            <a:ext cx="471852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Gene Expression Heatmap - Top 50 DEGs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1" name="TextBox 370"/>
          <p:cNvSpPr txBox="1"/>
          <p:nvPr/>
        </p:nvSpPr>
        <p:spPr>
          <a:xfrm>
            <a:off x="6290280" y="1332360"/>
            <a:ext cx="12520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Sample Clustering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2" name="TextBox 371"/>
          <p:cNvSpPr txBox="1"/>
          <p:nvPr/>
        </p:nvSpPr>
        <p:spPr>
          <a:xfrm>
            <a:off x="6290280" y="1671120"/>
            <a:ext cx="48243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Clear separation between cancer (right) and normal (left) tissues. Tight clustering validates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3" name="Free-form: Shape 372"/>
          <p:cNvSpPr/>
          <p:nvPr/>
        </p:nvSpPr>
        <p:spPr>
          <a:xfrm>
            <a:off x="6114960" y="2381040"/>
            <a:ext cx="5600880" cy="1581480"/>
          </a:xfrm>
          <a:custGeom>
            <a:avLst/>
            <a:gdLst/>
            <a:ahLst/>
            <a:cxnLst/>
            <a:rect l="0" t="0" r="r" b="b"/>
            <a:pathLst>
              <a:path w="15558" h="4393">
                <a:moveTo>
                  <a:pt x="0" y="4180"/>
                </a:moveTo>
                <a:lnTo>
                  <a:pt x="0" y="212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2"/>
                  <a:pt x="62" y="43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8" y="4"/>
                </a:cubicBezTo>
                <a:cubicBezTo>
                  <a:pt x="138" y="1"/>
                  <a:pt x="148" y="0"/>
                  <a:pt x="158" y="0"/>
                </a:cubicBezTo>
                <a:lnTo>
                  <a:pt x="15347" y="0"/>
                </a:lnTo>
                <a:cubicBezTo>
                  <a:pt x="15360" y="0"/>
                  <a:pt x="15374" y="1"/>
                  <a:pt x="15388" y="4"/>
                </a:cubicBezTo>
                <a:cubicBezTo>
                  <a:pt x="15402" y="7"/>
                  <a:pt x="15415" y="11"/>
                  <a:pt x="15428" y="16"/>
                </a:cubicBezTo>
                <a:cubicBezTo>
                  <a:pt x="15440" y="22"/>
                  <a:pt x="15453" y="28"/>
                  <a:pt x="15464" y="36"/>
                </a:cubicBezTo>
                <a:cubicBezTo>
                  <a:pt x="15476" y="43"/>
                  <a:pt x="15486" y="52"/>
                  <a:pt x="15496" y="62"/>
                </a:cubicBezTo>
                <a:cubicBezTo>
                  <a:pt x="15506" y="72"/>
                  <a:pt x="15515" y="83"/>
                  <a:pt x="15523" y="94"/>
                </a:cubicBezTo>
                <a:cubicBezTo>
                  <a:pt x="15530" y="106"/>
                  <a:pt x="15537" y="118"/>
                  <a:pt x="15542" y="131"/>
                </a:cubicBezTo>
                <a:cubicBezTo>
                  <a:pt x="15547" y="144"/>
                  <a:pt x="15551" y="157"/>
                  <a:pt x="15554" y="170"/>
                </a:cubicBezTo>
                <a:cubicBezTo>
                  <a:pt x="15557" y="184"/>
                  <a:pt x="15558" y="198"/>
                  <a:pt x="15558" y="212"/>
                </a:cubicBezTo>
                <a:lnTo>
                  <a:pt x="15558" y="4180"/>
                </a:lnTo>
                <a:cubicBezTo>
                  <a:pt x="15558" y="4194"/>
                  <a:pt x="15557" y="4208"/>
                  <a:pt x="15554" y="4222"/>
                </a:cubicBezTo>
                <a:cubicBezTo>
                  <a:pt x="15551" y="4235"/>
                  <a:pt x="15547" y="4249"/>
                  <a:pt x="15542" y="4261"/>
                </a:cubicBezTo>
                <a:cubicBezTo>
                  <a:pt x="15537" y="4274"/>
                  <a:pt x="15530" y="4287"/>
                  <a:pt x="15523" y="4298"/>
                </a:cubicBezTo>
                <a:cubicBezTo>
                  <a:pt x="15515" y="4310"/>
                  <a:pt x="15506" y="4320"/>
                  <a:pt x="15496" y="4330"/>
                </a:cubicBezTo>
                <a:cubicBezTo>
                  <a:pt x="15486" y="4340"/>
                  <a:pt x="15476" y="4349"/>
                  <a:pt x="15464" y="4356"/>
                </a:cubicBezTo>
                <a:cubicBezTo>
                  <a:pt x="15453" y="4364"/>
                  <a:pt x="15440" y="4372"/>
                  <a:pt x="15428" y="4377"/>
                </a:cubicBezTo>
                <a:cubicBezTo>
                  <a:pt x="15415" y="4382"/>
                  <a:pt x="15402" y="4386"/>
                  <a:pt x="15388" y="4389"/>
                </a:cubicBezTo>
                <a:cubicBezTo>
                  <a:pt x="15374" y="4392"/>
                  <a:pt x="15360" y="4393"/>
                  <a:pt x="15347" y="4393"/>
                </a:cubicBezTo>
                <a:lnTo>
                  <a:pt x="158" y="4393"/>
                </a:lnTo>
                <a:cubicBezTo>
                  <a:pt x="148" y="4393"/>
                  <a:pt x="138" y="4392"/>
                  <a:pt x="128" y="4389"/>
                </a:cubicBezTo>
                <a:cubicBezTo>
                  <a:pt x="117" y="4386"/>
                  <a:pt x="107" y="4382"/>
                  <a:pt x="98" y="4377"/>
                </a:cubicBezTo>
                <a:cubicBezTo>
                  <a:pt x="88" y="4372"/>
                  <a:pt x="79" y="4364"/>
                  <a:pt x="70" y="4356"/>
                </a:cubicBezTo>
                <a:cubicBezTo>
                  <a:pt x="62" y="4349"/>
                  <a:pt x="54" y="4340"/>
                  <a:pt x="46" y="4330"/>
                </a:cubicBezTo>
                <a:cubicBezTo>
                  <a:pt x="39" y="4320"/>
                  <a:pt x="32" y="4310"/>
                  <a:pt x="27" y="4298"/>
                </a:cubicBezTo>
                <a:cubicBezTo>
                  <a:pt x="21" y="4287"/>
                  <a:pt x="16" y="4274"/>
                  <a:pt x="12" y="4261"/>
                </a:cubicBezTo>
                <a:cubicBezTo>
                  <a:pt x="8" y="4249"/>
                  <a:pt x="5" y="4235"/>
                  <a:pt x="3" y="4222"/>
                </a:cubicBezTo>
                <a:cubicBezTo>
                  <a:pt x="1" y="4208"/>
                  <a:pt x="0" y="4194"/>
                  <a:pt x="0" y="418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4" name="Free-form: Shape 373"/>
          <p:cNvSpPr/>
          <p:nvPr/>
        </p:nvSpPr>
        <p:spPr>
          <a:xfrm>
            <a:off x="6095880" y="2381040"/>
            <a:ext cx="76320" cy="1581480"/>
          </a:xfrm>
          <a:custGeom>
            <a:avLst/>
            <a:gdLst/>
            <a:ahLst/>
            <a:cxnLst/>
            <a:rect l="0" t="0" r="r" b="b"/>
            <a:pathLst>
              <a:path w="212" h="4393">
                <a:moveTo>
                  <a:pt x="0" y="0"/>
                </a:moveTo>
                <a:lnTo>
                  <a:pt x="212" y="0"/>
                </a:lnTo>
                <a:lnTo>
                  <a:pt x="212" y="4393"/>
                </a:lnTo>
                <a:lnTo>
                  <a:pt x="0" y="439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75" name="TextBox 374"/>
          <p:cNvSpPr txBox="1"/>
          <p:nvPr/>
        </p:nvSpPr>
        <p:spPr>
          <a:xfrm>
            <a:off x="6290280" y="1890360"/>
            <a:ext cx="19674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biological consistency within groups.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6" name="TextBox 375"/>
          <p:cNvSpPr txBox="1"/>
          <p:nvPr/>
        </p:nvSpPr>
        <p:spPr>
          <a:xfrm>
            <a:off x="6290280" y="2570400"/>
            <a:ext cx="1793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Upregulated Cluster (Red)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7" name="TextBox 376"/>
          <p:cNvSpPr txBox="1"/>
          <p:nvPr/>
        </p:nvSpPr>
        <p:spPr>
          <a:xfrm>
            <a:off x="6290280" y="2909520"/>
            <a:ext cx="33091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Key genes: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FGF5, SERPINA3, TNFRSF11, SFRP1/2, INHBA, TGFB1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8" name="TextBox 377"/>
          <p:cNvSpPr txBox="1"/>
          <p:nvPr/>
        </p:nvSpPr>
        <p:spPr>
          <a:xfrm>
            <a:off x="6442560" y="3185640"/>
            <a:ext cx="21798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Growth factors and signaling molecules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9" name="TextBox 378"/>
          <p:cNvSpPr txBox="1"/>
          <p:nvPr/>
        </p:nvSpPr>
        <p:spPr>
          <a:xfrm>
            <a:off x="6442560" y="3414240"/>
            <a:ext cx="14364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ECM remodeling markers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0" name="Free-form: Shape 379"/>
          <p:cNvSpPr/>
          <p:nvPr/>
        </p:nvSpPr>
        <p:spPr>
          <a:xfrm>
            <a:off x="6114960" y="4114440"/>
            <a:ext cx="5600880" cy="1591200"/>
          </a:xfrm>
          <a:custGeom>
            <a:avLst/>
            <a:gdLst/>
            <a:ahLst/>
            <a:cxnLst/>
            <a:rect l="0" t="0" r="r" b="b"/>
            <a:pathLst>
              <a:path w="15558" h="4420">
                <a:moveTo>
                  <a:pt x="0" y="4208"/>
                </a:moveTo>
                <a:lnTo>
                  <a:pt x="0" y="212"/>
                </a:lnTo>
                <a:cubicBezTo>
                  <a:pt x="0" y="198"/>
                  <a:pt x="1" y="185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5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3"/>
                  <a:pt x="62" y="44"/>
                  <a:pt x="70" y="36"/>
                </a:cubicBezTo>
                <a:cubicBezTo>
                  <a:pt x="79" y="28"/>
                  <a:pt x="88" y="22"/>
                  <a:pt x="98" y="17"/>
                </a:cubicBezTo>
                <a:cubicBezTo>
                  <a:pt x="107" y="11"/>
                  <a:pt x="117" y="7"/>
                  <a:pt x="128" y="5"/>
                </a:cubicBezTo>
                <a:cubicBezTo>
                  <a:pt x="138" y="2"/>
                  <a:pt x="148" y="0"/>
                  <a:pt x="158" y="0"/>
                </a:cubicBezTo>
                <a:lnTo>
                  <a:pt x="15347" y="0"/>
                </a:lnTo>
                <a:cubicBezTo>
                  <a:pt x="15360" y="0"/>
                  <a:pt x="15374" y="2"/>
                  <a:pt x="15388" y="5"/>
                </a:cubicBezTo>
                <a:cubicBezTo>
                  <a:pt x="15402" y="7"/>
                  <a:pt x="15415" y="11"/>
                  <a:pt x="15428" y="17"/>
                </a:cubicBezTo>
                <a:cubicBezTo>
                  <a:pt x="15440" y="22"/>
                  <a:pt x="15453" y="28"/>
                  <a:pt x="15464" y="36"/>
                </a:cubicBezTo>
                <a:cubicBezTo>
                  <a:pt x="15476" y="44"/>
                  <a:pt x="15486" y="53"/>
                  <a:pt x="15496" y="62"/>
                </a:cubicBezTo>
                <a:cubicBezTo>
                  <a:pt x="15506" y="72"/>
                  <a:pt x="15515" y="83"/>
                  <a:pt x="15523" y="95"/>
                </a:cubicBezTo>
                <a:cubicBezTo>
                  <a:pt x="15530" y="106"/>
                  <a:pt x="15537" y="118"/>
                  <a:pt x="15542" y="131"/>
                </a:cubicBezTo>
                <a:cubicBezTo>
                  <a:pt x="15547" y="144"/>
                  <a:pt x="15551" y="157"/>
                  <a:pt x="15554" y="171"/>
                </a:cubicBezTo>
                <a:cubicBezTo>
                  <a:pt x="15557" y="185"/>
                  <a:pt x="15558" y="198"/>
                  <a:pt x="15558" y="212"/>
                </a:cubicBezTo>
                <a:lnTo>
                  <a:pt x="15558" y="4208"/>
                </a:lnTo>
                <a:cubicBezTo>
                  <a:pt x="15558" y="4222"/>
                  <a:pt x="15557" y="4236"/>
                  <a:pt x="15554" y="4250"/>
                </a:cubicBezTo>
                <a:cubicBezTo>
                  <a:pt x="15551" y="4263"/>
                  <a:pt x="15547" y="4277"/>
                  <a:pt x="15542" y="4289"/>
                </a:cubicBezTo>
                <a:cubicBezTo>
                  <a:pt x="15537" y="4302"/>
                  <a:pt x="15530" y="4314"/>
                  <a:pt x="15523" y="4326"/>
                </a:cubicBezTo>
                <a:cubicBezTo>
                  <a:pt x="15515" y="4338"/>
                  <a:pt x="15506" y="4348"/>
                  <a:pt x="15496" y="4358"/>
                </a:cubicBezTo>
                <a:cubicBezTo>
                  <a:pt x="15486" y="4368"/>
                  <a:pt x="15476" y="4377"/>
                  <a:pt x="15464" y="4384"/>
                </a:cubicBezTo>
                <a:cubicBezTo>
                  <a:pt x="15453" y="4392"/>
                  <a:pt x="15440" y="4399"/>
                  <a:pt x="15428" y="4404"/>
                </a:cubicBezTo>
                <a:cubicBezTo>
                  <a:pt x="15415" y="4409"/>
                  <a:pt x="15402" y="4413"/>
                  <a:pt x="15388" y="4416"/>
                </a:cubicBezTo>
                <a:cubicBezTo>
                  <a:pt x="15374" y="4419"/>
                  <a:pt x="15360" y="4420"/>
                  <a:pt x="15347" y="4420"/>
                </a:cubicBezTo>
                <a:lnTo>
                  <a:pt x="158" y="4420"/>
                </a:lnTo>
                <a:cubicBezTo>
                  <a:pt x="148" y="4420"/>
                  <a:pt x="138" y="4419"/>
                  <a:pt x="128" y="4416"/>
                </a:cubicBezTo>
                <a:cubicBezTo>
                  <a:pt x="117" y="4413"/>
                  <a:pt x="107" y="4409"/>
                  <a:pt x="98" y="4404"/>
                </a:cubicBezTo>
                <a:cubicBezTo>
                  <a:pt x="88" y="4399"/>
                  <a:pt x="79" y="4392"/>
                  <a:pt x="70" y="4384"/>
                </a:cubicBezTo>
                <a:cubicBezTo>
                  <a:pt x="62" y="4377"/>
                  <a:pt x="54" y="4368"/>
                  <a:pt x="46" y="4358"/>
                </a:cubicBezTo>
                <a:cubicBezTo>
                  <a:pt x="39" y="4348"/>
                  <a:pt x="32" y="4338"/>
                  <a:pt x="27" y="4326"/>
                </a:cubicBezTo>
                <a:cubicBezTo>
                  <a:pt x="21" y="4314"/>
                  <a:pt x="16" y="4302"/>
                  <a:pt x="12" y="4289"/>
                </a:cubicBezTo>
                <a:cubicBezTo>
                  <a:pt x="8" y="4277"/>
                  <a:pt x="5" y="4263"/>
                  <a:pt x="3" y="4250"/>
                </a:cubicBezTo>
                <a:cubicBezTo>
                  <a:pt x="1" y="4236"/>
                  <a:pt x="0" y="4222"/>
                  <a:pt x="0" y="420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1" name="Free-form: Shape 380"/>
          <p:cNvSpPr/>
          <p:nvPr/>
        </p:nvSpPr>
        <p:spPr>
          <a:xfrm>
            <a:off x="6095880" y="4114440"/>
            <a:ext cx="76320" cy="1591200"/>
          </a:xfrm>
          <a:custGeom>
            <a:avLst/>
            <a:gdLst/>
            <a:ahLst/>
            <a:cxnLst/>
            <a:rect l="0" t="0" r="r" b="b"/>
            <a:pathLst>
              <a:path w="212" h="4420">
                <a:moveTo>
                  <a:pt x="0" y="0"/>
                </a:moveTo>
                <a:lnTo>
                  <a:pt x="212" y="0"/>
                </a:lnTo>
                <a:lnTo>
                  <a:pt x="212" y="4420"/>
                </a:lnTo>
                <a:lnTo>
                  <a:pt x="0" y="4420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82" name="TextBox 381"/>
          <p:cNvSpPr txBox="1"/>
          <p:nvPr/>
        </p:nvSpPr>
        <p:spPr>
          <a:xfrm>
            <a:off x="6442560" y="3642840"/>
            <a:ext cx="16848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Enhanced cell communication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3" name="TextBox 382"/>
          <p:cNvSpPr txBox="1"/>
          <p:nvPr/>
        </p:nvSpPr>
        <p:spPr>
          <a:xfrm>
            <a:off x="6290280" y="4304160"/>
            <a:ext cx="20530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Downregulated Cluster (Blue)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4" name="TextBox 383"/>
          <p:cNvSpPr txBox="1"/>
          <p:nvPr/>
        </p:nvSpPr>
        <p:spPr>
          <a:xfrm>
            <a:off x="6290280" y="4642920"/>
            <a:ext cx="23252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Key genes: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CENPF, NUSAP1, CENPA, PRDM8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5" name="TextBox 384"/>
          <p:cNvSpPr txBox="1"/>
          <p:nvPr/>
        </p:nvSpPr>
        <p:spPr>
          <a:xfrm>
            <a:off x="6442560" y="4928760"/>
            <a:ext cx="18295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Cell cycle and proliferation genes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6" name="TextBox 385"/>
          <p:cNvSpPr txBox="1"/>
          <p:nvPr/>
        </p:nvSpPr>
        <p:spPr>
          <a:xfrm>
            <a:off x="6442560" y="5157360"/>
            <a:ext cx="1037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Mitotic regulators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7" name="Free-form: Shape 386"/>
          <p:cNvSpPr/>
          <p:nvPr/>
        </p:nvSpPr>
        <p:spPr>
          <a:xfrm>
            <a:off x="6095880" y="5857560"/>
            <a:ext cx="5619960" cy="743400"/>
          </a:xfrm>
          <a:custGeom>
            <a:avLst/>
            <a:gdLst/>
            <a:ahLst/>
            <a:cxnLst/>
            <a:rect l="0" t="0" r="r" b="b"/>
            <a:pathLst>
              <a:path w="15611" h="2065">
                <a:moveTo>
                  <a:pt x="0" y="1853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3"/>
                  <a:pt x="82" y="44"/>
                  <a:pt x="94" y="36"/>
                </a:cubicBezTo>
                <a:cubicBezTo>
                  <a:pt x="105" y="28"/>
                  <a:pt x="118" y="22"/>
                  <a:pt x="130" y="16"/>
                </a:cubicBezTo>
                <a:cubicBezTo>
                  <a:pt x="143" y="11"/>
                  <a:pt x="157" y="7"/>
                  <a:pt x="170" y="4"/>
                </a:cubicBezTo>
                <a:cubicBezTo>
                  <a:pt x="184" y="2"/>
                  <a:pt x="198" y="0"/>
                  <a:pt x="211" y="0"/>
                </a:cubicBezTo>
                <a:lnTo>
                  <a:pt x="15400" y="0"/>
                </a:lnTo>
                <a:cubicBezTo>
                  <a:pt x="15413" y="0"/>
                  <a:pt x="15427" y="2"/>
                  <a:pt x="15441" y="4"/>
                </a:cubicBezTo>
                <a:cubicBezTo>
                  <a:pt x="15455" y="7"/>
                  <a:pt x="15468" y="11"/>
                  <a:pt x="15481" y="16"/>
                </a:cubicBezTo>
                <a:cubicBezTo>
                  <a:pt x="15493" y="22"/>
                  <a:pt x="15506" y="28"/>
                  <a:pt x="15517" y="36"/>
                </a:cubicBezTo>
                <a:cubicBezTo>
                  <a:pt x="15529" y="44"/>
                  <a:pt x="15539" y="53"/>
                  <a:pt x="15549" y="62"/>
                </a:cubicBezTo>
                <a:cubicBezTo>
                  <a:pt x="15559" y="72"/>
                  <a:pt x="15568" y="83"/>
                  <a:pt x="15576" y="94"/>
                </a:cubicBezTo>
                <a:cubicBezTo>
                  <a:pt x="15583" y="106"/>
                  <a:pt x="15590" y="118"/>
                  <a:pt x="15595" y="131"/>
                </a:cubicBezTo>
                <a:cubicBezTo>
                  <a:pt x="15600" y="144"/>
                  <a:pt x="15604" y="157"/>
                  <a:pt x="15607" y="171"/>
                </a:cubicBezTo>
                <a:cubicBezTo>
                  <a:pt x="15610" y="184"/>
                  <a:pt x="15611" y="198"/>
                  <a:pt x="15611" y="212"/>
                </a:cubicBezTo>
                <a:lnTo>
                  <a:pt x="15611" y="1853"/>
                </a:lnTo>
                <a:cubicBezTo>
                  <a:pt x="15611" y="1867"/>
                  <a:pt x="15610" y="1881"/>
                  <a:pt x="15607" y="1895"/>
                </a:cubicBezTo>
                <a:cubicBezTo>
                  <a:pt x="15604" y="1908"/>
                  <a:pt x="15600" y="1922"/>
                  <a:pt x="15595" y="1934"/>
                </a:cubicBezTo>
                <a:cubicBezTo>
                  <a:pt x="15590" y="1947"/>
                  <a:pt x="15583" y="1959"/>
                  <a:pt x="15576" y="1971"/>
                </a:cubicBezTo>
                <a:cubicBezTo>
                  <a:pt x="15568" y="1983"/>
                  <a:pt x="15559" y="1993"/>
                  <a:pt x="15549" y="2003"/>
                </a:cubicBezTo>
                <a:cubicBezTo>
                  <a:pt x="15539" y="2013"/>
                  <a:pt x="15529" y="2022"/>
                  <a:pt x="15517" y="2029"/>
                </a:cubicBezTo>
                <a:cubicBezTo>
                  <a:pt x="15506" y="2037"/>
                  <a:pt x="15493" y="2044"/>
                  <a:pt x="15481" y="2049"/>
                </a:cubicBezTo>
                <a:cubicBezTo>
                  <a:pt x="15468" y="2054"/>
                  <a:pt x="15455" y="2058"/>
                  <a:pt x="15441" y="2061"/>
                </a:cubicBezTo>
                <a:cubicBezTo>
                  <a:pt x="15427" y="2064"/>
                  <a:pt x="15413" y="2065"/>
                  <a:pt x="15400" y="2065"/>
                </a:cubicBezTo>
                <a:lnTo>
                  <a:pt x="211" y="2065"/>
                </a:lnTo>
                <a:cubicBezTo>
                  <a:pt x="198" y="2065"/>
                  <a:pt x="184" y="2064"/>
                  <a:pt x="170" y="2061"/>
                </a:cubicBezTo>
                <a:cubicBezTo>
                  <a:pt x="157" y="2058"/>
                  <a:pt x="143" y="2054"/>
                  <a:pt x="130" y="2049"/>
                </a:cubicBezTo>
                <a:cubicBezTo>
                  <a:pt x="118" y="2044"/>
                  <a:pt x="105" y="2037"/>
                  <a:pt x="94" y="2029"/>
                </a:cubicBezTo>
                <a:cubicBezTo>
                  <a:pt x="82" y="2022"/>
                  <a:pt x="72" y="2013"/>
                  <a:pt x="62" y="2003"/>
                </a:cubicBezTo>
                <a:cubicBezTo>
                  <a:pt x="52" y="1993"/>
                  <a:pt x="43" y="1983"/>
                  <a:pt x="36" y="1971"/>
                </a:cubicBezTo>
                <a:cubicBezTo>
                  <a:pt x="28" y="1959"/>
                  <a:pt x="21" y="1947"/>
                  <a:pt x="16" y="1934"/>
                </a:cubicBezTo>
                <a:cubicBezTo>
                  <a:pt x="11" y="1922"/>
                  <a:pt x="7" y="1908"/>
                  <a:pt x="4" y="1895"/>
                </a:cubicBezTo>
                <a:cubicBezTo>
                  <a:pt x="1" y="1881"/>
                  <a:pt x="0" y="1867"/>
                  <a:pt x="0" y="1853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8" name="TextBox 387"/>
          <p:cNvSpPr txBox="1"/>
          <p:nvPr/>
        </p:nvSpPr>
        <p:spPr>
          <a:xfrm>
            <a:off x="6442560" y="5385960"/>
            <a:ext cx="1636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Reduced proliferative activity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9" name="TextBox 388"/>
          <p:cNvSpPr txBox="1"/>
          <p:nvPr/>
        </p:nvSpPr>
        <p:spPr>
          <a:xfrm>
            <a:off x="6252120" y="6043320"/>
            <a:ext cx="39664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Interpretation: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Expression pattern suggests transition from proliferation to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0" name="Free-form: Shape 389"/>
          <p:cNvSpPr/>
          <p:nvPr/>
        </p:nvSpPr>
        <p:spPr>
          <a:xfrm>
            <a:off x="475920" y="6752880"/>
            <a:ext cx="11239920" cy="10440"/>
          </a:xfrm>
          <a:custGeom>
            <a:avLst/>
            <a:gdLst/>
            <a:ahLst/>
            <a:cxnLst/>
            <a:rect l="0" t="0" r="r" b="b"/>
            <a:pathLst>
              <a:path w="31222" h="29">
                <a:moveTo>
                  <a:pt x="0" y="0"/>
                </a:moveTo>
                <a:lnTo>
                  <a:pt x="31222" y="0"/>
                </a:lnTo>
                <a:lnTo>
                  <a:pt x="31222" y="29"/>
                </a:lnTo>
                <a:lnTo>
                  <a:pt x="0" y="2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1" name="TextBox 390"/>
          <p:cNvSpPr txBox="1"/>
          <p:nvPr/>
        </p:nvSpPr>
        <p:spPr>
          <a:xfrm>
            <a:off x="6252120" y="6262200"/>
            <a:ext cx="2942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differentiation/remodeling state in breast cancer tissue.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Free-form: Shape 39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3" name="Free-form: Shape 39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4" name="Free-form: Shape 393"/>
          <p:cNvSpPr/>
          <p:nvPr/>
        </p:nvSpPr>
        <p:spPr>
          <a:xfrm>
            <a:off x="475920" y="933120"/>
            <a:ext cx="610200" cy="19440"/>
          </a:xfrm>
          <a:custGeom>
            <a:avLst/>
            <a:gdLst/>
            <a:ahLst/>
            <a:cxnLst/>
            <a:rect l="0" t="0" r="r" b="b"/>
            <a:pathLst>
              <a:path w="1695" h="54">
                <a:moveTo>
                  <a:pt x="0" y="0"/>
                </a:moveTo>
                <a:lnTo>
                  <a:pt x="1695" y="0"/>
                </a:lnTo>
                <a:lnTo>
                  <a:pt x="1695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pic>
        <p:nvPicPr>
          <p:cNvPr id="395" name="Picture 394"/>
          <p:cNvPicPr/>
          <p:nvPr/>
        </p:nvPicPr>
        <p:blipFill>
          <a:blip r:embed="rId2"/>
          <a:stretch/>
        </p:blipFill>
        <p:spPr>
          <a:xfrm>
            <a:off x="476280" y="1933560"/>
            <a:ext cx="6514560" cy="31525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6" name="Free-form: Shape 395"/>
          <p:cNvSpPr/>
          <p:nvPr/>
        </p:nvSpPr>
        <p:spPr>
          <a:xfrm>
            <a:off x="7296120" y="1380960"/>
            <a:ext cx="4419720" cy="800280"/>
          </a:xfrm>
          <a:custGeom>
            <a:avLst/>
            <a:gdLst/>
            <a:ahLst/>
            <a:cxnLst/>
            <a:rect l="0" t="0" r="r" b="b"/>
            <a:pathLst>
              <a:path w="12277" h="2223">
                <a:moveTo>
                  <a:pt x="0" y="2012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10" y="143"/>
                  <a:pt x="16" y="131"/>
                </a:cubicBezTo>
                <a:cubicBezTo>
                  <a:pt x="21" y="118"/>
                  <a:pt x="28" y="106"/>
                  <a:pt x="35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1" y="52"/>
                  <a:pt x="82" y="43"/>
                  <a:pt x="94" y="36"/>
                </a:cubicBezTo>
                <a:cubicBezTo>
                  <a:pt x="105" y="28"/>
                  <a:pt x="117" y="21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066" y="0"/>
                </a:lnTo>
                <a:cubicBezTo>
                  <a:pt x="12079" y="0"/>
                  <a:pt x="12093" y="1"/>
                  <a:pt x="12107" y="4"/>
                </a:cubicBezTo>
                <a:cubicBezTo>
                  <a:pt x="12121" y="7"/>
                  <a:pt x="12134" y="11"/>
                  <a:pt x="12147" y="16"/>
                </a:cubicBezTo>
                <a:cubicBezTo>
                  <a:pt x="12159" y="21"/>
                  <a:pt x="12172" y="28"/>
                  <a:pt x="12183" y="36"/>
                </a:cubicBezTo>
                <a:cubicBezTo>
                  <a:pt x="12195" y="43"/>
                  <a:pt x="12205" y="52"/>
                  <a:pt x="12215" y="62"/>
                </a:cubicBezTo>
                <a:cubicBezTo>
                  <a:pt x="12225" y="72"/>
                  <a:pt x="12234" y="82"/>
                  <a:pt x="12242" y="94"/>
                </a:cubicBezTo>
                <a:cubicBezTo>
                  <a:pt x="12249" y="106"/>
                  <a:pt x="12256" y="118"/>
                  <a:pt x="12261" y="131"/>
                </a:cubicBezTo>
                <a:cubicBezTo>
                  <a:pt x="12266" y="143"/>
                  <a:pt x="12270" y="157"/>
                  <a:pt x="12273" y="170"/>
                </a:cubicBezTo>
                <a:cubicBezTo>
                  <a:pt x="12276" y="184"/>
                  <a:pt x="12277" y="198"/>
                  <a:pt x="12277" y="212"/>
                </a:cubicBezTo>
                <a:lnTo>
                  <a:pt x="12277" y="2012"/>
                </a:lnTo>
                <a:cubicBezTo>
                  <a:pt x="12277" y="2026"/>
                  <a:pt x="12276" y="2039"/>
                  <a:pt x="12273" y="2053"/>
                </a:cubicBezTo>
                <a:cubicBezTo>
                  <a:pt x="12270" y="2067"/>
                  <a:pt x="12266" y="2080"/>
                  <a:pt x="12261" y="2093"/>
                </a:cubicBezTo>
                <a:cubicBezTo>
                  <a:pt x="12256" y="2106"/>
                  <a:pt x="12249" y="2118"/>
                  <a:pt x="12242" y="2129"/>
                </a:cubicBezTo>
                <a:cubicBezTo>
                  <a:pt x="12234" y="2141"/>
                  <a:pt x="12225" y="2152"/>
                  <a:pt x="12215" y="2161"/>
                </a:cubicBezTo>
                <a:cubicBezTo>
                  <a:pt x="12205" y="2171"/>
                  <a:pt x="12195" y="2180"/>
                  <a:pt x="12183" y="2188"/>
                </a:cubicBezTo>
                <a:cubicBezTo>
                  <a:pt x="12172" y="2196"/>
                  <a:pt x="12159" y="2202"/>
                  <a:pt x="12147" y="2207"/>
                </a:cubicBezTo>
                <a:cubicBezTo>
                  <a:pt x="12134" y="2213"/>
                  <a:pt x="12121" y="2217"/>
                  <a:pt x="12107" y="2219"/>
                </a:cubicBezTo>
                <a:cubicBezTo>
                  <a:pt x="12093" y="2222"/>
                  <a:pt x="12079" y="2223"/>
                  <a:pt x="12066" y="2223"/>
                </a:cubicBezTo>
                <a:lnTo>
                  <a:pt x="211" y="2223"/>
                </a:lnTo>
                <a:cubicBezTo>
                  <a:pt x="197" y="2223"/>
                  <a:pt x="184" y="2222"/>
                  <a:pt x="170" y="2219"/>
                </a:cubicBezTo>
                <a:cubicBezTo>
                  <a:pt x="156" y="2217"/>
                  <a:pt x="143" y="2213"/>
                  <a:pt x="130" y="2207"/>
                </a:cubicBezTo>
                <a:cubicBezTo>
                  <a:pt x="117" y="2202"/>
                  <a:pt x="105" y="2196"/>
                  <a:pt x="94" y="2188"/>
                </a:cubicBezTo>
                <a:cubicBezTo>
                  <a:pt x="82" y="2180"/>
                  <a:pt x="71" y="2171"/>
                  <a:pt x="62" y="2161"/>
                </a:cubicBezTo>
                <a:cubicBezTo>
                  <a:pt x="52" y="2152"/>
                  <a:pt x="43" y="2141"/>
                  <a:pt x="35" y="2129"/>
                </a:cubicBezTo>
                <a:cubicBezTo>
                  <a:pt x="28" y="2118"/>
                  <a:pt x="21" y="2106"/>
                  <a:pt x="16" y="2093"/>
                </a:cubicBezTo>
                <a:cubicBezTo>
                  <a:pt x="10" y="2080"/>
                  <a:pt x="6" y="2067"/>
                  <a:pt x="4" y="2053"/>
                </a:cubicBezTo>
                <a:cubicBezTo>
                  <a:pt x="1" y="2039"/>
                  <a:pt x="0" y="2026"/>
                  <a:pt x="0" y="201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7" name="TextBox 396"/>
          <p:cNvSpPr txBox="1"/>
          <p:nvPr/>
        </p:nvSpPr>
        <p:spPr>
          <a:xfrm>
            <a:off x="476280" y="487080"/>
            <a:ext cx="519300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GO Enrichment - Altered Biological Pathways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8" name="TextBox 397"/>
          <p:cNvSpPr txBox="1"/>
          <p:nvPr/>
        </p:nvSpPr>
        <p:spPr>
          <a:xfrm>
            <a:off x="7452360" y="1558800"/>
            <a:ext cx="14392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Top Enriched Pathways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9" name="TextBox 398"/>
          <p:cNvSpPr txBox="1"/>
          <p:nvPr/>
        </p:nvSpPr>
        <p:spPr>
          <a:xfrm>
            <a:off x="7452360" y="1861560"/>
            <a:ext cx="2488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All pathways highly significant (p.adjust &lt; 1×10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0" name="TextBox 399"/>
          <p:cNvSpPr txBox="1"/>
          <p:nvPr/>
        </p:nvSpPr>
        <p:spPr>
          <a:xfrm>
            <a:off x="9949680" y="186228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⁻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1" name="Free-form: Shape 400"/>
          <p:cNvSpPr/>
          <p:nvPr/>
        </p:nvSpPr>
        <p:spPr>
          <a:xfrm>
            <a:off x="7296120" y="2371680"/>
            <a:ext cx="28800" cy="695520"/>
          </a:xfrm>
          <a:custGeom>
            <a:avLst/>
            <a:gdLst/>
            <a:ahLst/>
            <a:cxnLst/>
            <a:rect l="0" t="0" r="r" b="b"/>
            <a:pathLst>
              <a:path w="80" h="1932">
                <a:moveTo>
                  <a:pt x="0" y="0"/>
                </a:moveTo>
                <a:lnTo>
                  <a:pt x="80" y="0"/>
                </a:lnTo>
                <a:lnTo>
                  <a:pt x="80" y="1932"/>
                </a:lnTo>
                <a:lnTo>
                  <a:pt x="0" y="1932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02" name="Free-form: Shape 401"/>
          <p:cNvSpPr/>
          <p:nvPr/>
        </p:nvSpPr>
        <p:spPr>
          <a:xfrm>
            <a:off x="7296120" y="3181320"/>
            <a:ext cx="28800" cy="486000"/>
          </a:xfrm>
          <a:custGeom>
            <a:avLst/>
            <a:gdLst/>
            <a:ahLst/>
            <a:cxnLst/>
            <a:rect l="0" t="0" r="r" b="b"/>
            <a:pathLst>
              <a:path w="80" h="1350">
                <a:moveTo>
                  <a:pt x="0" y="0"/>
                </a:moveTo>
                <a:lnTo>
                  <a:pt x="80" y="0"/>
                </a:lnTo>
                <a:lnTo>
                  <a:pt x="80" y="1350"/>
                </a:lnTo>
                <a:lnTo>
                  <a:pt x="0" y="1350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03" name="Free-form: Shape 402"/>
          <p:cNvSpPr/>
          <p:nvPr/>
        </p:nvSpPr>
        <p:spPr>
          <a:xfrm>
            <a:off x="7296120" y="3781080"/>
            <a:ext cx="28800" cy="695880"/>
          </a:xfrm>
          <a:custGeom>
            <a:avLst/>
            <a:gdLst/>
            <a:ahLst/>
            <a:cxnLst/>
            <a:rect l="0" t="0" r="r" b="b"/>
            <a:pathLst>
              <a:path w="80" h="1933">
                <a:moveTo>
                  <a:pt x="0" y="0"/>
                </a:moveTo>
                <a:lnTo>
                  <a:pt x="80" y="0"/>
                </a:lnTo>
                <a:lnTo>
                  <a:pt x="80" y="1933"/>
                </a:lnTo>
                <a:lnTo>
                  <a:pt x="0" y="1933"/>
                </a:lnTo>
                <a:lnTo>
                  <a:pt x="0" y="0"/>
                </a:ln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4" name="TextBox 403"/>
          <p:cNvSpPr txBox="1"/>
          <p:nvPr/>
        </p:nvSpPr>
        <p:spPr>
          <a:xfrm>
            <a:off x="9995040" y="186156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⁸)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5" name="TextBox 404"/>
          <p:cNvSpPr txBox="1"/>
          <p:nvPr/>
        </p:nvSpPr>
        <p:spPr>
          <a:xfrm>
            <a:off x="7480800" y="2397240"/>
            <a:ext cx="23486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Tissue Morphogenesis &amp; Development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6" name="TextBox 405"/>
          <p:cNvSpPr txBox="1"/>
          <p:nvPr/>
        </p:nvSpPr>
        <p:spPr>
          <a:xfrm>
            <a:off x="7480800" y="2671200"/>
            <a:ext cx="4074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Epithelial cell development, embryonic morphogenesis, anatomical structure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7" name="TextBox 406"/>
          <p:cNvSpPr txBox="1"/>
          <p:nvPr/>
        </p:nvSpPr>
        <p:spPr>
          <a:xfrm>
            <a:off x="7480800" y="2880720"/>
            <a:ext cx="5364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formation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8" name="TextBox 407"/>
          <p:cNvSpPr txBox="1"/>
          <p:nvPr/>
        </p:nvSpPr>
        <p:spPr>
          <a:xfrm>
            <a:off x="7480800" y="3206880"/>
            <a:ext cx="1996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Cell Adhesion &amp; Communication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9" name="TextBox 408"/>
          <p:cNvSpPr txBox="1"/>
          <p:nvPr/>
        </p:nvSpPr>
        <p:spPr>
          <a:xfrm>
            <a:off x="7480800" y="3480840"/>
            <a:ext cx="42181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Cell-cell junction assembly, biological adhesion, plasma membrane interactions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0" name="TextBox 409"/>
          <p:cNvSpPr txBox="1"/>
          <p:nvPr/>
        </p:nvSpPr>
        <p:spPr>
          <a:xfrm>
            <a:off x="7480800" y="3806640"/>
            <a:ext cx="1305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Metabolic Regulation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1" name="TextBox 410"/>
          <p:cNvSpPr txBox="1"/>
          <p:nvPr/>
        </p:nvSpPr>
        <p:spPr>
          <a:xfrm>
            <a:off x="7480800" y="4080960"/>
            <a:ext cx="3656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Carboxylic acid biosynthesis, amino acid metabolism, small molecule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2" name="Free-form: Shape 411"/>
          <p:cNvSpPr/>
          <p:nvPr/>
        </p:nvSpPr>
        <p:spPr>
          <a:xfrm>
            <a:off x="7300800" y="4671720"/>
            <a:ext cx="4410360" cy="972000"/>
          </a:xfrm>
          <a:custGeom>
            <a:avLst/>
            <a:gdLst/>
            <a:ahLst/>
            <a:cxnLst/>
            <a:rect l="0" t="0" r="r" b="b"/>
            <a:pathLst>
              <a:path w="12251" h="2700">
                <a:moveTo>
                  <a:pt x="0" y="2502"/>
                </a:moveTo>
                <a:lnTo>
                  <a:pt x="0" y="199"/>
                </a:lnTo>
                <a:cubicBezTo>
                  <a:pt x="0" y="186"/>
                  <a:pt x="1" y="173"/>
                  <a:pt x="4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9"/>
                </a:cubicBezTo>
                <a:cubicBezTo>
                  <a:pt x="40" y="78"/>
                  <a:pt x="49" y="68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7"/>
                  <a:pt x="110" y="20"/>
                  <a:pt x="122" y="15"/>
                </a:cubicBezTo>
                <a:cubicBezTo>
                  <a:pt x="134" y="10"/>
                  <a:pt x="147" y="7"/>
                  <a:pt x="160" y="4"/>
                </a:cubicBezTo>
                <a:cubicBezTo>
                  <a:pt x="172" y="2"/>
                  <a:pt x="185" y="0"/>
                  <a:pt x="198" y="0"/>
                </a:cubicBezTo>
                <a:lnTo>
                  <a:pt x="12053" y="0"/>
                </a:lnTo>
                <a:cubicBezTo>
                  <a:pt x="12066" y="0"/>
                  <a:pt x="12079" y="2"/>
                  <a:pt x="12091" y="4"/>
                </a:cubicBezTo>
                <a:cubicBezTo>
                  <a:pt x="12104" y="7"/>
                  <a:pt x="12116" y="10"/>
                  <a:pt x="12129" y="15"/>
                </a:cubicBezTo>
                <a:cubicBezTo>
                  <a:pt x="12141" y="20"/>
                  <a:pt x="12152" y="27"/>
                  <a:pt x="12163" y="34"/>
                </a:cubicBezTo>
                <a:cubicBezTo>
                  <a:pt x="12174" y="41"/>
                  <a:pt x="12184" y="49"/>
                  <a:pt x="12193" y="58"/>
                </a:cubicBezTo>
                <a:cubicBezTo>
                  <a:pt x="12202" y="68"/>
                  <a:pt x="12210" y="78"/>
                  <a:pt x="12218" y="89"/>
                </a:cubicBezTo>
                <a:cubicBezTo>
                  <a:pt x="12225" y="99"/>
                  <a:pt x="12231" y="111"/>
                  <a:pt x="12236" y="123"/>
                </a:cubicBezTo>
                <a:cubicBezTo>
                  <a:pt x="12241" y="135"/>
                  <a:pt x="12245" y="147"/>
                  <a:pt x="12247" y="160"/>
                </a:cubicBezTo>
                <a:cubicBezTo>
                  <a:pt x="12250" y="173"/>
                  <a:pt x="12251" y="186"/>
                  <a:pt x="12251" y="199"/>
                </a:cubicBezTo>
                <a:lnTo>
                  <a:pt x="12251" y="2502"/>
                </a:lnTo>
                <a:cubicBezTo>
                  <a:pt x="12251" y="2515"/>
                  <a:pt x="12250" y="2528"/>
                  <a:pt x="12247" y="2540"/>
                </a:cubicBezTo>
                <a:cubicBezTo>
                  <a:pt x="12245" y="2553"/>
                  <a:pt x="12241" y="2566"/>
                  <a:pt x="12236" y="2578"/>
                </a:cubicBezTo>
                <a:cubicBezTo>
                  <a:pt x="12231" y="2590"/>
                  <a:pt x="12225" y="2601"/>
                  <a:pt x="12218" y="2612"/>
                </a:cubicBezTo>
                <a:cubicBezTo>
                  <a:pt x="12210" y="2623"/>
                  <a:pt x="12202" y="2633"/>
                  <a:pt x="12193" y="2642"/>
                </a:cubicBezTo>
                <a:cubicBezTo>
                  <a:pt x="12184" y="2651"/>
                  <a:pt x="12174" y="2659"/>
                  <a:pt x="12163" y="2667"/>
                </a:cubicBezTo>
                <a:cubicBezTo>
                  <a:pt x="12152" y="2674"/>
                  <a:pt x="12141" y="2680"/>
                  <a:pt x="12129" y="2685"/>
                </a:cubicBezTo>
                <a:cubicBezTo>
                  <a:pt x="12116" y="2690"/>
                  <a:pt x="12104" y="2694"/>
                  <a:pt x="12091" y="2696"/>
                </a:cubicBezTo>
                <a:cubicBezTo>
                  <a:pt x="12079" y="2699"/>
                  <a:pt x="12066" y="2700"/>
                  <a:pt x="12053" y="2700"/>
                </a:cubicBezTo>
                <a:lnTo>
                  <a:pt x="198" y="2700"/>
                </a:lnTo>
                <a:cubicBezTo>
                  <a:pt x="185" y="2700"/>
                  <a:pt x="172" y="2699"/>
                  <a:pt x="160" y="2696"/>
                </a:cubicBezTo>
                <a:cubicBezTo>
                  <a:pt x="147" y="2694"/>
                  <a:pt x="134" y="2690"/>
                  <a:pt x="122" y="2685"/>
                </a:cubicBezTo>
                <a:cubicBezTo>
                  <a:pt x="110" y="2680"/>
                  <a:pt x="99" y="2674"/>
                  <a:pt x="88" y="2667"/>
                </a:cubicBezTo>
                <a:cubicBezTo>
                  <a:pt x="77" y="2659"/>
                  <a:pt x="67" y="2651"/>
                  <a:pt x="58" y="2642"/>
                </a:cubicBezTo>
                <a:cubicBezTo>
                  <a:pt x="49" y="2633"/>
                  <a:pt x="40" y="2623"/>
                  <a:pt x="33" y="2612"/>
                </a:cubicBezTo>
                <a:cubicBezTo>
                  <a:pt x="26" y="2601"/>
                  <a:pt x="20" y="2590"/>
                  <a:pt x="15" y="2578"/>
                </a:cubicBezTo>
                <a:cubicBezTo>
                  <a:pt x="10" y="2566"/>
                  <a:pt x="6" y="2553"/>
                  <a:pt x="4" y="2540"/>
                </a:cubicBezTo>
                <a:cubicBezTo>
                  <a:pt x="1" y="2528"/>
                  <a:pt x="0" y="2515"/>
                  <a:pt x="0" y="250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3" name="Free-form: Shape 412"/>
          <p:cNvSpPr/>
          <p:nvPr/>
        </p:nvSpPr>
        <p:spPr>
          <a:xfrm>
            <a:off x="7300800" y="4671720"/>
            <a:ext cx="4410360" cy="972000"/>
          </a:xfrm>
          <a:custGeom>
            <a:avLst/>
            <a:gdLst/>
            <a:ahLst/>
            <a:cxnLst/>
            <a:rect l="0" t="0" r="r" b="b"/>
            <a:pathLst>
              <a:path w="12251" h="2700" fill="none">
                <a:moveTo>
                  <a:pt x="0" y="2502"/>
                </a:moveTo>
                <a:lnTo>
                  <a:pt x="0" y="199"/>
                </a:lnTo>
                <a:cubicBezTo>
                  <a:pt x="0" y="186"/>
                  <a:pt x="1" y="173"/>
                  <a:pt x="4" y="160"/>
                </a:cubicBezTo>
                <a:cubicBezTo>
                  <a:pt x="6" y="147"/>
                  <a:pt x="10" y="135"/>
                  <a:pt x="15" y="123"/>
                </a:cubicBezTo>
                <a:cubicBezTo>
                  <a:pt x="20" y="111"/>
                  <a:pt x="26" y="99"/>
                  <a:pt x="33" y="89"/>
                </a:cubicBezTo>
                <a:cubicBezTo>
                  <a:pt x="40" y="78"/>
                  <a:pt x="49" y="68"/>
                  <a:pt x="58" y="58"/>
                </a:cubicBezTo>
                <a:cubicBezTo>
                  <a:pt x="67" y="49"/>
                  <a:pt x="77" y="41"/>
                  <a:pt x="88" y="34"/>
                </a:cubicBezTo>
                <a:cubicBezTo>
                  <a:pt x="99" y="27"/>
                  <a:pt x="110" y="20"/>
                  <a:pt x="122" y="15"/>
                </a:cubicBezTo>
                <a:cubicBezTo>
                  <a:pt x="134" y="10"/>
                  <a:pt x="147" y="7"/>
                  <a:pt x="160" y="4"/>
                </a:cubicBezTo>
                <a:cubicBezTo>
                  <a:pt x="172" y="2"/>
                  <a:pt x="185" y="0"/>
                  <a:pt x="198" y="0"/>
                </a:cubicBezTo>
                <a:lnTo>
                  <a:pt x="12053" y="0"/>
                </a:lnTo>
                <a:cubicBezTo>
                  <a:pt x="12066" y="0"/>
                  <a:pt x="12079" y="2"/>
                  <a:pt x="12091" y="4"/>
                </a:cubicBezTo>
                <a:cubicBezTo>
                  <a:pt x="12104" y="7"/>
                  <a:pt x="12116" y="10"/>
                  <a:pt x="12129" y="15"/>
                </a:cubicBezTo>
                <a:cubicBezTo>
                  <a:pt x="12141" y="20"/>
                  <a:pt x="12152" y="27"/>
                  <a:pt x="12163" y="34"/>
                </a:cubicBezTo>
                <a:cubicBezTo>
                  <a:pt x="12174" y="41"/>
                  <a:pt x="12184" y="49"/>
                  <a:pt x="12193" y="58"/>
                </a:cubicBezTo>
                <a:cubicBezTo>
                  <a:pt x="12202" y="68"/>
                  <a:pt x="12210" y="78"/>
                  <a:pt x="12218" y="89"/>
                </a:cubicBezTo>
                <a:cubicBezTo>
                  <a:pt x="12225" y="99"/>
                  <a:pt x="12231" y="111"/>
                  <a:pt x="12236" y="123"/>
                </a:cubicBezTo>
                <a:cubicBezTo>
                  <a:pt x="12241" y="135"/>
                  <a:pt x="12245" y="147"/>
                  <a:pt x="12247" y="160"/>
                </a:cubicBezTo>
                <a:cubicBezTo>
                  <a:pt x="12250" y="173"/>
                  <a:pt x="12251" y="186"/>
                  <a:pt x="12251" y="199"/>
                </a:cubicBezTo>
                <a:lnTo>
                  <a:pt x="12251" y="2502"/>
                </a:lnTo>
                <a:cubicBezTo>
                  <a:pt x="12251" y="2515"/>
                  <a:pt x="12250" y="2528"/>
                  <a:pt x="12247" y="2540"/>
                </a:cubicBezTo>
                <a:cubicBezTo>
                  <a:pt x="12245" y="2553"/>
                  <a:pt x="12241" y="2566"/>
                  <a:pt x="12236" y="2578"/>
                </a:cubicBezTo>
                <a:cubicBezTo>
                  <a:pt x="12231" y="2590"/>
                  <a:pt x="12225" y="2601"/>
                  <a:pt x="12218" y="2612"/>
                </a:cubicBezTo>
                <a:cubicBezTo>
                  <a:pt x="12210" y="2623"/>
                  <a:pt x="12202" y="2633"/>
                  <a:pt x="12193" y="2642"/>
                </a:cubicBezTo>
                <a:cubicBezTo>
                  <a:pt x="12184" y="2651"/>
                  <a:pt x="12174" y="2659"/>
                  <a:pt x="12163" y="2667"/>
                </a:cubicBezTo>
                <a:cubicBezTo>
                  <a:pt x="12152" y="2674"/>
                  <a:pt x="12141" y="2680"/>
                  <a:pt x="12129" y="2685"/>
                </a:cubicBezTo>
                <a:cubicBezTo>
                  <a:pt x="12116" y="2690"/>
                  <a:pt x="12104" y="2694"/>
                  <a:pt x="12091" y="2696"/>
                </a:cubicBezTo>
                <a:cubicBezTo>
                  <a:pt x="12079" y="2699"/>
                  <a:pt x="12066" y="2700"/>
                  <a:pt x="12053" y="2700"/>
                </a:cubicBezTo>
                <a:lnTo>
                  <a:pt x="198" y="2700"/>
                </a:lnTo>
                <a:cubicBezTo>
                  <a:pt x="185" y="2700"/>
                  <a:pt x="172" y="2699"/>
                  <a:pt x="160" y="2696"/>
                </a:cubicBezTo>
                <a:cubicBezTo>
                  <a:pt x="147" y="2694"/>
                  <a:pt x="134" y="2690"/>
                  <a:pt x="122" y="2685"/>
                </a:cubicBezTo>
                <a:cubicBezTo>
                  <a:pt x="110" y="2680"/>
                  <a:pt x="99" y="2674"/>
                  <a:pt x="88" y="2667"/>
                </a:cubicBezTo>
                <a:cubicBezTo>
                  <a:pt x="77" y="2659"/>
                  <a:pt x="67" y="2651"/>
                  <a:pt x="58" y="2642"/>
                </a:cubicBezTo>
                <a:cubicBezTo>
                  <a:pt x="49" y="2633"/>
                  <a:pt x="40" y="2623"/>
                  <a:pt x="33" y="2612"/>
                </a:cubicBezTo>
                <a:cubicBezTo>
                  <a:pt x="26" y="2601"/>
                  <a:pt x="20" y="2590"/>
                  <a:pt x="15" y="2578"/>
                </a:cubicBezTo>
                <a:cubicBezTo>
                  <a:pt x="10" y="2566"/>
                  <a:pt x="6" y="2553"/>
                  <a:pt x="4" y="2540"/>
                </a:cubicBezTo>
                <a:cubicBezTo>
                  <a:pt x="1" y="2528"/>
                  <a:pt x="0" y="2515"/>
                  <a:pt x="0" y="2502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4" name="TextBox 413"/>
          <p:cNvSpPr txBox="1"/>
          <p:nvPr/>
        </p:nvSpPr>
        <p:spPr>
          <a:xfrm>
            <a:off x="7480800" y="4300200"/>
            <a:ext cx="6660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biosynthesis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5" name="TextBox 414"/>
          <p:cNvSpPr txBox="1"/>
          <p:nvPr/>
        </p:nvSpPr>
        <p:spPr>
          <a:xfrm>
            <a:off x="7461720" y="4862160"/>
            <a:ext cx="34534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Interpretation: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Gene ratio 0.3-0.65 indicates substantial pathway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6" name="TextBox 415"/>
          <p:cNvSpPr txBox="1"/>
          <p:nvPr/>
        </p:nvSpPr>
        <p:spPr>
          <a:xfrm>
            <a:off x="7461720" y="5081040"/>
            <a:ext cx="36514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involvement. Findings consistent with </a:t>
            </a:r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tissue remodeling and cellular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7" name="Free-form: Shape 416"/>
          <p:cNvSpPr/>
          <p:nvPr/>
        </p:nvSpPr>
        <p:spPr>
          <a:xfrm>
            <a:off x="475920" y="6029280"/>
            <a:ext cx="11239920" cy="9720"/>
          </a:xfrm>
          <a:custGeom>
            <a:avLst/>
            <a:gdLst/>
            <a:ahLst/>
            <a:cxnLst/>
            <a:rect l="0" t="0" r="r" b="b"/>
            <a:pathLst>
              <a:path w="31222" h="27">
                <a:moveTo>
                  <a:pt x="0" y="0"/>
                </a:moveTo>
                <a:lnTo>
                  <a:pt x="31222" y="0"/>
                </a:lnTo>
                <a:lnTo>
                  <a:pt x="31222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8" name="TextBox 417"/>
          <p:cNvSpPr txBox="1"/>
          <p:nvPr/>
        </p:nvSpPr>
        <p:spPr>
          <a:xfrm>
            <a:off x="7461720" y="5300280"/>
            <a:ext cx="16635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differentiation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in breast cancer.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9" name="TextBox 418"/>
          <p:cNvSpPr txBox="1"/>
          <p:nvPr/>
        </p:nvSpPr>
        <p:spPr>
          <a:xfrm>
            <a:off x="476280" y="6214680"/>
            <a:ext cx="2915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0" name="TextBox 419"/>
          <p:cNvSpPr txBox="1"/>
          <p:nvPr/>
        </p:nvSpPr>
        <p:spPr>
          <a:xfrm>
            <a:off x="11568600" y="6214680"/>
            <a:ext cx="146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Free-form: Shape 42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2" name="Free-form: Shape 42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3" name="Free-form: Shape 422"/>
          <p:cNvSpPr/>
          <p:nvPr/>
        </p:nvSpPr>
        <p:spPr>
          <a:xfrm>
            <a:off x="475920" y="933120"/>
            <a:ext cx="610200" cy="19440"/>
          </a:xfrm>
          <a:custGeom>
            <a:avLst/>
            <a:gdLst/>
            <a:ahLst/>
            <a:cxnLst/>
            <a:rect l="0" t="0" r="r" b="b"/>
            <a:pathLst>
              <a:path w="1695" h="54">
                <a:moveTo>
                  <a:pt x="0" y="0"/>
                </a:moveTo>
                <a:lnTo>
                  <a:pt x="1695" y="0"/>
                </a:lnTo>
                <a:lnTo>
                  <a:pt x="1695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pic>
        <p:nvPicPr>
          <p:cNvPr id="424" name="Picture 423"/>
          <p:cNvPicPr/>
          <p:nvPr/>
        </p:nvPicPr>
        <p:blipFill>
          <a:blip r:embed="rId2"/>
          <a:stretch/>
        </p:blipFill>
        <p:spPr>
          <a:xfrm>
            <a:off x="476280" y="1847880"/>
            <a:ext cx="6514560" cy="3362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25" name="TextBox 424"/>
          <p:cNvSpPr txBox="1"/>
          <p:nvPr/>
        </p:nvSpPr>
        <p:spPr>
          <a:xfrm>
            <a:off x="476280" y="487080"/>
            <a:ext cx="530604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Functional Enrichment - Cellular Components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6" name="TextBox 425"/>
          <p:cNvSpPr txBox="1"/>
          <p:nvPr/>
        </p:nvSpPr>
        <p:spPr>
          <a:xfrm>
            <a:off x="7299720" y="1235160"/>
            <a:ext cx="4205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GO cellular component analysis reveals widespread reorganization of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7" name="Free-form: Shape 426"/>
          <p:cNvSpPr/>
          <p:nvPr/>
        </p:nvSpPr>
        <p:spPr>
          <a:xfrm>
            <a:off x="7314840" y="1771560"/>
            <a:ext cx="4401000" cy="714600"/>
          </a:xfrm>
          <a:custGeom>
            <a:avLst/>
            <a:gdLst/>
            <a:ahLst/>
            <a:cxnLst/>
            <a:rect l="0" t="0" r="r" b="b"/>
            <a:pathLst>
              <a:path w="12225" h="1985">
                <a:moveTo>
                  <a:pt x="0" y="1773"/>
                </a:moveTo>
                <a:lnTo>
                  <a:pt x="0" y="212"/>
                </a:lnTo>
                <a:cubicBezTo>
                  <a:pt x="0" y="199"/>
                  <a:pt x="2" y="185"/>
                  <a:pt x="4" y="171"/>
                </a:cubicBezTo>
                <a:cubicBezTo>
                  <a:pt x="6" y="157"/>
                  <a:pt x="9" y="144"/>
                  <a:pt x="13" y="131"/>
                </a:cubicBezTo>
                <a:cubicBezTo>
                  <a:pt x="17" y="119"/>
                  <a:pt x="21" y="106"/>
                  <a:pt x="27" y="95"/>
                </a:cubicBezTo>
                <a:cubicBezTo>
                  <a:pt x="33" y="83"/>
                  <a:pt x="40" y="73"/>
                  <a:pt x="47" y="63"/>
                </a:cubicBezTo>
                <a:cubicBezTo>
                  <a:pt x="54" y="53"/>
                  <a:pt x="62" y="44"/>
                  <a:pt x="71" y="35"/>
                </a:cubicBezTo>
                <a:cubicBezTo>
                  <a:pt x="80" y="28"/>
                  <a:pt x="89" y="21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9" y="1"/>
                  <a:pt x="149" y="0"/>
                  <a:pt x="159" y="0"/>
                </a:cubicBezTo>
                <a:lnTo>
                  <a:pt x="12014" y="0"/>
                </a:lnTo>
                <a:cubicBezTo>
                  <a:pt x="12027" y="0"/>
                  <a:pt x="12041" y="1"/>
                  <a:pt x="12055" y="4"/>
                </a:cubicBezTo>
                <a:cubicBezTo>
                  <a:pt x="12069" y="7"/>
                  <a:pt x="12082" y="11"/>
                  <a:pt x="12095" y="16"/>
                </a:cubicBezTo>
                <a:cubicBezTo>
                  <a:pt x="12107" y="21"/>
                  <a:pt x="12120" y="28"/>
                  <a:pt x="12131" y="35"/>
                </a:cubicBezTo>
                <a:cubicBezTo>
                  <a:pt x="12143" y="44"/>
                  <a:pt x="12153" y="53"/>
                  <a:pt x="12163" y="63"/>
                </a:cubicBezTo>
                <a:cubicBezTo>
                  <a:pt x="12173" y="73"/>
                  <a:pt x="12182" y="83"/>
                  <a:pt x="12190" y="95"/>
                </a:cubicBezTo>
                <a:cubicBezTo>
                  <a:pt x="12197" y="106"/>
                  <a:pt x="12204" y="119"/>
                  <a:pt x="12209" y="131"/>
                </a:cubicBezTo>
                <a:cubicBezTo>
                  <a:pt x="12214" y="144"/>
                  <a:pt x="12218" y="157"/>
                  <a:pt x="12221" y="171"/>
                </a:cubicBezTo>
                <a:cubicBezTo>
                  <a:pt x="12224" y="185"/>
                  <a:pt x="12225" y="199"/>
                  <a:pt x="12225" y="212"/>
                </a:cubicBezTo>
                <a:lnTo>
                  <a:pt x="12225" y="1773"/>
                </a:lnTo>
                <a:cubicBezTo>
                  <a:pt x="12225" y="1787"/>
                  <a:pt x="12224" y="1801"/>
                  <a:pt x="12221" y="1815"/>
                </a:cubicBezTo>
                <a:cubicBezTo>
                  <a:pt x="12218" y="1828"/>
                  <a:pt x="12214" y="1842"/>
                  <a:pt x="12209" y="1854"/>
                </a:cubicBezTo>
                <a:cubicBezTo>
                  <a:pt x="12204" y="1867"/>
                  <a:pt x="12197" y="1879"/>
                  <a:pt x="12190" y="1891"/>
                </a:cubicBezTo>
                <a:cubicBezTo>
                  <a:pt x="12182" y="1903"/>
                  <a:pt x="12173" y="1913"/>
                  <a:pt x="12163" y="1923"/>
                </a:cubicBezTo>
                <a:cubicBezTo>
                  <a:pt x="12153" y="1933"/>
                  <a:pt x="12143" y="1942"/>
                  <a:pt x="12131" y="1949"/>
                </a:cubicBezTo>
                <a:cubicBezTo>
                  <a:pt x="12120" y="1957"/>
                  <a:pt x="12107" y="1964"/>
                  <a:pt x="12095" y="1969"/>
                </a:cubicBezTo>
                <a:cubicBezTo>
                  <a:pt x="12082" y="1974"/>
                  <a:pt x="12069" y="1978"/>
                  <a:pt x="12055" y="1981"/>
                </a:cubicBezTo>
                <a:cubicBezTo>
                  <a:pt x="12041" y="1984"/>
                  <a:pt x="12027" y="1985"/>
                  <a:pt x="12014" y="1985"/>
                </a:cubicBezTo>
                <a:lnTo>
                  <a:pt x="159" y="1985"/>
                </a:lnTo>
                <a:cubicBezTo>
                  <a:pt x="149" y="1985"/>
                  <a:pt x="139" y="1984"/>
                  <a:pt x="128" y="1981"/>
                </a:cubicBezTo>
                <a:cubicBezTo>
                  <a:pt x="118" y="1978"/>
                  <a:pt x="108" y="1974"/>
                  <a:pt x="98" y="1969"/>
                </a:cubicBezTo>
                <a:cubicBezTo>
                  <a:pt x="89" y="1964"/>
                  <a:pt x="80" y="1957"/>
                  <a:pt x="71" y="1949"/>
                </a:cubicBezTo>
                <a:cubicBezTo>
                  <a:pt x="62" y="1942"/>
                  <a:pt x="54" y="1933"/>
                  <a:pt x="47" y="1923"/>
                </a:cubicBezTo>
                <a:cubicBezTo>
                  <a:pt x="40" y="1913"/>
                  <a:pt x="33" y="1903"/>
                  <a:pt x="27" y="1891"/>
                </a:cubicBezTo>
                <a:cubicBezTo>
                  <a:pt x="21" y="1879"/>
                  <a:pt x="17" y="1867"/>
                  <a:pt x="13" y="1854"/>
                </a:cubicBezTo>
                <a:cubicBezTo>
                  <a:pt x="9" y="1842"/>
                  <a:pt x="6" y="1828"/>
                  <a:pt x="4" y="1815"/>
                </a:cubicBezTo>
                <a:cubicBezTo>
                  <a:pt x="2" y="1801"/>
                  <a:pt x="0" y="1787"/>
                  <a:pt x="0" y="177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8" name="Free-form: Shape 427"/>
          <p:cNvSpPr/>
          <p:nvPr/>
        </p:nvSpPr>
        <p:spPr>
          <a:xfrm>
            <a:off x="7296120" y="1771560"/>
            <a:ext cx="76320" cy="714600"/>
          </a:xfrm>
          <a:custGeom>
            <a:avLst/>
            <a:gdLst/>
            <a:ahLst/>
            <a:cxnLst/>
            <a:rect l="0" t="0" r="r" b="b"/>
            <a:pathLst>
              <a:path w="212" h="1985">
                <a:moveTo>
                  <a:pt x="0" y="0"/>
                </a:moveTo>
                <a:lnTo>
                  <a:pt x="212" y="0"/>
                </a:lnTo>
                <a:lnTo>
                  <a:pt x="212" y="1985"/>
                </a:lnTo>
                <a:lnTo>
                  <a:pt x="0" y="198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29" name="Free-form: Shape 428"/>
          <p:cNvSpPr/>
          <p:nvPr/>
        </p:nvSpPr>
        <p:spPr>
          <a:xfrm>
            <a:off x="7314840" y="2600280"/>
            <a:ext cx="4401000" cy="714600"/>
          </a:xfrm>
          <a:custGeom>
            <a:avLst/>
            <a:gdLst/>
            <a:ahLst/>
            <a:cxnLst/>
            <a:rect l="0" t="0" r="r" b="b"/>
            <a:pathLst>
              <a:path w="12225" h="1985">
                <a:moveTo>
                  <a:pt x="0" y="1773"/>
                </a:moveTo>
                <a:lnTo>
                  <a:pt x="0" y="211"/>
                </a:lnTo>
                <a:cubicBezTo>
                  <a:pt x="0" y="197"/>
                  <a:pt x="2" y="184"/>
                  <a:pt x="4" y="170"/>
                </a:cubicBezTo>
                <a:cubicBezTo>
                  <a:pt x="6" y="156"/>
                  <a:pt x="9" y="143"/>
                  <a:pt x="13" y="130"/>
                </a:cubicBezTo>
                <a:cubicBezTo>
                  <a:pt x="17" y="117"/>
                  <a:pt x="21" y="105"/>
                  <a:pt x="27" y="94"/>
                </a:cubicBezTo>
                <a:cubicBezTo>
                  <a:pt x="33" y="82"/>
                  <a:pt x="40" y="71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80" y="28"/>
                  <a:pt x="89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9" y="1"/>
                  <a:pt x="149" y="0"/>
                  <a:pt x="159" y="0"/>
                </a:cubicBezTo>
                <a:lnTo>
                  <a:pt x="12014" y="0"/>
                </a:lnTo>
                <a:cubicBezTo>
                  <a:pt x="12027" y="0"/>
                  <a:pt x="12041" y="1"/>
                  <a:pt x="12055" y="4"/>
                </a:cubicBezTo>
                <a:cubicBezTo>
                  <a:pt x="12069" y="6"/>
                  <a:pt x="12082" y="10"/>
                  <a:pt x="12095" y="16"/>
                </a:cubicBezTo>
                <a:cubicBezTo>
                  <a:pt x="12107" y="21"/>
                  <a:pt x="12120" y="28"/>
                  <a:pt x="12131" y="35"/>
                </a:cubicBezTo>
                <a:cubicBezTo>
                  <a:pt x="12143" y="43"/>
                  <a:pt x="12153" y="52"/>
                  <a:pt x="12163" y="62"/>
                </a:cubicBezTo>
                <a:cubicBezTo>
                  <a:pt x="12173" y="71"/>
                  <a:pt x="12182" y="82"/>
                  <a:pt x="12190" y="94"/>
                </a:cubicBezTo>
                <a:cubicBezTo>
                  <a:pt x="12197" y="105"/>
                  <a:pt x="12204" y="117"/>
                  <a:pt x="12209" y="130"/>
                </a:cubicBezTo>
                <a:cubicBezTo>
                  <a:pt x="12214" y="143"/>
                  <a:pt x="12218" y="156"/>
                  <a:pt x="12221" y="170"/>
                </a:cubicBezTo>
                <a:cubicBezTo>
                  <a:pt x="12224" y="184"/>
                  <a:pt x="12225" y="197"/>
                  <a:pt x="12225" y="211"/>
                </a:cubicBezTo>
                <a:lnTo>
                  <a:pt x="12225" y="1773"/>
                </a:lnTo>
                <a:cubicBezTo>
                  <a:pt x="12225" y="1787"/>
                  <a:pt x="12224" y="1801"/>
                  <a:pt x="12221" y="1815"/>
                </a:cubicBezTo>
                <a:cubicBezTo>
                  <a:pt x="12218" y="1828"/>
                  <a:pt x="12214" y="1841"/>
                  <a:pt x="12209" y="1854"/>
                </a:cubicBezTo>
                <a:cubicBezTo>
                  <a:pt x="12204" y="1867"/>
                  <a:pt x="12197" y="1879"/>
                  <a:pt x="12190" y="1891"/>
                </a:cubicBezTo>
                <a:cubicBezTo>
                  <a:pt x="12182" y="1902"/>
                  <a:pt x="12173" y="1913"/>
                  <a:pt x="12163" y="1923"/>
                </a:cubicBezTo>
                <a:cubicBezTo>
                  <a:pt x="12153" y="1933"/>
                  <a:pt x="12143" y="1942"/>
                  <a:pt x="12131" y="1949"/>
                </a:cubicBezTo>
                <a:cubicBezTo>
                  <a:pt x="12120" y="1957"/>
                  <a:pt x="12107" y="1964"/>
                  <a:pt x="12095" y="1969"/>
                </a:cubicBezTo>
                <a:cubicBezTo>
                  <a:pt x="12082" y="1974"/>
                  <a:pt x="12069" y="1978"/>
                  <a:pt x="12055" y="1981"/>
                </a:cubicBezTo>
                <a:cubicBezTo>
                  <a:pt x="12041" y="1984"/>
                  <a:pt x="12027" y="1985"/>
                  <a:pt x="12014" y="1985"/>
                </a:cubicBezTo>
                <a:lnTo>
                  <a:pt x="159" y="1985"/>
                </a:lnTo>
                <a:cubicBezTo>
                  <a:pt x="149" y="1985"/>
                  <a:pt x="139" y="1984"/>
                  <a:pt x="128" y="1981"/>
                </a:cubicBezTo>
                <a:cubicBezTo>
                  <a:pt x="118" y="1978"/>
                  <a:pt x="108" y="1974"/>
                  <a:pt x="98" y="1969"/>
                </a:cubicBezTo>
                <a:cubicBezTo>
                  <a:pt x="89" y="1964"/>
                  <a:pt x="80" y="1957"/>
                  <a:pt x="71" y="1949"/>
                </a:cubicBezTo>
                <a:cubicBezTo>
                  <a:pt x="62" y="1942"/>
                  <a:pt x="54" y="1933"/>
                  <a:pt x="47" y="1923"/>
                </a:cubicBezTo>
                <a:cubicBezTo>
                  <a:pt x="40" y="1913"/>
                  <a:pt x="33" y="1902"/>
                  <a:pt x="27" y="1891"/>
                </a:cubicBezTo>
                <a:cubicBezTo>
                  <a:pt x="21" y="1879"/>
                  <a:pt x="17" y="1867"/>
                  <a:pt x="13" y="1854"/>
                </a:cubicBezTo>
                <a:cubicBezTo>
                  <a:pt x="9" y="1841"/>
                  <a:pt x="6" y="1828"/>
                  <a:pt x="4" y="1815"/>
                </a:cubicBezTo>
                <a:cubicBezTo>
                  <a:pt x="2" y="1801"/>
                  <a:pt x="0" y="1787"/>
                  <a:pt x="0" y="177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0" name="Free-form: Shape 429"/>
          <p:cNvSpPr/>
          <p:nvPr/>
        </p:nvSpPr>
        <p:spPr>
          <a:xfrm>
            <a:off x="7296120" y="2600280"/>
            <a:ext cx="76320" cy="714600"/>
          </a:xfrm>
          <a:custGeom>
            <a:avLst/>
            <a:gdLst/>
            <a:ahLst/>
            <a:cxnLst/>
            <a:rect l="0" t="0" r="r" b="b"/>
            <a:pathLst>
              <a:path w="212" h="1985">
                <a:moveTo>
                  <a:pt x="0" y="0"/>
                </a:moveTo>
                <a:lnTo>
                  <a:pt x="212" y="0"/>
                </a:lnTo>
                <a:lnTo>
                  <a:pt x="212" y="1985"/>
                </a:lnTo>
                <a:lnTo>
                  <a:pt x="0" y="1985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31" name="Free-form: Shape 430"/>
          <p:cNvSpPr/>
          <p:nvPr/>
        </p:nvSpPr>
        <p:spPr>
          <a:xfrm>
            <a:off x="7314840" y="3428640"/>
            <a:ext cx="4401000" cy="714960"/>
          </a:xfrm>
          <a:custGeom>
            <a:avLst/>
            <a:gdLst/>
            <a:ahLst/>
            <a:cxnLst/>
            <a:rect l="0" t="0" r="r" b="b"/>
            <a:pathLst>
              <a:path w="12225" h="1986">
                <a:moveTo>
                  <a:pt x="0" y="1774"/>
                </a:moveTo>
                <a:lnTo>
                  <a:pt x="0" y="212"/>
                </a:lnTo>
                <a:cubicBezTo>
                  <a:pt x="0" y="198"/>
                  <a:pt x="2" y="185"/>
                  <a:pt x="4" y="171"/>
                </a:cubicBezTo>
                <a:cubicBezTo>
                  <a:pt x="6" y="157"/>
                  <a:pt x="9" y="144"/>
                  <a:pt x="13" y="131"/>
                </a:cubicBezTo>
                <a:cubicBezTo>
                  <a:pt x="17" y="118"/>
                  <a:pt x="21" y="106"/>
                  <a:pt x="27" y="95"/>
                </a:cubicBezTo>
                <a:cubicBezTo>
                  <a:pt x="33" y="83"/>
                  <a:pt x="40" y="72"/>
                  <a:pt x="47" y="62"/>
                </a:cubicBezTo>
                <a:cubicBezTo>
                  <a:pt x="54" y="53"/>
                  <a:pt x="62" y="44"/>
                  <a:pt x="71" y="36"/>
                </a:cubicBezTo>
                <a:cubicBezTo>
                  <a:pt x="80" y="28"/>
                  <a:pt x="89" y="22"/>
                  <a:pt x="98" y="17"/>
                </a:cubicBezTo>
                <a:cubicBezTo>
                  <a:pt x="108" y="11"/>
                  <a:pt x="118" y="7"/>
                  <a:pt x="128" y="5"/>
                </a:cubicBezTo>
                <a:cubicBezTo>
                  <a:pt x="139" y="2"/>
                  <a:pt x="149" y="0"/>
                  <a:pt x="159" y="0"/>
                </a:cubicBezTo>
                <a:lnTo>
                  <a:pt x="12014" y="0"/>
                </a:lnTo>
                <a:cubicBezTo>
                  <a:pt x="12027" y="0"/>
                  <a:pt x="12041" y="2"/>
                  <a:pt x="12055" y="5"/>
                </a:cubicBezTo>
                <a:cubicBezTo>
                  <a:pt x="12069" y="7"/>
                  <a:pt x="12082" y="11"/>
                  <a:pt x="12095" y="17"/>
                </a:cubicBezTo>
                <a:cubicBezTo>
                  <a:pt x="12107" y="22"/>
                  <a:pt x="12120" y="28"/>
                  <a:pt x="12131" y="36"/>
                </a:cubicBezTo>
                <a:cubicBezTo>
                  <a:pt x="12143" y="44"/>
                  <a:pt x="12153" y="53"/>
                  <a:pt x="12163" y="62"/>
                </a:cubicBezTo>
                <a:cubicBezTo>
                  <a:pt x="12173" y="72"/>
                  <a:pt x="12182" y="83"/>
                  <a:pt x="12190" y="95"/>
                </a:cubicBezTo>
                <a:cubicBezTo>
                  <a:pt x="12197" y="106"/>
                  <a:pt x="12204" y="118"/>
                  <a:pt x="12209" y="131"/>
                </a:cubicBezTo>
                <a:cubicBezTo>
                  <a:pt x="12214" y="144"/>
                  <a:pt x="12218" y="157"/>
                  <a:pt x="12221" y="171"/>
                </a:cubicBezTo>
                <a:cubicBezTo>
                  <a:pt x="12224" y="185"/>
                  <a:pt x="12225" y="198"/>
                  <a:pt x="12225" y="212"/>
                </a:cubicBezTo>
                <a:lnTo>
                  <a:pt x="12225" y="1774"/>
                </a:lnTo>
                <a:cubicBezTo>
                  <a:pt x="12225" y="1788"/>
                  <a:pt x="12224" y="1802"/>
                  <a:pt x="12221" y="1816"/>
                </a:cubicBezTo>
                <a:cubicBezTo>
                  <a:pt x="12218" y="1829"/>
                  <a:pt x="12214" y="1842"/>
                  <a:pt x="12209" y="1855"/>
                </a:cubicBezTo>
                <a:cubicBezTo>
                  <a:pt x="12204" y="1868"/>
                  <a:pt x="12197" y="1880"/>
                  <a:pt x="12190" y="1892"/>
                </a:cubicBezTo>
                <a:cubicBezTo>
                  <a:pt x="12182" y="1903"/>
                  <a:pt x="12173" y="1914"/>
                  <a:pt x="12163" y="1924"/>
                </a:cubicBezTo>
                <a:cubicBezTo>
                  <a:pt x="12153" y="1934"/>
                  <a:pt x="12143" y="1942"/>
                  <a:pt x="12131" y="1950"/>
                </a:cubicBezTo>
                <a:cubicBezTo>
                  <a:pt x="12120" y="1958"/>
                  <a:pt x="12107" y="1964"/>
                  <a:pt x="12095" y="1970"/>
                </a:cubicBezTo>
                <a:cubicBezTo>
                  <a:pt x="12082" y="1975"/>
                  <a:pt x="12069" y="1979"/>
                  <a:pt x="12055" y="1982"/>
                </a:cubicBezTo>
                <a:cubicBezTo>
                  <a:pt x="12041" y="1985"/>
                  <a:pt x="12027" y="1986"/>
                  <a:pt x="12014" y="1986"/>
                </a:cubicBezTo>
                <a:lnTo>
                  <a:pt x="159" y="1986"/>
                </a:lnTo>
                <a:cubicBezTo>
                  <a:pt x="149" y="1986"/>
                  <a:pt x="139" y="1985"/>
                  <a:pt x="128" y="1982"/>
                </a:cubicBezTo>
                <a:cubicBezTo>
                  <a:pt x="118" y="1979"/>
                  <a:pt x="108" y="1975"/>
                  <a:pt x="98" y="1970"/>
                </a:cubicBezTo>
                <a:cubicBezTo>
                  <a:pt x="89" y="1964"/>
                  <a:pt x="80" y="1958"/>
                  <a:pt x="71" y="1950"/>
                </a:cubicBezTo>
                <a:cubicBezTo>
                  <a:pt x="62" y="1942"/>
                  <a:pt x="54" y="1934"/>
                  <a:pt x="47" y="1924"/>
                </a:cubicBezTo>
                <a:cubicBezTo>
                  <a:pt x="40" y="1914"/>
                  <a:pt x="33" y="1903"/>
                  <a:pt x="27" y="1892"/>
                </a:cubicBezTo>
                <a:cubicBezTo>
                  <a:pt x="21" y="1880"/>
                  <a:pt x="17" y="1868"/>
                  <a:pt x="13" y="1855"/>
                </a:cubicBezTo>
                <a:cubicBezTo>
                  <a:pt x="9" y="1842"/>
                  <a:pt x="6" y="1829"/>
                  <a:pt x="4" y="1816"/>
                </a:cubicBezTo>
                <a:cubicBezTo>
                  <a:pt x="2" y="1802"/>
                  <a:pt x="0" y="1788"/>
                  <a:pt x="0" y="177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2" name="Free-form: Shape 431"/>
          <p:cNvSpPr/>
          <p:nvPr/>
        </p:nvSpPr>
        <p:spPr>
          <a:xfrm>
            <a:off x="7296120" y="3428640"/>
            <a:ext cx="76320" cy="714960"/>
          </a:xfrm>
          <a:custGeom>
            <a:avLst/>
            <a:gdLst/>
            <a:ahLst/>
            <a:cxnLst/>
            <a:rect l="0" t="0" r="r" b="b"/>
            <a:pathLst>
              <a:path w="212" h="1986">
                <a:moveTo>
                  <a:pt x="0" y="0"/>
                </a:moveTo>
                <a:lnTo>
                  <a:pt x="212" y="0"/>
                </a:lnTo>
                <a:lnTo>
                  <a:pt x="212" y="1986"/>
                </a:lnTo>
                <a:lnTo>
                  <a:pt x="0" y="1986"/>
                </a:lnTo>
                <a:lnTo>
                  <a:pt x="0" y="0"/>
                </a:ln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3" name="Free-form: Shape 432"/>
          <p:cNvSpPr/>
          <p:nvPr/>
        </p:nvSpPr>
        <p:spPr>
          <a:xfrm>
            <a:off x="7314840" y="4257360"/>
            <a:ext cx="4401000" cy="705240"/>
          </a:xfrm>
          <a:custGeom>
            <a:avLst/>
            <a:gdLst/>
            <a:ahLst/>
            <a:cxnLst/>
            <a:rect l="0" t="0" r="r" b="b"/>
            <a:pathLst>
              <a:path w="12225" h="1959">
                <a:moveTo>
                  <a:pt x="0" y="1748"/>
                </a:moveTo>
                <a:lnTo>
                  <a:pt x="0" y="212"/>
                </a:lnTo>
                <a:cubicBezTo>
                  <a:pt x="0" y="198"/>
                  <a:pt x="2" y="184"/>
                  <a:pt x="4" y="171"/>
                </a:cubicBezTo>
                <a:cubicBezTo>
                  <a:pt x="6" y="157"/>
                  <a:pt x="9" y="144"/>
                  <a:pt x="13" y="131"/>
                </a:cubicBezTo>
                <a:cubicBezTo>
                  <a:pt x="17" y="118"/>
                  <a:pt x="21" y="106"/>
                  <a:pt x="27" y="94"/>
                </a:cubicBezTo>
                <a:cubicBezTo>
                  <a:pt x="33" y="83"/>
                  <a:pt x="40" y="72"/>
                  <a:pt x="47" y="62"/>
                </a:cubicBezTo>
                <a:cubicBezTo>
                  <a:pt x="54" y="53"/>
                  <a:pt x="62" y="44"/>
                  <a:pt x="71" y="36"/>
                </a:cubicBezTo>
                <a:cubicBezTo>
                  <a:pt x="80" y="28"/>
                  <a:pt x="89" y="22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9" y="2"/>
                  <a:pt x="149" y="0"/>
                  <a:pt x="159" y="0"/>
                </a:cubicBezTo>
                <a:lnTo>
                  <a:pt x="12014" y="0"/>
                </a:lnTo>
                <a:cubicBezTo>
                  <a:pt x="12027" y="0"/>
                  <a:pt x="12041" y="2"/>
                  <a:pt x="12055" y="4"/>
                </a:cubicBezTo>
                <a:cubicBezTo>
                  <a:pt x="12069" y="7"/>
                  <a:pt x="12082" y="11"/>
                  <a:pt x="12095" y="16"/>
                </a:cubicBezTo>
                <a:cubicBezTo>
                  <a:pt x="12107" y="22"/>
                  <a:pt x="12120" y="28"/>
                  <a:pt x="12131" y="36"/>
                </a:cubicBezTo>
                <a:cubicBezTo>
                  <a:pt x="12143" y="44"/>
                  <a:pt x="12153" y="53"/>
                  <a:pt x="12163" y="62"/>
                </a:cubicBezTo>
                <a:cubicBezTo>
                  <a:pt x="12173" y="72"/>
                  <a:pt x="12182" y="83"/>
                  <a:pt x="12190" y="94"/>
                </a:cubicBezTo>
                <a:cubicBezTo>
                  <a:pt x="12197" y="106"/>
                  <a:pt x="12204" y="118"/>
                  <a:pt x="12209" y="131"/>
                </a:cubicBezTo>
                <a:cubicBezTo>
                  <a:pt x="12214" y="144"/>
                  <a:pt x="12218" y="157"/>
                  <a:pt x="12221" y="171"/>
                </a:cubicBezTo>
                <a:cubicBezTo>
                  <a:pt x="12224" y="184"/>
                  <a:pt x="12225" y="198"/>
                  <a:pt x="12225" y="212"/>
                </a:cubicBezTo>
                <a:lnTo>
                  <a:pt x="12225" y="1748"/>
                </a:lnTo>
                <a:cubicBezTo>
                  <a:pt x="12225" y="1762"/>
                  <a:pt x="12224" y="1775"/>
                  <a:pt x="12221" y="1789"/>
                </a:cubicBezTo>
                <a:cubicBezTo>
                  <a:pt x="12218" y="1803"/>
                  <a:pt x="12214" y="1816"/>
                  <a:pt x="12209" y="1829"/>
                </a:cubicBezTo>
                <a:cubicBezTo>
                  <a:pt x="12204" y="1841"/>
                  <a:pt x="12197" y="1854"/>
                  <a:pt x="12190" y="1865"/>
                </a:cubicBezTo>
                <a:cubicBezTo>
                  <a:pt x="12182" y="1877"/>
                  <a:pt x="12173" y="1887"/>
                  <a:pt x="12163" y="1897"/>
                </a:cubicBezTo>
                <a:cubicBezTo>
                  <a:pt x="12153" y="1907"/>
                  <a:pt x="12143" y="1916"/>
                  <a:pt x="12131" y="1924"/>
                </a:cubicBezTo>
                <a:cubicBezTo>
                  <a:pt x="12120" y="1931"/>
                  <a:pt x="12107" y="1938"/>
                  <a:pt x="12095" y="1943"/>
                </a:cubicBezTo>
                <a:cubicBezTo>
                  <a:pt x="12082" y="1948"/>
                  <a:pt x="12069" y="1953"/>
                  <a:pt x="12055" y="1955"/>
                </a:cubicBezTo>
                <a:cubicBezTo>
                  <a:pt x="12041" y="1958"/>
                  <a:pt x="12027" y="1959"/>
                  <a:pt x="12014" y="1959"/>
                </a:cubicBezTo>
                <a:lnTo>
                  <a:pt x="159" y="1959"/>
                </a:lnTo>
                <a:cubicBezTo>
                  <a:pt x="149" y="1959"/>
                  <a:pt x="139" y="1958"/>
                  <a:pt x="128" y="1955"/>
                </a:cubicBezTo>
                <a:cubicBezTo>
                  <a:pt x="118" y="1953"/>
                  <a:pt x="108" y="1948"/>
                  <a:pt x="98" y="1943"/>
                </a:cubicBezTo>
                <a:cubicBezTo>
                  <a:pt x="89" y="1938"/>
                  <a:pt x="80" y="1931"/>
                  <a:pt x="71" y="1924"/>
                </a:cubicBezTo>
                <a:cubicBezTo>
                  <a:pt x="62" y="1916"/>
                  <a:pt x="54" y="1907"/>
                  <a:pt x="47" y="1897"/>
                </a:cubicBezTo>
                <a:cubicBezTo>
                  <a:pt x="40" y="1887"/>
                  <a:pt x="33" y="1877"/>
                  <a:pt x="27" y="1865"/>
                </a:cubicBezTo>
                <a:cubicBezTo>
                  <a:pt x="21" y="1854"/>
                  <a:pt x="17" y="1841"/>
                  <a:pt x="13" y="1829"/>
                </a:cubicBezTo>
                <a:cubicBezTo>
                  <a:pt x="9" y="1816"/>
                  <a:pt x="6" y="1803"/>
                  <a:pt x="4" y="1789"/>
                </a:cubicBezTo>
                <a:cubicBezTo>
                  <a:pt x="2" y="1775"/>
                  <a:pt x="0" y="1762"/>
                  <a:pt x="0" y="174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4" name="Free-form: Shape 433"/>
          <p:cNvSpPr/>
          <p:nvPr/>
        </p:nvSpPr>
        <p:spPr>
          <a:xfrm>
            <a:off x="7296120" y="4257360"/>
            <a:ext cx="76320" cy="705240"/>
          </a:xfrm>
          <a:custGeom>
            <a:avLst/>
            <a:gdLst/>
            <a:ahLst/>
            <a:cxnLst/>
            <a:rect l="0" t="0" r="r" b="b"/>
            <a:pathLst>
              <a:path w="212" h="1959">
                <a:moveTo>
                  <a:pt x="0" y="0"/>
                </a:moveTo>
                <a:lnTo>
                  <a:pt x="212" y="0"/>
                </a:lnTo>
                <a:lnTo>
                  <a:pt x="212" y="1959"/>
                </a:lnTo>
                <a:lnTo>
                  <a:pt x="0" y="1959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35" name="TextBox 434"/>
          <p:cNvSpPr txBox="1"/>
          <p:nvPr/>
        </p:nvSpPr>
        <p:spPr>
          <a:xfrm>
            <a:off x="7299720" y="1482840"/>
            <a:ext cx="1446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subcellular architecture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6" name="TextBox 435"/>
          <p:cNvSpPr txBox="1"/>
          <p:nvPr/>
        </p:nvSpPr>
        <p:spPr>
          <a:xfrm>
            <a:off x="7452360" y="1911240"/>
            <a:ext cx="1329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Membrane Structures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7" name="TextBox 436"/>
          <p:cNvSpPr txBox="1"/>
          <p:nvPr/>
        </p:nvSpPr>
        <p:spPr>
          <a:xfrm>
            <a:off x="7452360" y="2185560"/>
            <a:ext cx="2734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Apical plasma membrane, cell-cell junctions altered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8" name="TextBox 437"/>
          <p:cNvSpPr txBox="1"/>
          <p:nvPr/>
        </p:nvSpPr>
        <p:spPr>
          <a:xfrm>
            <a:off x="7452360" y="2739960"/>
            <a:ext cx="1275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Signaling Complexes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9" name="TextBox 438"/>
          <p:cNvSpPr txBox="1"/>
          <p:nvPr/>
        </p:nvSpPr>
        <p:spPr>
          <a:xfrm>
            <a:off x="7452360" y="3014280"/>
            <a:ext cx="27781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Receptor complexes, signaling pathway components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0" name="TextBox 439"/>
          <p:cNvSpPr txBox="1"/>
          <p:nvPr/>
        </p:nvSpPr>
        <p:spPr>
          <a:xfrm>
            <a:off x="7452360" y="3568680"/>
            <a:ext cx="1354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Cytoskeletal Elements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1" name="TextBox 440"/>
          <p:cNvSpPr txBox="1"/>
          <p:nvPr/>
        </p:nvSpPr>
        <p:spPr>
          <a:xfrm>
            <a:off x="7452360" y="3843000"/>
            <a:ext cx="22917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Supramolecular complexes, cell projections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2" name="TextBox 441"/>
          <p:cNvSpPr txBox="1"/>
          <p:nvPr/>
        </p:nvSpPr>
        <p:spPr>
          <a:xfrm>
            <a:off x="7452360" y="4397400"/>
            <a:ext cx="12279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Extracellular Matrix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3" name="Free-form: Shape 442"/>
          <p:cNvSpPr/>
          <p:nvPr/>
        </p:nvSpPr>
        <p:spPr>
          <a:xfrm>
            <a:off x="7296120" y="5190840"/>
            <a:ext cx="4419720" cy="667080"/>
          </a:xfrm>
          <a:custGeom>
            <a:avLst/>
            <a:gdLst/>
            <a:ahLst/>
            <a:cxnLst/>
            <a:rect l="0" t="0" r="r" b="b"/>
            <a:pathLst>
              <a:path w="12277" h="1853">
                <a:moveTo>
                  <a:pt x="0" y="1642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6" y="157"/>
                  <a:pt x="10" y="144"/>
                  <a:pt x="16" y="131"/>
                </a:cubicBezTo>
                <a:cubicBezTo>
                  <a:pt x="21" y="118"/>
                  <a:pt x="28" y="106"/>
                  <a:pt x="35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1" y="52"/>
                  <a:pt x="82" y="44"/>
                  <a:pt x="94" y="36"/>
                </a:cubicBezTo>
                <a:cubicBezTo>
                  <a:pt x="105" y="28"/>
                  <a:pt x="117" y="22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2"/>
                  <a:pt x="197" y="0"/>
                  <a:pt x="211" y="0"/>
                </a:cubicBezTo>
                <a:lnTo>
                  <a:pt x="12066" y="0"/>
                </a:lnTo>
                <a:cubicBezTo>
                  <a:pt x="12079" y="0"/>
                  <a:pt x="12093" y="2"/>
                  <a:pt x="12107" y="4"/>
                </a:cubicBezTo>
                <a:cubicBezTo>
                  <a:pt x="12121" y="7"/>
                  <a:pt x="12134" y="11"/>
                  <a:pt x="12147" y="16"/>
                </a:cubicBezTo>
                <a:cubicBezTo>
                  <a:pt x="12159" y="22"/>
                  <a:pt x="12172" y="28"/>
                  <a:pt x="12183" y="36"/>
                </a:cubicBezTo>
                <a:cubicBezTo>
                  <a:pt x="12195" y="44"/>
                  <a:pt x="12205" y="52"/>
                  <a:pt x="12215" y="62"/>
                </a:cubicBezTo>
                <a:cubicBezTo>
                  <a:pt x="12225" y="72"/>
                  <a:pt x="12234" y="83"/>
                  <a:pt x="12242" y="94"/>
                </a:cubicBezTo>
                <a:cubicBezTo>
                  <a:pt x="12249" y="106"/>
                  <a:pt x="12256" y="118"/>
                  <a:pt x="12261" y="131"/>
                </a:cubicBezTo>
                <a:cubicBezTo>
                  <a:pt x="12266" y="144"/>
                  <a:pt x="12270" y="157"/>
                  <a:pt x="12273" y="171"/>
                </a:cubicBezTo>
                <a:cubicBezTo>
                  <a:pt x="12276" y="184"/>
                  <a:pt x="12277" y="198"/>
                  <a:pt x="12277" y="212"/>
                </a:cubicBezTo>
                <a:lnTo>
                  <a:pt x="12277" y="1642"/>
                </a:lnTo>
                <a:cubicBezTo>
                  <a:pt x="12277" y="1656"/>
                  <a:pt x="12276" y="1669"/>
                  <a:pt x="12273" y="1683"/>
                </a:cubicBezTo>
                <a:cubicBezTo>
                  <a:pt x="12270" y="1697"/>
                  <a:pt x="12266" y="1710"/>
                  <a:pt x="12261" y="1723"/>
                </a:cubicBezTo>
                <a:cubicBezTo>
                  <a:pt x="12256" y="1736"/>
                  <a:pt x="12249" y="1748"/>
                  <a:pt x="12242" y="1759"/>
                </a:cubicBezTo>
                <a:cubicBezTo>
                  <a:pt x="12234" y="1771"/>
                  <a:pt x="12225" y="1782"/>
                  <a:pt x="12215" y="1791"/>
                </a:cubicBezTo>
                <a:cubicBezTo>
                  <a:pt x="12205" y="1801"/>
                  <a:pt x="12195" y="1810"/>
                  <a:pt x="12183" y="1818"/>
                </a:cubicBezTo>
                <a:cubicBezTo>
                  <a:pt x="12172" y="1825"/>
                  <a:pt x="12159" y="1832"/>
                  <a:pt x="12147" y="1837"/>
                </a:cubicBezTo>
                <a:cubicBezTo>
                  <a:pt x="12134" y="1843"/>
                  <a:pt x="12121" y="1847"/>
                  <a:pt x="12107" y="1849"/>
                </a:cubicBezTo>
                <a:cubicBezTo>
                  <a:pt x="12093" y="1852"/>
                  <a:pt x="12079" y="1853"/>
                  <a:pt x="12066" y="1853"/>
                </a:cubicBezTo>
                <a:lnTo>
                  <a:pt x="211" y="1853"/>
                </a:lnTo>
                <a:cubicBezTo>
                  <a:pt x="197" y="1853"/>
                  <a:pt x="184" y="1852"/>
                  <a:pt x="170" y="1849"/>
                </a:cubicBezTo>
                <a:cubicBezTo>
                  <a:pt x="156" y="1847"/>
                  <a:pt x="143" y="1843"/>
                  <a:pt x="130" y="1837"/>
                </a:cubicBezTo>
                <a:cubicBezTo>
                  <a:pt x="117" y="1832"/>
                  <a:pt x="105" y="1825"/>
                  <a:pt x="94" y="1818"/>
                </a:cubicBezTo>
                <a:cubicBezTo>
                  <a:pt x="82" y="1810"/>
                  <a:pt x="71" y="1801"/>
                  <a:pt x="62" y="1791"/>
                </a:cubicBezTo>
                <a:cubicBezTo>
                  <a:pt x="52" y="1782"/>
                  <a:pt x="43" y="1771"/>
                  <a:pt x="35" y="1759"/>
                </a:cubicBezTo>
                <a:cubicBezTo>
                  <a:pt x="28" y="1748"/>
                  <a:pt x="21" y="1736"/>
                  <a:pt x="16" y="1723"/>
                </a:cubicBezTo>
                <a:cubicBezTo>
                  <a:pt x="10" y="1710"/>
                  <a:pt x="6" y="1697"/>
                  <a:pt x="4" y="1683"/>
                </a:cubicBezTo>
                <a:cubicBezTo>
                  <a:pt x="1" y="1669"/>
                  <a:pt x="0" y="1656"/>
                  <a:pt x="0" y="164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4" name="TextBox 443"/>
          <p:cNvSpPr txBox="1"/>
          <p:nvPr/>
        </p:nvSpPr>
        <p:spPr>
          <a:xfrm>
            <a:off x="7452360" y="4671720"/>
            <a:ext cx="25531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Collagen-containing ECM, basement membrane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5" name="TextBox 444"/>
          <p:cNvSpPr txBox="1"/>
          <p:nvPr/>
        </p:nvSpPr>
        <p:spPr>
          <a:xfrm>
            <a:off x="7414200" y="5338440"/>
            <a:ext cx="38300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High gene counts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(up to 400+ genes) with extreme significance (p &lt; 1×10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6" name="TextBox 445"/>
          <p:cNvSpPr txBox="1"/>
          <p:nvPr/>
        </p:nvSpPr>
        <p:spPr>
          <a:xfrm>
            <a:off x="11309400" y="533916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⁻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7" name="TextBox 446"/>
          <p:cNvSpPr txBox="1"/>
          <p:nvPr/>
        </p:nvSpPr>
        <p:spPr>
          <a:xfrm>
            <a:off x="11354400" y="5338440"/>
            <a:ext cx="150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¹⁴)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8" name="Free-form: Shape 447"/>
          <p:cNvSpPr/>
          <p:nvPr/>
        </p:nvSpPr>
        <p:spPr>
          <a:xfrm>
            <a:off x="475920" y="6067080"/>
            <a:ext cx="11239920" cy="10080"/>
          </a:xfrm>
          <a:custGeom>
            <a:avLst/>
            <a:gdLst/>
            <a:ahLst/>
            <a:cxnLst/>
            <a:rect l="0" t="0" r="r" b="b"/>
            <a:pathLst>
              <a:path w="31222" h="28">
                <a:moveTo>
                  <a:pt x="0" y="0"/>
                </a:moveTo>
                <a:lnTo>
                  <a:pt x="31222" y="0"/>
                </a:lnTo>
                <a:lnTo>
                  <a:pt x="3122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9" name="TextBox 448"/>
          <p:cNvSpPr txBox="1"/>
          <p:nvPr/>
        </p:nvSpPr>
        <p:spPr>
          <a:xfrm>
            <a:off x="7414200" y="5557320"/>
            <a:ext cx="29732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indicate widespread cellular architecture reorganization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0" name="TextBox 449"/>
          <p:cNvSpPr txBox="1"/>
          <p:nvPr/>
        </p:nvSpPr>
        <p:spPr>
          <a:xfrm>
            <a:off x="476280" y="6214680"/>
            <a:ext cx="2915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1" name="TextBox 450"/>
          <p:cNvSpPr txBox="1"/>
          <p:nvPr/>
        </p:nvSpPr>
        <p:spPr>
          <a:xfrm>
            <a:off x="11568600" y="6214680"/>
            <a:ext cx="146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Free-form: Shape 45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3" name="Free-form: Shape 45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4" name="Free-form: Shape 453"/>
          <p:cNvSpPr/>
          <p:nvPr/>
        </p:nvSpPr>
        <p:spPr>
          <a:xfrm>
            <a:off x="475920" y="895320"/>
            <a:ext cx="610200" cy="19080"/>
          </a:xfrm>
          <a:custGeom>
            <a:avLst/>
            <a:gdLst/>
            <a:ahLst/>
            <a:cxnLst/>
            <a:rect l="0" t="0" r="r" b="b"/>
            <a:pathLst>
              <a:path w="1695" h="53">
                <a:moveTo>
                  <a:pt x="0" y="0"/>
                </a:moveTo>
                <a:lnTo>
                  <a:pt x="1695" y="0"/>
                </a:lnTo>
                <a:lnTo>
                  <a:pt x="1695" y="53"/>
                </a:lnTo>
                <a:lnTo>
                  <a:pt x="0" y="5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55" name="TextBox 454"/>
          <p:cNvSpPr txBox="1"/>
          <p:nvPr/>
        </p:nvSpPr>
        <p:spPr>
          <a:xfrm>
            <a:off x="476280" y="487080"/>
            <a:ext cx="595332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Literature-Identified Genes: Dual Roles in BC &amp; CVD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6" name="Free-form: Shape 455"/>
          <p:cNvSpPr/>
          <p:nvPr/>
        </p:nvSpPr>
        <p:spPr>
          <a:xfrm>
            <a:off x="480960" y="1452240"/>
            <a:ext cx="11230200" cy="4563000"/>
          </a:xfrm>
          <a:custGeom>
            <a:avLst/>
            <a:gdLst/>
            <a:ahLst/>
            <a:cxnLst/>
            <a:rect l="0" t="0" r="r" b="b"/>
            <a:pathLst>
              <a:path w="31195" h="12675" fill="none">
                <a:moveTo>
                  <a:pt x="0" y="12582"/>
                </a:moveTo>
                <a:lnTo>
                  <a:pt x="0" y="93"/>
                </a:lnTo>
                <a:cubicBezTo>
                  <a:pt x="0" y="81"/>
                  <a:pt x="2" y="69"/>
                  <a:pt x="7" y="58"/>
                </a:cubicBezTo>
                <a:cubicBezTo>
                  <a:pt x="11" y="46"/>
                  <a:pt x="18" y="36"/>
                  <a:pt x="27" y="28"/>
                </a:cubicBezTo>
                <a:cubicBezTo>
                  <a:pt x="35" y="19"/>
                  <a:pt x="45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lnTo>
                  <a:pt x="31102" y="0"/>
                </a:lnTo>
                <a:cubicBezTo>
                  <a:pt x="31115" y="0"/>
                  <a:pt x="31127" y="3"/>
                  <a:pt x="31138" y="7"/>
                </a:cubicBezTo>
                <a:cubicBezTo>
                  <a:pt x="31149" y="12"/>
                  <a:pt x="31159" y="19"/>
                  <a:pt x="31168" y="28"/>
                </a:cubicBezTo>
                <a:cubicBezTo>
                  <a:pt x="31177" y="36"/>
                  <a:pt x="31183" y="46"/>
                  <a:pt x="31188" y="58"/>
                </a:cubicBezTo>
                <a:cubicBezTo>
                  <a:pt x="31193" y="69"/>
                  <a:pt x="31195" y="81"/>
                  <a:pt x="31195" y="93"/>
                </a:cubicBezTo>
                <a:lnTo>
                  <a:pt x="31195" y="12582"/>
                </a:lnTo>
                <a:cubicBezTo>
                  <a:pt x="31195" y="12595"/>
                  <a:pt x="31193" y="12606"/>
                  <a:pt x="31188" y="12618"/>
                </a:cubicBezTo>
                <a:cubicBezTo>
                  <a:pt x="31183" y="12629"/>
                  <a:pt x="31177" y="12639"/>
                  <a:pt x="31168" y="12648"/>
                </a:cubicBezTo>
                <a:cubicBezTo>
                  <a:pt x="31159" y="12656"/>
                  <a:pt x="31149" y="12663"/>
                  <a:pt x="31138" y="12668"/>
                </a:cubicBezTo>
                <a:cubicBezTo>
                  <a:pt x="31127" y="12673"/>
                  <a:pt x="31115" y="12675"/>
                  <a:pt x="31102" y="12675"/>
                </a:cubicBezTo>
                <a:lnTo>
                  <a:pt x="92" y="12675"/>
                </a:lnTo>
                <a:cubicBezTo>
                  <a:pt x="80" y="12675"/>
                  <a:pt x="68" y="12673"/>
                  <a:pt x="57" y="12668"/>
                </a:cubicBezTo>
                <a:cubicBezTo>
                  <a:pt x="45" y="12663"/>
                  <a:pt x="35" y="12656"/>
                  <a:pt x="27" y="12648"/>
                </a:cubicBezTo>
                <a:cubicBezTo>
                  <a:pt x="18" y="12639"/>
                  <a:pt x="11" y="12629"/>
                  <a:pt x="7" y="12618"/>
                </a:cubicBezTo>
                <a:cubicBezTo>
                  <a:pt x="2" y="12606"/>
                  <a:pt x="0" y="12595"/>
                  <a:pt x="0" y="12582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7" name="Free-form: Shape 456"/>
          <p:cNvSpPr/>
          <p:nvPr/>
        </p:nvSpPr>
        <p:spPr>
          <a:xfrm>
            <a:off x="495000" y="1466640"/>
            <a:ext cx="1343520" cy="248040"/>
          </a:xfrm>
          <a:custGeom>
            <a:avLst/>
            <a:gdLst/>
            <a:ahLst/>
            <a:cxnLst/>
            <a:rect l="0" t="0" r="r" b="b"/>
            <a:pathLst>
              <a:path w="3732" h="689">
                <a:moveTo>
                  <a:pt x="0" y="0"/>
                </a:moveTo>
                <a:lnTo>
                  <a:pt x="3732" y="0"/>
                </a:lnTo>
                <a:lnTo>
                  <a:pt x="3732" y="689"/>
                </a:lnTo>
                <a:lnTo>
                  <a:pt x="0" y="689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58" name="Free-form: Shape 457"/>
          <p:cNvSpPr/>
          <p:nvPr/>
        </p:nvSpPr>
        <p:spPr>
          <a:xfrm>
            <a:off x="1838160" y="1466640"/>
            <a:ext cx="4934160" cy="248040"/>
          </a:xfrm>
          <a:custGeom>
            <a:avLst/>
            <a:gdLst/>
            <a:ahLst/>
            <a:cxnLst/>
            <a:rect l="0" t="0" r="r" b="b"/>
            <a:pathLst>
              <a:path w="13706" h="689">
                <a:moveTo>
                  <a:pt x="0" y="0"/>
                </a:moveTo>
                <a:lnTo>
                  <a:pt x="13706" y="0"/>
                </a:lnTo>
                <a:lnTo>
                  <a:pt x="13706" y="689"/>
                </a:lnTo>
                <a:lnTo>
                  <a:pt x="0" y="689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59" name="Free-form: Shape 458"/>
          <p:cNvSpPr/>
          <p:nvPr/>
        </p:nvSpPr>
        <p:spPr>
          <a:xfrm>
            <a:off x="6771960" y="1466640"/>
            <a:ext cx="4934520" cy="248040"/>
          </a:xfrm>
          <a:custGeom>
            <a:avLst/>
            <a:gdLst/>
            <a:ahLst/>
            <a:cxnLst/>
            <a:rect l="0" t="0" r="r" b="b"/>
            <a:pathLst>
              <a:path w="13707" h="689">
                <a:moveTo>
                  <a:pt x="13707" y="53"/>
                </a:moveTo>
                <a:lnTo>
                  <a:pt x="13707" y="689"/>
                </a:lnTo>
                <a:lnTo>
                  <a:pt x="0" y="689"/>
                </a:lnTo>
                <a:lnTo>
                  <a:pt x="0" y="0"/>
                </a:lnTo>
                <a:lnTo>
                  <a:pt x="13687" y="0"/>
                </a:lnTo>
                <a:cubicBezTo>
                  <a:pt x="13700" y="15"/>
                  <a:pt x="13707" y="33"/>
                  <a:pt x="13707" y="53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60" name="Free-form: Shape 459"/>
          <p:cNvSpPr/>
          <p:nvPr/>
        </p:nvSpPr>
        <p:spPr>
          <a:xfrm>
            <a:off x="495000" y="1933560"/>
            <a:ext cx="1343520" cy="209880"/>
          </a:xfrm>
          <a:custGeom>
            <a:avLst/>
            <a:gdLst/>
            <a:ahLst/>
            <a:cxnLst/>
            <a:rect l="0" t="0" r="r" b="b"/>
            <a:pathLst>
              <a:path w="3732" h="583">
                <a:moveTo>
                  <a:pt x="0" y="0"/>
                </a:moveTo>
                <a:lnTo>
                  <a:pt x="3732" y="0"/>
                </a:lnTo>
                <a:lnTo>
                  <a:pt x="3732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1" name="Free-form: Shape 460"/>
          <p:cNvSpPr/>
          <p:nvPr/>
        </p:nvSpPr>
        <p:spPr>
          <a:xfrm>
            <a:off x="1838160" y="1933560"/>
            <a:ext cx="4934160" cy="209880"/>
          </a:xfrm>
          <a:custGeom>
            <a:avLst/>
            <a:gdLst/>
            <a:ahLst/>
            <a:cxnLst/>
            <a:rect l="0" t="0" r="r" b="b"/>
            <a:pathLst>
              <a:path w="13706" h="583">
                <a:moveTo>
                  <a:pt x="0" y="0"/>
                </a:moveTo>
                <a:lnTo>
                  <a:pt x="13706" y="0"/>
                </a:lnTo>
                <a:lnTo>
                  <a:pt x="13706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2" name="Free-form: Shape 461"/>
          <p:cNvSpPr/>
          <p:nvPr/>
        </p:nvSpPr>
        <p:spPr>
          <a:xfrm>
            <a:off x="6771960" y="1933560"/>
            <a:ext cx="4934520" cy="209880"/>
          </a:xfrm>
          <a:custGeom>
            <a:avLst/>
            <a:gdLst/>
            <a:ahLst/>
            <a:cxnLst/>
            <a:rect l="0" t="0" r="r" b="b"/>
            <a:pathLst>
              <a:path w="13707" h="583">
                <a:moveTo>
                  <a:pt x="13707" y="583"/>
                </a:moveTo>
                <a:lnTo>
                  <a:pt x="0" y="583"/>
                </a:lnTo>
                <a:lnTo>
                  <a:pt x="0" y="0"/>
                </a:lnTo>
                <a:lnTo>
                  <a:pt x="13707" y="0"/>
                </a:lnTo>
                <a:lnTo>
                  <a:pt x="13707" y="58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3" name="Free-form: Shape 462"/>
          <p:cNvSpPr/>
          <p:nvPr/>
        </p:nvSpPr>
        <p:spPr>
          <a:xfrm>
            <a:off x="495000" y="2361960"/>
            <a:ext cx="1343520" cy="324360"/>
          </a:xfrm>
          <a:custGeom>
            <a:avLst/>
            <a:gdLst/>
            <a:ahLst/>
            <a:cxnLst/>
            <a:rect l="0" t="0" r="r" b="b"/>
            <a:pathLst>
              <a:path w="3732" h="901">
                <a:moveTo>
                  <a:pt x="0" y="0"/>
                </a:moveTo>
                <a:lnTo>
                  <a:pt x="3732" y="0"/>
                </a:lnTo>
                <a:lnTo>
                  <a:pt x="3732" y="901"/>
                </a:lnTo>
                <a:lnTo>
                  <a:pt x="0" y="901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4" name="Free-form: Shape 463"/>
          <p:cNvSpPr/>
          <p:nvPr/>
        </p:nvSpPr>
        <p:spPr>
          <a:xfrm>
            <a:off x="1838160" y="2361960"/>
            <a:ext cx="4934160" cy="324360"/>
          </a:xfrm>
          <a:custGeom>
            <a:avLst/>
            <a:gdLst/>
            <a:ahLst/>
            <a:cxnLst/>
            <a:rect l="0" t="0" r="r" b="b"/>
            <a:pathLst>
              <a:path w="13706" h="901">
                <a:moveTo>
                  <a:pt x="0" y="0"/>
                </a:moveTo>
                <a:lnTo>
                  <a:pt x="13706" y="0"/>
                </a:lnTo>
                <a:lnTo>
                  <a:pt x="13706" y="901"/>
                </a:lnTo>
                <a:lnTo>
                  <a:pt x="0" y="901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5" name="Free-form: Shape 464"/>
          <p:cNvSpPr/>
          <p:nvPr/>
        </p:nvSpPr>
        <p:spPr>
          <a:xfrm>
            <a:off x="6771960" y="2361960"/>
            <a:ext cx="4934520" cy="324360"/>
          </a:xfrm>
          <a:custGeom>
            <a:avLst/>
            <a:gdLst/>
            <a:ahLst/>
            <a:cxnLst/>
            <a:rect l="0" t="0" r="r" b="b"/>
            <a:pathLst>
              <a:path w="13707" h="901">
                <a:moveTo>
                  <a:pt x="13707" y="901"/>
                </a:moveTo>
                <a:lnTo>
                  <a:pt x="0" y="901"/>
                </a:lnTo>
                <a:lnTo>
                  <a:pt x="0" y="0"/>
                </a:lnTo>
                <a:lnTo>
                  <a:pt x="13707" y="0"/>
                </a:lnTo>
                <a:lnTo>
                  <a:pt x="13707" y="901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6" name="Free-form: Shape 465"/>
          <p:cNvSpPr/>
          <p:nvPr/>
        </p:nvSpPr>
        <p:spPr>
          <a:xfrm>
            <a:off x="495000" y="2904840"/>
            <a:ext cx="1343520" cy="219600"/>
          </a:xfrm>
          <a:custGeom>
            <a:avLst/>
            <a:gdLst/>
            <a:ahLst/>
            <a:cxnLst/>
            <a:rect l="0" t="0" r="r" b="b"/>
            <a:pathLst>
              <a:path w="3732" h="610">
                <a:moveTo>
                  <a:pt x="0" y="0"/>
                </a:moveTo>
                <a:lnTo>
                  <a:pt x="3732" y="0"/>
                </a:lnTo>
                <a:lnTo>
                  <a:pt x="3732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7" name="Free-form: Shape 466"/>
          <p:cNvSpPr/>
          <p:nvPr/>
        </p:nvSpPr>
        <p:spPr>
          <a:xfrm>
            <a:off x="1838160" y="2904840"/>
            <a:ext cx="4934160" cy="219600"/>
          </a:xfrm>
          <a:custGeom>
            <a:avLst/>
            <a:gdLst/>
            <a:ahLst/>
            <a:cxnLst/>
            <a:rect l="0" t="0" r="r" b="b"/>
            <a:pathLst>
              <a:path w="13706" h="610">
                <a:moveTo>
                  <a:pt x="0" y="0"/>
                </a:moveTo>
                <a:lnTo>
                  <a:pt x="13706" y="0"/>
                </a:lnTo>
                <a:lnTo>
                  <a:pt x="13706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8" name="Free-form: Shape 467"/>
          <p:cNvSpPr/>
          <p:nvPr/>
        </p:nvSpPr>
        <p:spPr>
          <a:xfrm>
            <a:off x="6771960" y="2904840"/>
            <a:ext cx="4934520" cy="219600"/>
          </a:xfrm>
          <a:custGeom>
            <a:avLst/>
            <a:gdLst/>
            <a:ahLst/>
            <a:cxnLst/>
            <a:rect l="0" t="0" r="r" b="b"/>
            <a:pathLst>
              <a:path w="13707" h="610">
                <a:moveTo>
                  <a:pt x="13707" y="610"/>
                </a:moveTo>
                <a:lnTo>
                  <a:pt x="0" y="610"/>
                </a:lnTo>
                <a:lnTo>
                  <a:pt x="0" y="0"/>
                </a:lnTo>
                <a:lnTo>
                  <a:pt x="13707" y="0"/>
                </a:lnTo>
                <a:lnTo>
                  <a:pt x="13707" y="61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9" name="Free-form: Shape 468"/>
          <p:cNvSpPr/>
          <p:nvPr/>
        </p:nvSpPr>
        <p:spPr>
          <a:xfrm>
            <a:off x="495000" y="3342960"/>
            <a:ext cx="1343520" cy="209880"/>
          </a:xfrm>
          <a:custGeom>
            <a:avLst/>
            <a:gdLst/>
            <a:ahLst/>
            <a:cxnLst/>
            <a:rect l="0" t="0" r="r" b="b"/>
            <a:pathLst>
              <a:path w="3732" h="583">
                <a:moveTo>
                  <a:pt x="0" y="0"/>
                </a:moveTo>
                <a:lnTo>
                  <a:pt x="3732" y="0"/>
                </a:lnTo>
                <a:lnTo>
                  <a:pt x="3732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0" name="Free-form: Shape 469"/>
          <p:cNvSpPr/>
          <p:nvPr/>
        </p:nvSpPr>
        <p:spPr>
          <a:xfrm>
            <a:off x="1838160" y="3342960"/>
            <a:ext cx="4934160" cy="209880"/>
          </a:xfrm>
          <a:custGeom>
            <a:avLst/>
            <a:gdLst/>
            <a:ahLst/>
            <a:cxnLst/>
            <a:rect l="0" t="0" r="r" b="b"/>
            <a:pathLst>
              <a:path w="13706" h="583">
                <a:moveTo>
                  <a:pt x="0" y="0"/>
                </a:moveTo>
                <a:lnTo>
                  <a:pt x="13706" y="0"/>
                </a:lnTo>
                <a:lnTo>
                  <a:pt x="13706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1" name="Free-form: Shape 470"/>
          <p:cNvSpPr/>
          <p:nvPr/>
        </p:nvSpPr>
        <p:spPr>
          <a:xfrm>
            <a:off x="6771960" y="3342960"/>
            <a:ext cx="4934520" cy="209880"/>
          </a:xfrm>
          <a:custGeom>
            <a:avLst/>
            <a:gdLst/>
            <a:ahLst/>
            <a:cxnLst/>
            <a:rect l="0" t="0" r="r" b="b"/>
            <a:pathLst>
              <a:path w="13707" h="583">
                <a:moveTo>
                  <a:pt x="13707" y="583"/>
                </a:moveTo>
                <a:lnTo>
                  <a:pt x="0" y="583"/>
                </a:lnTo>
                <a:lnTo>
                  <a:pt x="0" y="0"/>
                </a:lnTo>
                <a:lnTo>
                  <a:pt x="13707" y="0"/>
                </a:lnTo>
                <a:lnTo>
                  <a:pt x="13707" y="58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2" name="Free-form: Shape 471"/>
          <p:cNvSpPr/>
          <p:nvPr/>
        </p:nvSpPr>
        <p:spPr>
          <a:xfrm>
            <a:off x="495000" y="3771720"/>
            <a:ext cx="1343520" cy="219600"/>
          </a:xfrm>
          <a:custGeom>
            <a:avLst/>
            <a:gdLst/>
            <a:ahLst/>
            <a:cxnLst/>
            <a:rect l="0" t="0" r="r" b="b"/>
            <a:pathLst>
              <a:path w="3732" h="610">
                <a:moveTo>
                  <a:pt x="0" y="0"/>
                </a:moveTo>
                <a:lnTo>
                  <a:pt x="3732" y="0"/>
                </a:lnTo>
                <a:lnTo>
                  <a:pt x="3732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3" name="Free-form: Shape 472"/>
          <p:cNvSpPr/>
          <p:nvPr/>
        </p:nvSpPr>
        <p:spPr>
          <a:xfrm>
            <a:off x="1838160" y="3771720"/>
            <a:ext cx="4934160" cy="219600"/>
          </a:xfrm>
          <a:custGeom>
            <a:avLst/>
            <a:gdLst/>
            <a:ahLst/>
            <a:cxnLst/>
            <a:rect l="0" t="0" r="r" b="b"/>
            <a:pathLst>
              <a:path w="13706" h="610">
                <a:moveTo>
                  <a:pt x="0" y="0"/>
                </a:moveTo>
                <a:lnTo>
                  <a:pt x="13706" y="0"/>
                </a:lnTo>
                <a:lnTo>
                  <a:pt x="13706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4" name="Free-form: Shape 473"/>
          <p:cNvSpPr/>
          <p:nvPr/>
        </p:nvSpPr>
        <p:spPr>
          <a:xfrm>
            <a:off x="6771960" y="3771720"/>
            <a:ext cx="4934520" cy="219600"/>
          </a:xfrm>
          <a:custGeom>
            <a:avLst/>
            <a:gdLst/>
            <a:ahLst/>
            <a:cxnLst/>
            <a:rect l="0" t="0" r="r" b="b"/>
            <a:pathLst>
              <a:path w="13707" h="610">
                <a:moveTo>
                  <a:pt x="13707" y="610"/>
                </a:moveTo>
                <a:lnTo>
                  <a:pt x="0" y="610"/>
                </a:lnTo>
                <a:lnTo>
                  <a:pt x="0" y="0"/>
                </a:lnTo>
                <a:lnTo>
                  <a:pt x="13707" y="0"/>
                </a:lnTo>
                <a:lnTo>
                  <a:pt x="13707" y="61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5" name="Free-form: Shape 474"/>
          <p:cNvSpPr/>
          <p:nvPr/>
        </p:nvSpPr>
        <p:spPr>
          <a:xfrm>
            <a:off x="495000" y="4200480"/>
            <a:ext cx="1343520" cy="219240"/>
          </a:xfrm>
          <a:custGeom>
            <a:avLst/>
            <a:gdLst/>
            <a:ahLst/>
            <a:cxnLst/>
            <a:rect l="0" t="0" r="r" b="b"/>
            <a:pathLst>
              <a:path w="3732" h="609">
                <a:moveTo>
                  <a:pt x="0" y="0"/>
                </a:moveTo>
                <a:lnTo>
                  <a:pt x="3732" y="0"/>
                </a:lnTo>
                <a:lnTo>
                  <a:pt x="3732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6" name="Free-form: Shape 475"/>
          <p:cNvSpPr/>
          <p:nvPr/>
        </p:nvSpPr>
        <p:spPr>
          <a:xfrm>
            <a:off x="1838160" y="4200480"/>
            <a:ext cx="4934160" cy="219240"/>
          </a:xfrm>
          <a:custGeom>
            <a:avLst/>
            <a:gdLst/>
            <a:ahLst/>
            <a:cxnLst/>
            <a:rect l="0" t="0" r="r" b="b"/>
            <a:pathLst>
              <a:path w="13706" h="609">
                <a:moveTo>
                  <a:pt x="0" y="0"/>
                </a:moveTo>
                <a:lnTo>
                  <a:pt x="13706" y="0"/>
                </a:lnTo>
                <a:lnTo>
                  <a:pt x="13706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7" name="Free-form: Shape 476"/>
          <p:cNvSpPr/>
          <p:nvPr/>
        </p:nvSpPr>
        <p:spPr>
          <a:xfrm>
            <a:off x="6771960" y="4200480"/>
            <a:ext cx="4934520" cy="219240"/>
          </a:xfrm>
          <a:custGeom>
            <a:avLst/>
            <a:gdLst/>
            <a:ahLst/>
            <a:cxnLst/>
            <a:rect l="0" t="0" r="r" b="b"/>
            <a:pathLst>
              <a:path w="13707" h="609">
                <a:moveTo>
                  <a:pt x="13707" y="609"/>
                </a:moveTo>
                <a:lnTo>
                  <a:pt x="0" y="609"/>
                </a:lnTo>
                <a:lnTo>
                  <a:pt x="0" y="0"/>
                </a:lnTo>
                <a:lnTo>
                  <a:pt x="13707" y="0"/>
                </a:lnTo>
                <a:lnTo>
                  <a:pt x="13707" y="609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8" name="Free-form: Shape 477"/>
          <p:cNvSpPr/>
          <p:nvPr/>
        </p:nvSpPr>
        <p:spPr>
          <a:xfrm>
            <a:off x="495000" y="4638600"/>
            <a:ext cx="1343520" cy="209880"/>
          </a:xfrm>
          <a:custGeom>
            <a:avLst/>
            <a:gdLst/>
            <a:ahLst/>
            <a:cxnLst/>
            <a:rect l="0" t="0" r="r" b="b"/>
            <a:pathLst>
              <a:path w="3732" h="583">
                <a:moveTo>
                  <a:pt x="0" y="0"/>
                </a:moveTo>
                <a:lnTo>
                  <a:pt x="3732" y="0"/>
                </a:lnTo>
                <a:lnTo>
                  <a:pt x="3732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9" name="Free-form: Shape 478"/>
          <p:cNvSpPr/>
          <p:nvPr/>
        </p:nvSpPr>
        <p:spPr>
          <a:xfrm>
            <a:off x="1838160" y="4638600"/>
            <a:ext cx="4934160" cy="209880"/>
          </a:xfrm>
          <a:custGeom>
            <a:avLst/>
            <a:gdLst/>
            <a:ahLst/>
            <a:cxnLst/>
            <a:rect l="0" t="0" r="r" b="b"/>
            <a:pathLst>
              <a:path w="13706" h="583">
                <a:moveTo>
                  <a:pt x="0" y="0"/>
                </a:moveTo>
                <a:lnTo>
                  <a:pt x="13706" y="0"/>
                </a:lnTo>
                <a:lnTo>
                  <a:pt x="13706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0" name="Free-form: Shape 479"/>
          <p:cNvSpPr/>
          <p:nvPr/>
        </p:nvSpPr>
        <p:spPr>
          <a:xfrm>
            <a:off x="6771960" y="4638600"/>
            <a:ext cx="4934520" cy="209880"/>
          </a:xfrm>
          <a:custGeom>
            <a:avLst/>
            <a:gdLst/>
            <a:ahLst/>
            <a:cxnLst/>
            <a:rect l="0" t="0" r="r" b="b"/>
            <a:pathLst>
              <a:path w="13707" h="583">
                <a:moveTo>
                  <a:pt x="13707" y="583"/>
                </a:moveTo>
                <a:lnTo>
                  <a:pt x="0" y="583"/>
                </a:lnTo>
                <a:lnTo>
                  <a:pt x="0" y="0"/>
                </a:lnTo>
                <a:lnTo>
                  <a:pt x="13707" y="0"/>
                </a:lnTo>
                <a:lnTo>
                  <a:pt x="13707" y="58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1" name="Free-form: Shape 480"/>
          <p:cNvSpPr/>
          <p:nvPr/>
        </p:nvSpPr>
        <p:spPr>
          <a:xfrm>
            <a:off x="495000" y="5067000"/>
            <a:ext cx="1343520" cy="219600"/>
          </a:xfrm>
          <a:custGeom>
            <a:avLst/>
            <a:gdLst/>
            <a:ahLst/>
            <a:cxnLst/>
            <a:rect l="0" t="0" r="r" b="b"/>
            <a:pathLst>
              <a:path w="3732" h="610">
                <a:moveTo>
                  <a:pt x="0" y="0"/>
                </a:moveTo>
                <a:lnTo>
                  <a:pt x="3732" y="0"/>
                </a:lnTo>
                <a:lnTo>
                  <a:pt x="3732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2" name="Free-form: Shape 481"/>
          <p:cNvSpPr/>
          <p:nvPr/>
        </p:nvSpPr>
        <p:spPr>
          <a:xfrm>
            <a:off x="1838160" y="5067000"/>
            <a:ext cx="4934160" cy="219600"/>
          </a:xfrm>
          <a:custGeom>
            <a:avLst/>
            <a:gdLst/>
            <a:ahLst/>
            <a:cxnLst/>
            <a:rect l="0" t="0" r="r" b="b"/>
            <a:pathLst>
              <a:path w="13706" h="610">
                <a:moveTo>
                  <a:pt x="0" y="0"/>
                </a:moveTo>
                <a:lnTo>
                  <a:pt x="13706" y="0"/>
                </a:lnTo>
                <a:lnTo>
                  <a:pt x="13706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3" name="Free-form: Shape 482"/>
          <p:cNvSpPr/>
          <p:nvPr/>
        </p:nvSpPr>
        <p:spPr>
          <a:xfrm>
            <a:off x="6771960" y="5067000"/>
            <a:ext cx="4934520" cy="219600"/>
          </a:xfrm>
          <a:custGeom>
            <a:avLst/>
            <a:gdLst/>
            <a:ahLst/>
            <a:cxnLst/>
            <a:rect l="0" t="0" r="r" b="b"/>
            <a:pathLst>
              <a:path w="13707" h="610">
                <a:moveTo>
                  <a:pt x="13707" y="610"/>
                </a:moveTo>
                <a:lnTo>
                  <a:pt x="0" y="610"/>
                </a:lnTo>
                <a:lnTo>
                  <a:pt x="0" y="0"/>
                </a:lnTo>
                <a:lnTo>
                  <a:pt x="13707" y="0"/>
                </a:lnTo>
                <a:lnTo>
                  <a:pt x="13707" y="61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4" name="Free-form: Shape 483"/>
          <p:cNvSpPr/>
          <p:nvPr/>
        </p:nvSpPr>
        <p:spPr>
          <a:xfrm>
            <a:off x="495000" y="5495760"/>
            <a:ext cx="1343520" cy="219240"/>
          </a:xfrm>
          <a:custGeom>
            <a:avLst/>
            <a:gdLst/>
            <a:ahLst/>
            <a:cxnLst/>
            <a:rect l="0" t="0" r="r" b="b"/>
            <a:pathLst>
              <a:path w="3732" h="609">
                <a:moveTo>
                  <a:pt x="0" y="0"/>
                </a:moveTo>
                <a:lnTo>
                  <a:pt x="3732" y="0"/>
                </a:lnTo>
                <a:lnTo>
                  <a:pt x="3732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5" name="Free-form: Shape 484"/>
          <p:cNvSpPr/>
          <p:nvPr/>
        </p:nvSpPr>
        <p:spPr>
          <a:xfrm>
            <a:off x="1838160" y="5495760"/>
            <a:ext cx="4934160" cy="219240"/>
          </a:xfrm>
          <a:custGeom>
            <a:avLst/>
            <a:gdLst/>
            <a:ahLst/>
            <a:cxnLst/>
            <a:rect l="0" t="0" r="r" b="b"/>
            <a:pathLst>
              <a:path w="13706" h="609">
                <a:moveTo>
                  <a:pt x="0" y="0"/>
                </a:moveTo>
                <a:lnTo>
                  <a:pt x="13706" y="0"/>
                </a:lnTo>
                <a:lnTo>
                  <a:pt x="13706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6" name="Free-form: Shape 485"/>
          <p:cNvSpPr/>
          <p:nvPr/>
        </p:nvSpPr>
        <p:spPr>
          <a:xfrm>
            <a:off x="6771960" y="5495760"/>
            <a:ext cx="4934520" cy="219240"/>
          </a:xfrm>
          <a:custGeom>
            <a:avLst/>
            <a:gdLst/>
            <a:ahLst/>
            <a:cxnLst/>
            <a:rect l="0" t="0" r="r" b="b"/>
            <a:pathLst>
              <a:path w="13707" h="609">
                <a:moveTo>
                  <a:pt x="13707" y="609"/>
                </a:moveTo>
                <a:lnTo>
                  <a:pt x="0" y="609"/>
                </a:lnTo>
                <a:lnTo>
                  <a:pt x="0" y="0"/>
                </a:lnTo>
                <a:lnTo>
                  <a:pt x="13707" y="0"/>
                </a:lnTo>
                <a:lnTo>
                  <a:pt x="13707" y="609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7" name="Free-form: Shape 486"/>
          <p:cNvSpPr/>
          <p:nvPr/>
        </p:nvSpPr>
        <p:spPr>
          <a:xfrm>
            <a:off x="495000" y="5933880"/>
            <a:ext cx="1343520" cy="76680"/>
          </a:xfrm>
          <a:custGeom>
            <a:avLst/>
            <a:gdLst/>
            <a:ahLst/>
            <a:cxnLst/>
            <a:rect l="0" t="0" r="r" b="b"/>
            <a:pathLst>
              <a:path w="3732" h="213">
                <a:moveTo>
                  <a:pt x="53" y="213"/>
                </a:moveTo>
                <a:cubicBezTo>
                  <a:pt x="33" y="213"/>
                  <a:pt x="15" y="206"/>
                  <a:pt x="0" y="193"/>
                </a:cubicBezTo>
                <a:lnTo>
                  <a:pt x="0" y="0"/>
                </a:lnTo>
                <a:lnTo>
                  <a:pt x="3732" y="0"/>
                </a:lnTo>
                <a:lnTo>
                  <a:pt x="3732" y="213"/>
                </a:lnTo>
                <a:lnTo>
                  <a:pt x="53" y="21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8" name="Free-form: Shape 487"/>
          <p:cNvSpPr/>
          <p:nvPr/>
        </p:nvSpPr>
        <p:spPr>
          <a:xfrm>
            <a:off x="1838160" y="5933880"/>
            <a:ext cx="4934160" cy="76680"/>
          </a:xfrm>
          <a:custGeom>
            <a:avLst/>
            <a:gdLst/>
            <a:ahLst/>
            <a:cxnLst/>
            <a:rect l="0" t="0" r="r" b="b"/>
            <a:pathLst>
              <a:path w="13706" h="213">
                <a:moveTo>
                  <a:pt x="0" y="213"/>
                </a:moveTo>
                <a:lnTo>
                  <a:pt x="0" y="0"/>
                </a:lnTo>
                <a:lnTo>
                  <a:pt x="13706" y="0"/>
                </a:lnTo>
                <a:lnTo>
                  <a:pt x="13706" y="213"/>
                </a:lnTo>
                <a:lnTo>
                  <a:pt x="0" y="21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9" name="Free-form: Shape 488"/>
          <p:cNvSpPr/>
          <p:nvPr/>
        </p:nvSpPr>
        <p:spPr>
          <a:xfrm>
            <a:off x="6771960" y="5933880"/>
            <a:ext cx="4934520" cy="76680"/>
          </a:xfrm>
          <a:custGeom>
            <a:avLst/>
            <a:gdLst/>
            <a:ahLst/>
            <a:cxnLst/>
            <a:rect l="0" t="0" r="r" b="b"/>
            <a:pathLst>
              <a:path w="13707" h="213">
                <a:moveTo>
                  <a:pt x="13707" y="133"/>
                </a:moveTo>
                <a:cubicBezTo>
                  <a:pt x="13707" y="155"/>
                  <a:pt x="13699" y="174"/>
                  <a:pt x="13684" y="189"/>
                </a:cubicBezTo>
                <a:cubicBezTo>
                  <a:pt x="13668" y="205"/>
                  <a:pt x="13649" y="213"/>
                  <a:pt x="13627" y="213"/>
                </a:cubicBezTo>
                <a:lnTo>
                  <a:pt x="0" y="213"/>
                </a:lnTo>
                <a:lnTo>
                  <a:pt x="0" y="0"/>
                </a:lnTo>
                <a:lnTo>
                  <a:pt x="13707" y="0"/>
                </a:lnTo>
                <a:lnTo>
                  <a:pt x="13707" y="133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0" name="Free-form: Shape 489"/>
          <p:cNvSpPr/>
          <p:nvPr/>
        </p:nvSpPr>
        <p:spPr>
          <a:xfrm>
            <a:off x="485640" y="1464480"/>
            <a:ext cx="9720" cy="259560"/>
          </a:xfrm>
          <a:custGeom>
            <a:avLst/>
            <a:gdLst/>
            <a:ahLst/>
            <a:cxnLst/>
            <a:rect l="0" t="0" r="r" b="b"/>
            <a:pathLst>
              <a:path w="27" h="721">
                <a:moveTo>
                  <a:pt x="24" y="3"/>
                </a:moveTo>
                <a:cubicBezTo>
                  <a:pt x="25" y="2"/>
                  <a:pt x="26" y="1"/>
                  <a:pt x="27" y="0"/>
                </a:cubicBezTo>
                <a:lnTo>
                  <a:pt x="27" y="721"/>
                </a:lnTo>
                <a:lnTo>
                  <a:pt x="0" y="721"/>
                </a:lnTo>
                <a:lnTo>
                  <a:pt x="0" y="59"/>
                </a:lnTo>
                <a:cubicBezTo>
                  <a:pt x="0" y="37"/>
                  <a:pt x="8" y="18"/>
                  <a:pt x="24" y="3"/>
                </a:cubicBez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1" name="Free-form: Shape 490"/>
          <p:cNvSpPr/>
          <p:nvPr/>
        </p:nvSpPr>
        <p:spPr>
          <a:xfrm>
            <a:off x="492840" y="1457280"/>
            <a:ext cx="1345680" cy="9720"/>
          </a:xfrm>
          <a:custGeom>
            <a:avLst/>
            <a:gdLst/>
            <a:ahLst/>
            <a:cxnLst/>
            <a:rect l="0" t="0" r="r" b="b"/>
            <a:pathLst>
              <a:path w="3738" h="27">
                <a:moveTo>
                  <a:pt x="3" y="24"/>
                </a:moveTo>
                <a:cubicBezTo>
                  <a:pt x="19" y="7"/>
                  <a:pt x="37" y="0"/>
                  <a:pt x="59" y="0"/>
                </a:cubicBezTo>
                <a:lnTo>
                  <a:pt x="3738" y="0"/>
                </a:lnTo>
                <a:lnTo>
                  <a:pt x="3738" y="27"/>
                </a:lnTo>
                <a:lnTo>
                  <a:pt x="0" y="27"/>
                </a:lnTo>
                <a:cubicBezTo>
                  <a:pt x="1" y="26"/>
                  <a:pt x="2" y="25"/>
                  <a:pt x="3" y="24"/>
                </a:cubicBez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2" name="Free-form: Shape 491"/>
          <p:cNvSpPr/>
          <p:nvPr/>
        </p:nvSpPr>
        <p:spPr>
          <a:xfrm>
            <a:off x="1828440" y="1457280"/>
            <a:ext cx="10080" cy="266760"/>
          </a:xfrm>
          <a:custGeom>
            <a:avLst/>
            <a:gdLst/>
            <a:ahLst/>
            <a:cxnLst/>
            <a:rect l="0" t="0" r="r" b="b"/>
            <a:pathLst>
              <a:path w="28" h="741">
                <a:moveTo>
                  <a:pt x="0" y="0"/>
                </a:moveTo>
                <a:lnTo>
                  <a:pt x="28" y="0"/>
                </a:lnTo>
                <a:lnTo>
                  <a:pt x="28" y="741"/>
                </a:lnTo>
                <a:lnTo>
                  <a:pt x="0" y="741"/>
                </a:lnTo>
                <a:lnTo>
                  <a:pt x="0" y="0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3" name="Free-form: Shape 492"/>
          <p:cNvSpPr/>
          <p:nvPr/>
        </p:nvSpPr>
        <p:spPr>
          <a:xfrm>
            <a:off x="1838160" y="145728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4" name="Free-form: Shape 493"/>
          <p:cNvSpPr/>
          <p:nvPr/>
        </p:nvSpPr>
        <p:spPr>
          <a:xfrm>
            <a:off x="6762600" y="1457280"/>
            <a:ext cx="9720" cy="266760"/>
          </a:xfrm>
          <a:custGeom>
            <a:avLst/>
            <a:gdLst/>
            <a:ahLst/>
            <a:cxnLst/>
            <a:rect l="0" t="0" r="r" b="b"/>
            <a:pathLst>
              <a:path w="27" h="741">
                <a:moveTo>
                  <a:pt x="0" y="0"/>
                </a:moveTo>
                <a:lnTo>
                  <a:pt x="27" y="0"/>
                </a:lnTo>
                <a:lnTo>
                  <a:pt x="27" y="741"/>
                </a:lnTo>
                <a:lnTo>
                  <a:pt x="0" y="741"/>
                </a:lnTo>
                <a:lnTo>
                  <a:pt x="0" y="0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5" name="Free-form: Shape 494"/>
          <p:cNvSpPr/>
          <p:nvPr/>
        </p:nvSpPr>
        <p:spPr>
          <a:xfrm>
            <a:off x="6771960" y="1457280"/>
            <a:ext cx="4927320" cy="9720"/>
          </a:xfrm>
          <a:custGeom>
            <a:avLst/>
            <a:gdLst/>
            <a:ahLst/>
            <a:cxnLst/>
            <a:rect l="0" t="0" r="r" b="b"/>
            <a:pathLst>
              <a:path w="13687" h="27">
                <a:moveTo>
                  <a:pt x="13684" y="24"/>
                </a:moveTo>
                <a:cubicBezTo>
                  <a:pt x="13685" y="25"/>
                  <a:pt x="13686" y="26"/>
                  <a:pt x="13687" y="27"/>
                </a:cubicBezTo>
                <a:lnTo>
                  <a:pt x="0" y="27"/>
                </a:lnTo>
                <a:lnTo>
                  <a:pt x="0" y="0"/>
                </a:lnTo>
                <a:lnTo>
                  <a:pt x="13627" y="0"/>
                </a:lnTo>
                <a:cubicBezTo>
                  <a:pt x="13649" y="0"/>
                  <a:pt x="13668" y="7"/>
                  <a:pt x="13684" y="24"/>
                </a:cubicBez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6" name="Free-form: Shape 495"/>
          <p:cNvSpPr/>
          <p:nvPr/>
        </p:nvSpPr>
        <p:spPr>
          <a:xfrm>
            <a:off x="11696400" y="1464480"/>
            <a:ext cx="10080" cy="259560"/>
          </a:xfrm>
          <a:custGeom>
            <a:avLst/>
            <a:gdLst/>
            <a:ahLst/>
            <a:cxnLst/>
            <a:rect l="0" t="0" r="r" b="b"/>
            <a:pathLst>
              <a:path w="28" h="721">
                <a:moveTo>
                  <a:pt x="4" y="3"/>
                </a:moveTo>
                <a:cubicBezTo>
                  <a:pt x="19" y="18"/>
                  <a:pt x="28" y="37"/>
                  <a:pt x="28" y="59"/>
                </a:cubicBezTo>
                <a:lnTo>
                  <a:pt x="28" y="721"/>
                </a:lnTo>
                <a:lnTo>
                  <a:pt x="0" y="721"/>
                </a:lnTo>
                <a:lnTo>
                  <a:pt x="0" y="0"/>
                </a:lnTo>
                <a:cubicBezTo>
                  <a:pt x="1" y="1"/>
                  <a:pt x="2" y="2"/>
                  <a:pt x="4" y="3"/>
                </a:cubicBez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7" name="Free-form: Shape 496"/>
          <p:cNvSpPr/>
          <p:nvPr/>
        </p:nvSpPr>
        <p:spPr>
          <a:xfrm>
            <a:off x="485640" y="171432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8" name="Free-form: Shape 497"/>
          <p:cNvSpPr/>
          <p:nvPr/>
        </p:nvSpPr>
        <p:spPr>
          <a:xfrm>
            <a:off x="1838160" y="171432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99" name="Free-form: Shape 498"/>
          <p:cNvSpPr/>
          <p:nvPr/>
        </p:nvSpPr>
        <p:spPr>
          <a:xfrm>
            <a:off x="6771960" y="171432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C6664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00" name="Free-form: Shape 499"/>
          <p:cNvSpPr/>
          <p:nvPr/>
        </p:nvSpPr>
        <p:spPr>
          <a:xfrm>
            <a:off x="485640" y="1723680"/>
            <a:ext cx="9720" cy="210240"/>
          </a:xfrm>
          <a:custGeom>
            <a:avLst/>
            <a:gdLst/>
            <a:ahLst/>
            <a:cxnLst/>
            <a:rect l="0" t="0" r="r" b="b"/>
            <a:pathLst>
              <a:path w="27" h="584">
                <a:moveTo>
                  <a:pt x="0" y="0"/>
                </a:moveTo>
                <a:lnTo>
                  <a:pt x="27" y="0"/>
                </a:lnTo>
                <a:lnTo>
                  <a:pt x="27" y="584"/>
                </a:lnTo>
                <a:lnTo>
                  <a:pt x="0" y="584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1" name="Free-form: Shape 500"/>
          <p:cNvSpPr/>
          <p:nvPr/>
        </p:nvSpPr>
        <p:spPr>
          <a:xfrm>
            <a:off x="1828440" y="1723680"/>
            <a:ext cx="10080" cy="210240"/>
          </a:xfrm>
          <a:custGeom>
            <a:avLst/>
            <a:gdLst/>
            <a:ahLst/>
            <a:cxnLst/>
            <a:rect l="0" t="0" r="r" b="b"/>
            <a:pathLst>
              <a:path w="28" h="584">
                <a:moveTo>
                  <a:pt x="0" y="0"/>
                </a:moveTo>
                <a:lnTo>
                  <a:pt x="28" y="0"/>
                </a:lnTo>
                <a:lnTo>
                  <a:pt x="28" y="584"/>
                </a:lnTo>
                <a:lnTo>
                  <a:pt x="0" y="584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2" name="Free-form: Shape 501"/>
          <p:cNvSpPr/>
          <p:nvPr/>
        </p:nvSpPr>
        <p:spPr>
          <a:xfrm>
            <a:off x="6762600" y="1723680"/>
            <a:ext cx="9720" cy="210240"/>
          </a:xfrm>
          <a:custGeom>
            <a:avLst/>
            <a:gdLst/>
            <a:ahLst/>
            <a:cxnLst/>
            <a:rect l="0" t="0" r="r" b="b"/>
            <a:pathLst>
              <a:path w="27" h="584">
                <a:moveTo>
                  <a:pt x="0" y="0"/>
                </a:moveTo>
                <a:lnTo>
                  <a:pt x="27" y="0"/>
                </a:lnTo>
                <a:lnTo>
                  <a:pt x="27" y="584"/>
                </a:lnTo>
                <a:lnTo>
                  <a:pt x="0" y="584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3" name="Free-form: Shape 502"/>
          <p:cNvSpPr/>
          <p:nvPr/>
        </p:nvSpPr>
        <p:spPr>
          <a:xfrm>
            <a:off x="11696400" y="1723680"/>
            <a:ext cx="10080" cy="210240"/>
          </a:xfrm>
          <a:custGeom>
            <a:avLst/>
            <a:gdLst/>
            <a:ahLst/>
            <a:cxnLst/>
            <a:rect l="0" t="0" r="r" b="b"/>
            <a:pathLst>
              <a:path w="28" h="584">
                <a:moveTo>
                  <a:pt x="28" y="584"/>
                </a:moveTo>
                <a:lnTo>
                  <a:pt x="0" y="584"/>
                </a:lnTo>
                <a:lnTo>
                  <a:pt x="0" y="0"/>
                </a:lnTo>
                <a:lnTo>
                  <a:pt x="28" y="0"/>
                </a:lnTo>
                <a:lnTo>
                  <a:pt x="28" y="584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4" name="Free-form: Shape 503"/>
          <p:cNvSpPr/>
          <p:nvPr/>
        </p:nvSpPr>
        <p:spPr>
          <a:xfrm>
            <a:off x="485640" y="193356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5" name="Free-form: Shape 504"/>
          <p:cNvSpPr/>
          <p:nvPr/>
        </p:nvSpPr>
        <p:spPr>
          <a:xfrm>
            <a:off x="485640" y="192384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6" name="Free-form: Shape 505"/>
          <p:cNvSpPr/>
          <p:nvPr/>
        </p:nvSpPr>
        <p:spPr>
          <a:xfrm>
            <a:off x="1828440" y="193356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0" y="0"/>
                </a:moveTo>
                <a:lnTo>
                  <a:pt x="28" y="0"/>
                </a:lnTo>
                <a:lnTo>
                  <a:pt x="28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7" name="Free-form: Shape 506"/>
          <p:cNvSpPr/>
          <p:nvPr/>
        </p:nvSpPr>
        <p:spPr>
          <a:xfrm>
            <a:off x="1838160" y="192384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8" name="Free-form: Shape 507"/>
          <p:cNvSpPr/>
          <p:nvPr/>
        </p:nvSpPr>
        <p:spPr>
          <a:xfrm>
            <a:off x="6762600" y="193356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9" name="Free-form: Shape 508"/>
          <p:cNvSpPr/>
          <p:nvPr/>
        </p:nvSpPr>
        <p:spPr>
          <a:xfrm>
            <a:off x="6771960" y="192384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0" name="Free-form: Shape 509"/>
          <p:cNvSpPr/>
          <p:nvPr/>
        </p:nvSpPr>
        <p:spPr>
          <a:xfrm>
            <a:off x="11696400" y="193356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28" y="609"/>
                </a:moveTo>
                <a:lnTo>
                  <a:pt x="0" y="609"/>
                </a:lnTo>
                <a:lnTo>
                  <a:pt x="0" y="0"/>
                </a:lnTo>
                <a:lnTo>
                  <a:pt x="28" y="0"/>
                </a:lnTo>
                <a:lnTo>
                  <a:pt x="28" y="609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1" name="Free-form: Shape 510"/>
          <p:cNvSpPr/>
          <p:nvPr/>
        </p:nvSpPr>
        <p:spPr>
          <a:xfrm>
            <a:off x="485640" y="215244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2" name="Free-form: Shape 511"/>
          <p:cNvSpPr/>
          <p:nvPr/>
        </p:nvSpPr>
        <p:spPr>
          <a:xfrm>
            <a:off x="485640" y="214308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3" name="Free-form: Shape 512"/>
          <p:cNvSpPr/>
          <p:nvPr/>
        </p:nvSpPr>
        <p:spPr>
          <a:xfrm>
            <a:off x="1828440" y="215244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4" name="Free-form: Shape 513"/>
          <p:cNvSpPr/>
          <p:nvPr/>
        </p:nvSpPr>
        <p:spPr>
          <a:xfrm>
            <a:off x="1838160" y="214308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5" name="Free-form: Shape 514"/>
          <p:cNvSpPr/>
          <p:nvPr/>
        </p:nvSpPr>
        <p:spPr>
          <a:xfrm>
            <a:off x="6762600" y="215244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6" name="Free-form: Shape 515"/>
          <p:cNvSpPr/>
          <p:nvPr/>
        </p:nvSpPr>
        <p:spPr>
          <a:xfrm>
            <a:off x="6771960" y="214308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7" name="Free-form: Shape 516"/>
          <p:cNvSpPr/>
          <p:nvPr/>
        </p:nvSpPr>
        <p:spPr>
          <a:xfrm>
            <a:off x="11696400" y="215244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8" name="Free-form: Shape 517"/>
          <p:cNvSpPr/>
          <p:nvPr/>
        </p:nvSpPr>
        <p:spPr>
          <a:xfrm>
            <a:off x="485640" y="2371680"/>
            <a:ext cx="9720" cy="324000"/>
          </a:xfrm>
          <a:custGeom>
            <a:avLst/>
            <a:gdLst/>
            <a:ahLst/>
            <a:cxnLst/>
            <a:rect l="0" t="0" r="r" b="b"/>
            <a:pathLst>
              <a:path w="27" h="900">
                <a:moveTo>
                  <a:pt x="0" y="0"/>
                </a:moveTo>
                <a:lnTo>
                  <a:pt x="27" y="0"/>
                </a:lnTo>
                <a:lnTo>
                  <a:pt x="27" y="900"/>
                </a:lnTo>
                <a:lnTo>
                  <a:pt x="0" y="90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9" name="Free-form: Shape 518"/>
          <p:cNvSpPr/>
          <p:nvPr/>
        </p:nvSpPr>
        <p:spPr>
          <a:xfrm>
            <a:off x="485640" y="236196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0" name="Free-form: Shape 519"/>
          <p:cNvSpPr/>
          <p:nvPr/>
        </p:nvSpPr>
        <p:spPr>
          <a:xfrm>
            <a:off x="1828440" y="2371680"/>
            <a:ext cx="10080" cy="324000"/>
          </a:xfrm>
          <a:custGeom>
            <a:avLst/>
            <a:gdLst/>
            <a:ahLst/>
            <a:cxnLst/>
            <a:rect l="0" t="0" r="r" b="b"/>
            <a:pathLst>
              <a:path w="28" h="900">
                <a:moveTo>
                  <a:pt x="0" y="0"/>
                </a:moveTo>
                <a:lnTo>
                  <a:pt x="28" y="0"/>
                </a:lnTo>
                <a:lnTo>
                  <a:pt x="28" y="900"/>
                </a:lnTo>
                <a:lnTo>
                  <a:pt x="0" y="90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1" name="Free-form: Shape 520"/>
          <p:cNvSpPr/>
          <p:nvPr/>
        </p:nvSpPr>
        <p:spPr>
          <a:xfrm>
            <a:off x="1838160" y="236196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2" name="Free-form: Shape 521"/>
          <p:cNvSpPr/>
          <p:nvPr/>
        </p:nvSpPr>
        <p:spPr>
          <a:xfrm>
            <a:off x="6762600" y="2371680"/>
            <a:ext cx="9720" cy="324000"/>
          </a:xfrm>
          <a:custGeom>
            <a:avLst/>
            <a:gdLst/>
            <a:ahLst/>
            <a:cxnLst/>
            <a:rect l="0" t="0" r="r" b="b"/>
            <a:pathLst>
              <a:path w="27" h="900">
                <a:moveTo>
                  <a:pt x="0" y="0"/>
                </a:moveTo>
                <a:lnTo>
                  <a:pt x="27" y="0"/>
                </a:lnTo>
                <a:lnTo>
                  <a:pt x="27" y="900"/>
                </a:lnTo>
                <a:lnTo>
                  <a:pt x="0" y="90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3" name="Free-form: Shape 522"/>
          <p:cNvSpPr/>
          <p:nvPr/>
        </p:nvSpPr>
        <p:spPr>
          <a:xfrm>
            <a:off x="6771960" y="236196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4" name="Free-form: Shape 523"/>
          <p:cNvSpPr/>
          <p:nvPr/>
        </p:nvSpPr>
        <p:spPr>
          <a:xfrm>
            <a:off x="11696400" y="2371680"/>
            <a:ext cx="10080" cy="324000"/>
          </a:xfrm>
          <a:custGeom>
            <a:avLst/>
            <a:gdLst/>
            <a:ahLst/>
            <a:cxnLst/>
            <a:rect l="0" t="0" r="r" b="b"/>
            <a:pathLst>
              <a:path w="28" h="900">
                <a:moveTo>
                  <a:pt x="28" y="900"/>
                </a:moveTo>
                <a:lnTo>
                  <a:pt x="0" y="900"/>
                </a:lnTo>
                <a:lnTo>
                  <a:pt x="0" y="0"/>
                </a:lnTo>
                <a:lnTo>
                  <a:pt x="28" y="0"/>
                </a:lnTo>
                <a:lnTo>
                  <a:pt x="28" y="90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5" name="Free-form: Shape 524"/>
          <p:cNvSpPr/>
          <p:nvPr/>
        </p:nvSpPr>
        <p:spPr>
          <a:xfrm>
            <a:off x="485640" y="26953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6" name="Free-form: Shape 525"/>
          <p:cNvSpPr/>
          <p:nvPr/>
        </p:nvSpPr>
        <p:spPr>
          <a:xfrm>
            <a:off x="485640" y="268596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7" name="Free-form: Shape 526"/>
          <p:cNvSpPr/>
          <p:nvPr/>
        </p:nvSpPr>
        <p:spPr>
          <a:xfrm>
            <a:off x="1828440" y="26953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8" name="Free-form: Shape 527"/>
          <p:cNvSpPr/>
          <p:nvPr/>
        </p:nvSpPr>
        <p:spPr>
          <a:xfrm>
            <a:off x="1838160" y="268596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9" name="Free-form: Shape 528"/>
          <p:cNvSpPr/>
          <p:nvPr/>
        </p:nvSpPr>
        <p:spPr>
          <a:xfrm>
            <a:off x="6762600" y="26953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0" name="Free-form: Shape 529"/>
          <p:cNvSpPr/>
          <p:nvPr/>
        </p:nvSpPr>
        <p:spPr>
          <a:xfrm>
            <a:off x="6771960" y="268596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1" name="Free-form: Shape 530"/>
          <p:cNvSpPr/>
          <p:nvPr/>
        </p:nvSpPr>
        <p:spPr>
          <a:xfrm>
            <a:off x="11696400" y="26953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2" name="Free-form: Shape 531"/>
          <p:cNvSpPr/>
          <p:nvPr/>
        </p:nvSpPr>
        <p:spPr>
          <a:xfrm>
            <a:off x="485640" y="291456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3" name="Free-form: Shape 532"/>
          <p:cNvSpPr/>
          <p:nvPr/>
        </p:nvSpPr>
        <p:spPr>
          <a:xfrm>
            <a:off x="485640" y="290484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4" name="Free-form: Shape 533"/>
          <p:cNvSpPr/>
          <p:nvPr/>
        </p:nvSpPr>
        <p:spPr>
          <a:xfrm>
            <a:off x="1828440" y="291456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0" y="0"/>
                </a:moveTo>
                <a:lnTo>
                  <a:pt x="28" y="0"/>
                </a:lnTo>
                <a:lnTo>
                  <a:pt x="28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5" name="Free-form: Shape 534"/>
          <p:cNvSpPr/>
          <p:nvPr/>
        </p:nvSpPr>
        <p:spPr>
          <a:xfrm>
            <a:off x="1838160" y="290484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6" name="Free-form: Shape 535"/>
          <p:cNvSpPr/>
          <p:nvPr/>
        </p:nvSpPr>
        <p:spPr>
          <a:xfrm>
            <a:off x="6762600" y="291456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7" name="Free-form: Shape 536"/>
          <p:cNvSpPr/>
          <p:nvPr/>
        </p:nvSpPr>
        <p:spPr>
          <a:xfrm>
            <a:off x="6771960" y="290484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8" name="Free-form: Shape 537"/>
          <p:cNvSpPr/>
          <p:nvPr/>
        </p:nvSpPr>
        <p:spPr>
          <a:xfrm>
            <a:off x="11696400" y="291456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28" y="583"/>
                </a:moveTo>
                <a:lnTo>
                  <a:pt x="0" y="583"/>
                </a:lnTo>
                <a:lnTo>
                  <a:pt x="0" y="0"/>
                </a:lnTo>
                <a:lnTo>
                  <a:pt x="28" y="0"/>
                </a:lnTo>
                <a:lnTo>
                  <a:pt x="28" y="58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9" name="Free-form: Shape 538"/>
          <p:cNvSpPr/>
          <p:nvPr/>
        </p:nvSpPr>
        <p:spPr>
          <a:xfrm>
            <a:off x="485640" y="312408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0" name="Free-form: Shape 539"/>
          <p:cNvSpPr/>
          <p:nvPr/>
        </p:nvSpPr>
        <p:spPr>
          <a:xfrm>
            <a:off x="485640" y="311436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1" name="Free-form: Shape 540"/>
          <p:cNvSpPr/>
          <p:nvPr/>
        </p:nvSpPr>
        <p:spPr>
          <a:xfrm>
            <a:off x="1828440" y="312408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0" y="0"/>
                </a:moveTo>
                <a:lnTo>
                  <a:pt x="28" y="0"/>
                </a:lnTo>
                <a:lnTo>
                  <a:pt x="28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2" name="Free-form: Shape 541"/>
          <p:cNvSpPr/>
          <p:nvPr/>
        </p:nvSpPr>
        <p:spPr>
          <a:xfrm>
            <a:off x="1838160" y="311436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3" name="Free-form: Shape 542"/>
          <p:cNvSpPr/>
          <p:nvPr/>
        </p:nvSpPr>
        <p:spPr>
          <a:xfrm>
            <a:off x="6762600" y="312408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4" name="Free-form: Shape 543"/>
          <p:cNvSpPr/>
          <p:nvPr/>
        </p:nvSpPr>
        <p:spPr>
          <a:xfrm>
            <a:off x="6771960" y="311436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5" name="Free-form: Shape 544"/>
          <p:cNvSpPr/>
          <p:nvPr/>
        </p:nvSpPr>
        <p:spPr>
          <a:xfrm>
            <a:off x="11696400" y="312408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28" y="609"/>
                </a:moveTo>
                <a:lnTo>
                  <a:pt x="0" y="609"/>
                </a:lnTo>
                <a:lnTo>
                  <a:pt x="0" y="0"/>
                </a:lnTo>
                <a:lnTo>
                  <a:pt x="28" y="0"/>
                </a:lnTo>
                <a:lnTo>
                  <a:pt x="28" y="609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6" name="Free-form: Shape 545"/>
          <p:cNvSpPr/>
          <p:nvPr/>
        </p:nvSpPr>
        <p:spPr>
          <a:xfrm>
            <a:off x="485640" y="334296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7" name="Free-form: Shape 546"/>
          <p:cNvSpPr/>
          <p:nvPr/>
        </p:nvSpPr>
        <p:spPr>
          <a:xfrm>
            <a:off x="485640" y="333360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8" name="Free-form: Shape 547"/>
          <p:cNvSpPr/>
          <p:nvPr/>
        </p:nvSpPr>
        <p:spPr>
          <a:xfrm>
            <a:off x="1828440" y="334296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9" name="Free-form: Shape 548"/>
          <p:cNvSpPr/>
          <p:nvPr/>
        </p:nvSpPr>
        <p:spPr>
          <a:xfrm>
            <a:off x="1838160" y="333360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0" name="Free-form: Shape 549"/>
          <p:cNvSpPr/>
          <p:nvPr/>
        </p:nvSpPr>
        <p:spPr>
          <a:xfrm>
            <a:off x="6762600" y="334296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1" name="Free-form: Shape 550"/>
          <p:cNvSpPr/>
          <p:nvPr/>
        </p:nvSpPr>
        <p:spPr>
          <a:xfrm>
            <a:off x="6771960" y="333360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2" name="Free-form: Shape 551"/>
          <p:cNvSpPr/>
          <p:nvPr/>
        </p:nvSpPr>
        <p:spPr>
          <a:xfrm>
            <a:off x="11696400" y="334296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3" name="Free-form: Shape 552"/>
          <p:cNvSpPr/>
          <p:nvPr/>
        </p:nvSpPr>
        <p:spPr>
          <a:xfrm>
            <a:off x="485640" y="356220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4" name="Free-form: Shape 553"/>
          <p:cNvSpPr/>
          <p:nvPr/>
        </p:nvSpPr>
        <p:spPr>
          <a:xfrm>
            <a:off x="485640" y="355248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5" name="Free-form: Shape 554"/>
          <p:cNvSpPr/>
          <p:nvPr/>
        </p:nvSpPr>
        <p:spPr>
          <a:xfrm>
            <a:off x="1828440" y="356220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0" y="0"/>
                </a:moveTo>
                <a:lnTo>
                  <a:pt x="28" y="0"/>
                </a:lnTo>
                <a:lnTo>
                  <a:pt x="28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6" name="Free-form: Shape 555"/>
          <p:cNvSpPr/>
          <p:nvPr/>
        </p:nvSpPr>
        <p:spPr>
          <a:xfrm>
            <a:off x="1838160" y="355248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7" name="Free-form: Shape 556"/>
          <p:cNvSpPr/>
          <p:nvPr/>
        </p:nvSpPr>
        <p:spPr>
          <a:xfrm>
            <a:off x="6762600" y="356220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8" name="Free-form: Shape 557"/>
          <p:cNvSpPr/>
          <p:nvPr/>
        </p:nvSpPr>
        <p:spPr>
          <a:xfrm>
            <a:off x="6771960" y="355248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9" name="Free-form: Shape 558"/>
          <p:cNvSpPr/>
          <p:nvPr/>
        </p:nvSpPr>
        <p:spPr>
          <a:xfrm>
            <a:off x="11696400" y="356220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28" y="583"/>
                </a:moveTo>
                <a:lnTo>
                  <a:pt x="0" y="583"/>
                </a:lnTo>
                <a:lnTo>
                  <a:pt x="0" y="0"/>
                </a:lnTo>
                <a:lnTo>
                  <a:pt x="28" y="0"/>
                </a:lnTo>
                <a:lnTo>
                  <a:pt x="28" y="58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0" name="Free-form: Shape 559"/>
          <p:cNvSpPr/>
          <p:nvPr/>
        </p:nvSpPr>
        <p:spPr>
          <a:xfrm>
            <a:off x="485640" y="37717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1" name="Free-form: Shape 560"/>
          <p:cNvSpPr/>
          <p:nvPr/>
        </p:nvSpPr>
        <p:spPr>
          <a:xfrm>
            <a:off x="485640" y="376236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2" name="Free-form: Shape 561"/>
          <p:cNvSpPr/>
          <p:nvPr/>
        </p:nvSpPr>
        <p:spPr>
          <a:xfrm>
            <a:off x="1828440" y="37717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3" name="Free-form: Shape 562"/>
          <p:cNvSpPr/>
          <p:nvPr/>
        </p:nvSpPr>
        <p:spPr>
          <a:xfrm>
            <a:off x="1838160" y="376236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4" name="Free-form: Shape 563"/>
          <p:cNvSpPr/>
          <p:nvPr/>
        </p:nvSpPr>
        <p:spPr>
          <a:xfrm>
            <a:off x="6762600" y="37717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5" name="Free-form: Shape 564"/>
          <p:cNvSpPr/>
          <p:nvPr/>
        </p:nvSpPr>
        <p:spPr>
          <a:xfrm>
            <a:off x="6771960" y="376236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6" name="Free-form: Shape 565"/>
          <p:cNvSpPr/>
          <p:nvPr/>
        </p:nvSpPr>
        <p:spPr>
          <a:xfrm>
            <a:off x="11696400" y="37717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7" name="Free-form: Shape 566"/>
          <p:cNvSpPr/>
          <p:nvPr/>
        </p:nvSpPr>
        <p:spPr>
          <a:xfrm>
            <a:off x="485640" y="399096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8" name="Free-form: Shape 567"/>
          <p:cNvSpPr/>
          <p:nvPr/>
        </p:nvSpPr>
        <p:spPr>
          <a:xfrm>
            <a:off x="485640" y="398124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9" name="Free-form: Shape 568"/>
          <p:cNvSpPr/>
          <p:nvPr/>
        </p:nvSpPr>
        <p:spPr>
          <a:xfrm>
            <a:off x="1828440" y="399096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0" y="0"/>
                </a:moveTo>
                <a:lnTo>
                  <a:pt x="28" y="0"/>
                </a:lnTo>
                <a:lnTo>
                  <a:pt x="28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0" name="Free-form: Shape 569"/>
          <p:cNvSpPr/>
          <p:nvPr/>
        </p:nvSpPr>
        <p:spPr>
          <a:xfrm>
            <a:off x="1838160" y="398124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1" name="Free-form: Shape 570"/>
          <p:cNvSpPr/>
          <p:nvPr/>
        </p:nvSpPr>
        <p:spPr>
          <a:xfrm>
            <a:off x="6762600" y="399096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2" name="Free-form: Shape 571"/>
          <p:cNvSpPr/>
          <p:nvPr/>
        </p:nvSpPr>
        <p:spPr>
          <a:xfrm>
            <a:off x="6771960" y="398124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3" name="Free-form: Shape 572"/>
          <p:cNvSpPr/>
          <p:nvPr/>
        </p:nvSpPr>
        <p:spPr>
          <a:xfrm>
            <a:off x="11696400" y="399096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28" y="609"/>
                </a:moveTo>
                <a:lnTo>
                  <a:pt x="0" y="609"/>
                </a:lnTo>
                <a:lnTo>
                  <a:pt x="0" y="0"/>
                </a:lnTo>
                <a:lnTo>
                  <a:pt x="28" y="0"/>
                </a:lnTo>
                <a:lnTo>
                  <a:pt x="28" y="609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4" name="Free-form: Shape 573"/>
          <p:cNvSpPr/>
          <p:nvPr/>
        </p:nvSpPr>
        <p:spPr>
          <a:xfrm>
            <a:off x="485640" y="420984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5" name="Free-form: Shape 574"/>
          <p:cNvSpPr/>
          <p:nvPr/>
        </p:nvSpPr>
        <p:spPr>
          <a:xfrm>
            <a:off x="485640" y="420048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6" name="Free-form: Shape 575"/>
          <p:cNvSpPr/>
          <p:nvPr/>
        </p:nvSpPr>
        <p:spPr>
          <a:xfrm>
            <a:off x="1828440" y="420984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0" y="0"/>
                </a:moveTo>
                <a:lnTo>
                  <a:pt x="28" y="0"/>
                </a:lnTo>
                <a:lnTo>
                  <a:pt x="28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7" name="Free-form: Shape 576"/>
          <p:cNvSpPr/>
          <p:nvPr/>
        </p:nvSpPr>
        <p:spPr>
          <a:xfrm>
            <a:off x="1838160" y="420048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8" name="Free-form: Shape 577"/>
          <p:cNvSpPr/>
          <p:nvPr/>
        </p:nvSpPr>
        <p:spPr>
          <a:xfrm>
            <a:off x="6762600" y="420984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9" name="Free-form: Shape 578"/>
          <p:cNvSpPr/>
          <p:nvPr/>
        </p:nvSpPr>
        <p:spPr>
          <a:xfrm>
            <a:off x="6771960" y="420048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0" name="Free-form: Shape 579"/>
          <p:cNvSpPr/>
          <p:nvPr/>
        </p:nvSpPr>
        <p:spPr>
          <a:xfrm>
            <a:off x="11696400" y="420984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28" y="583"/>
                </a:moveTo>
                <a:lnTo>
                  <a:pt x="0" y="583"/>
                </a:lnTo>
                <a:lnTo>
                  <a:pt x="0" y="0"/>
                </a:lnTo>
                <a:lnTo>
                  <a:pt x="28" y="0"/>
                </a:lnTo>
                <a:lnTo>
                  <a:pt x="28" y="58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1" name="Free-form: Shape 580"/>
          <p:cNvSpPr/>
          <p:nvPr/>
        </p:nvSpPr>
        <p:spPr>
          <a:xfrm>
            <a:off x="485640" y="441936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2" name="Free-form: Shape 581"/>
          <p:cNvSpPr/>
          <p:nvPr/>
        </p:nvSpPr>
        <p:spPr>
          <a:xfrm>
            <a:off x="485640" y="441000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3" name="Free-form: Shape 582"/>
          <p:cNvSpPr/>
          <p:nvPr/>
        </p:nvSpPr>
        <p:spPr>
          <a:xfrm>
            <a:off x="1828440" y="441936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4" name="Free-form: Shape 583"/>
          <p:cNvSpPr/>
          <p:nvPr/>
        </p:nvSpPr>
        <p:spPr>
          <a:xfrm>
            <a:off x="1838160" y="441000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5" name="Free-form: Shape 584"/>
          <p:cNvSpPr/>
          <p:nvPr/>
        </p:nvSpPr>
        <p:spPr>
          <a:xfrm>
            <a:off x="6762600" y="441936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6" name="Free-form: Shape 585"/>
          <p:cNvSpPr/>
          <p:nvPr/>
        </p:nvSpPr>
        <p:spPr>
          <a:xfrm>
            <a:off x="6771960" y="441000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7" name="Free-form: Shape 586"/>
          <p:cNvSpPr/>
          <p:nvPr/>
        </p:nvSpPr>
        <p:spPr>
          <a:xfrm>
            <a:off x="11696400" y="441936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8" name="Free-form: Shape 587"/>
          <p:cNvSpPr/>
          <p:nvPr/>
        </p:nvSpPr>
        <p:spPr>
          <a:xfrm>
            <a:off x="485640" y="463860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9" name="Free-form: Shape 588"/>
          <p:cNvSpPr/>
          <p:nvPr/>
        </p:nvSpPr>
        <p:spPr>
          <a:xfrm>
            <a:off x="485640" y="462888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0" name="Free-form: Shape 589"/>
          <p:cNvSpPr/>
          <p:nvPr/>
        </p:nvSpPr>
        <p:spPr>
          <a:xfrm>
            <a:off x="1828440" y="463860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0" y="0"/>
                </a:moveTo>
                <a:lnTo>
                  <a:pt x="28" y="0"/>
                </a:lnTo>
                <a:lnTo>
                  <a:pt x="28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1" name="Free-form: Shape 590"/>
          <p:cNvSpPr/>
          <p:nvPr/>
        </p:nvSpPr>
        <p:spPr>
          <a:xfrm>
            <a:off x="1838160" y="462888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2" name="Free-form: Shape 591"/>
          <p:cNvSpPr/>
          <p:nvPr/>
        </p:nvSpPr>
        <p:spPr>
          <a:xfrm>
            <a:off x="6762600" y="463860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3" name="Free-form: Shape 592"/>
          <p:cNvSpPr/>
          <p:nvPr/>
        </p:nvSpPr>
        <p:spPr>
          <a:xfrm>
            <a:off x="6771960" y="462888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4" name="Free-form: Shape 593"/>
          <p:cNvSpPr/>
          <p:nvPr/>
        </p:nvSpPr>
        <p:spPr>
          <a:xfrm>
            <a:off x="11696400" y="463860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28" y="609"/>
                </a:moveTo>
                <a:lnTo>
                  <a:pt x="0" y="609"/>
                </a:lnTo>
                <a:lnTo>
                  <a:pt x="0" y="0"/>
                </a:lnTo>
                <a:lnTo>
                  <a:pt x="28" y="0"/>
                </a:lnTo>
                <a:lnTo>
                  <a:pt x="28" y="609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5" name="Free-form: Shape 594"/>
          <p:cNvSpPr/>
          <p:nvPr/>
        </p:nvSpPr>
        <p:spPr>
          <a:xfrm>
            <a:off x="485640" y="485748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6" name="Free-form: Shape 595"/>
          <p:cNvSpPr/>
          <p:nvPr/>
        </p:nvSpPr>
        <p:spPr>
          <a:xfrm>
            <a:off x="485640" y="484812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7" name="Free-form: Shape 596"/>
          <p:cNvSpPr/>
          <p:nvPr/>
        </p:nvSpPr>
        <p:spPr>
          <a:xfrm>
            <a:off x="1828440" y="485748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8" name="Free-form: Shape 597"/>
          <p:cNvSpPr/>
          <p:nvPr/>
        </p:nvSpPr>
        <p:spPr>
          <a:xfrm>
            <a:off x="1838160" y="484812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9" name="Free-form: Shape 598"/>
          <p:cNvSpPr/>
          <p:nvPr/>
        </p:nvSpPr>
        <p:spPr>
          <a:xfrm>
            <a:off x="6762600" y="485748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0" name="Free-form: Shape 599"/>
          <p:cNvSpPr/>
          <p:nvPr/>
        </p:nvSpPr>
        <p:spPr>
          <a:xfrm>
            <a:off x="6771960" y="484812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1" name="Free-form: Shape 600"/>
          <p:cNvSpPr/>
          <p:nvPr/>
        </p:nvSpPr>
        <p:spPr>
          <a:xfrm>
            <a:off x="11696400" y="485748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2" name="Free-form: Shape 601"/>
          <p:cNvSpPr/>
          <p:nvPr/>
        </p:nvSpPr>
        <p:spPr>
          <a:xfrm>
            <a:off x="485640" y="507672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3" name="Free-form: Shape 602"/>
          <p:cNvSpPr/>
          <p:nvPr/>
        </p:nvSpPr>
        <p:spPr>
          <a:xfrm>
            <a:off x="485640" y="506700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4" name="Free-form: Shape 603"/>
          <p:cNvSpPr/>
          <p:nvPr/>
        </p:nvSpPr>
        <p:spPr>
          <a:xfrm>
            <a:off x="1828440" y="507672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0" y="0"/>
                </a:moveTo>
                <a:lnTo>
                  <a:pt x="28" y="0"/>
                </a:lnTo>
                <a:lnTo>
                  <a:pt x="28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5" name="Free-form: Shape 604"/>
          <p:cNvSpPr/>
          <p:nvPr/>
        </p:nvSpPr>
        <p:spPr>
          <a:xfrm>
            <a:off x="1838160" y="506700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6" name="Free-form: Shape 605"/>
          <p:cNvSpPr/>
          <p:nvPr/>
        </p:nvSpPr>
        <p:spPr>
          <a:xfrm>
            <a:off x="6762600" y="507672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7" name="Free-form: Shape 606"/>
          <p:cNvSpPr/>
          <p:nvPr/>
        </p:nvSpPr>
        <p:spPr>
          <a:xfrm>
            <a:off x="6771960" y="506700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8" name="Free-form: Shape 607"/>
          <p:cNvSpPr/>
          <p:nvPr/>
        </p:nvSpPr>
        <p:spPr>
          <a:xfrm>
            <a:off x="11696400" y="507672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28" y="583"/>
                </a:moveTo>
                <a:lnTo>
                  <a:pt x="0" y="583"/>
                </a:lnTo>
                <a:lnTo>
                  <a:pt x="0" y="0"/>
                </a:lnTo>
                <a:lnTo>
                  <a:pt x="28" y="0"/>
                </a:lnTo>
                <a:lnTo>
                  <a:pt x="28" y="58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9" name="Free-form: Shape 608"/>
          <p:cNvSpPr/>
          <p:nvPr/>
        </p:nvSpPr>
        <p:spPr>
          <a:xfrm>
            <a:off x="485640" y="528624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0" name="Free-form: Shape 609"/>
          <p:cNvSpPr/>
          <p:nvPr/>
        </p:nvSpPr>
        <p:spPr>
          <a:xfrm>
            <a:off x="485640" y="527652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1" name="Free-form: Shape 610"/>
          <p:cNvSpPr/>
          <p:nvPr/>
        </p:nvSpPr>
        <p:spPr>
          <a:xfrm>
            <a:off x="1828440" y="528624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0" y="0"/>
                </a:moveTo>
                <a:lnTo>
                  <a:pt x="28" y="0"/>
                </a:lnTo>
                <a:lnTo>
                  <a:pt x="28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2" name="Free-form: Shape 611"/>
          <p:cNvSpPr/>
          <p:nvPr/>
        </p:nvSpPr>
        <p:spPr>
          <a:xfrm>
            <a:off x="1838160" y="527652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3" name="Free-form: Shape 612"/>
          <p:cNvSpPr/>
          <p:nvPr/>
        </p:nvSpPr>
        <p:spPr>
          <a:xfrm>
            <a:off x="6762600" y="5286240"/>
            <a:ext cx="9720" cy="219240"/>
          </a:xfrm>
          <a:custGeom>
            <a:avLst/>
            <a:gdLst/>
            <a:ahLst/>
            <a:cxnLst/>
            <a:rect l="0" t="0" r="r" b="b"/>
            <a:pathLst>
              <a:path w="27" h="609">
                <a:moveTo>
                  <a:pt x="0" y="0"/>
                </a:moveTo>
                <a:lnTo>
                  <a:pt x="27" y="0"/>
                </a:lnTo>
                <a:lnTo>
                  <a:pt x="27" y="609"/>
                </a:lnTo>
                <a:lnTo>
                  <a:pt x="0" y="60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4" name="Free-form: Shape 613"/>
          <p:cNvSpPr/>
          <p:nvPr/>
        </p:nvSpPr>
        <p:spPr>
          <a:xfrm>
            <a:off x="6771960" y="527652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5" name="Free-form: Shape 614"/>
          <p:cNvSpPr/>
          <p:nvPr/>
        </p:nvSpPr>
        <p:spPr>
          <a:xfrm>
            <a:off x="11696400" y="5286240"/>
            <a:ext cx="10080" cy="219240"/>
          </a:xfrm>
          <a:custGeom>
            <a:avLst/>
            <a:gdLst/>
            <a:ahLst/>
            <a:cxnLst/>
            <a:rect l="0" t="0" r="r" b="b"/>
            <a:pathLst>
              <a:path w="28" h="609">
                <a:moveTo>
                  <a:pt x="28" y="609"/>
                </a:moveTo>
                <a:lnTo>
                  <a:pt x="0" y="609"/>
                </a:lnTo>
                <a:lnTo>
                  <a:pt x="0" y="0"/>
                </a:lnTo>
                <a:lnTo>
                  <a:pt x="28" y="0"/>
                </a:lnTo>
                <a:lnTo>
                  <a:pt x="28" y="609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6" name="Free-form: Shape 615"/>
          <p:cNvSpPr/>
          <p:nvPr/>
        </p:nvSpPr>
        <p:spPr>
          <a:xfrm>
            <a:off x="485640" y="55051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7" name="Free-form: Shape 616"/>
          <p:cNvSpPr/>
          <p:nvPr/>
        </p:nvSpPr>
        <p:spPr>
          <a:xfrm>
            <a:off x="485640" y="549576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8" name="Free-form: Shape 617"/>
          <p:cNvSpPr/>
          <p:nvPr/>
        </p:nvSpPr>
        <p:spPr>
          <a:xfrm>
            <a:off x="1828440" y="55051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0" y="0"/>
                </a:moveTo>
                <a:lnTo>
                  <a:pt x="28" y="0"/>
                </a:lnTo>
                <a:lnTo>
                  <a:pt x="28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9" name="Free-form: Shape 618"/>
          <p:cNvSpPr/>
          <p:nvPr/>
        </p:nvSpPr>
        <p:spPr>
          <a:xfrm>
            <a:off x="1838160" y="549576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0" name="Free-form: Shape 619"/>
          <p:cNvSpPr/>
          <p:nvPr/>
        </p:nvSpPr>
        <p:spPr>
          <a:xfrm>
            <a:off x="6762600" y="5505120"/>
            <a:ext cx="9720" cy="219600"/>
          </a:xfrm>
          <a:custGeom>
            <a:avLst/>
            <a:gdLst/>
            <a:ahLst/>
            <a:cxnLst/>
            <a:rect l="0" t="0" r="r" b="b"/>
            <a:pathLst>
              <a:path w="27" h="610">
                <a:moveTo>
                  <a:pt x="0" y="0"/>
                </a:moveTo>
                <a:lnTo>
                  <a:pt x="27" y="0"/>
                </a:lnTo>
                <a:lnTo>
                  <a:pt x="27" y="610"/>
                </a:lnTo>
                <a:lnTo>
                  <a:pt x="0" y="610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1" name="Free-form: Shape 620"/>
          <p:cNvSpPr/>
          <p:nvPr/>
        </p:nvSpPr>
        <p:spPr>
          <a:xfrm>
            <a:off x="6771960" y="549576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2" name="Free-form: Shape 621"/>
          <p:cNvSpPr/>
          <p:nvPr/>
        </p:nvSpPr>
        <p:spPr>
          <a:xfrm>
            <a:off x="11696400" y="5505120"/>
            <a:ext cx="10080" cy="219600"/>
          </a:xfrm>
          <a:custGeom>
            <a:avLst/>
            <a:gdLst/>
            <a:ahLst/>
            <a:cxnLst/>
            <a:rect l="0" t="0" r="r" b="b"/>
            <a:pathLst>
              <a:path w="28" h="610">
                <a:moveTo>
                  <a:pt x="28" y="610"/>
                </a:moveTo>
                <a:lnTo>
                  <a:pt x="0" y="610"/>
                </a:lnTo>
                <a:lnTo>
                  <a:pt x="0" y="0"/>
                </a:lnTo>
                <a:lnTo>
                  <a:pt x="28" y="0"/>
                </a:lnTo>
                <a:lnTo>
                  <a:pt x="28" y="61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3" name="Free-form: Shape 622"/>
          <p:cNvSpPr/>
          <p:nvPr/>
        </p:nvSpPr>
        <p:spPr>
          <a:xfrm>
            <a:off x="485640" y="572436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4" name="Free-form: Shape 623"/>
          <p:cNvSpPr/>
          <p:nvPr/>
        </p:nvSpPr>
        <p:spPr>
          <a:xfrm>
            <a:off x="485640" y="5714640"/>
            <a:ext cx="1352880" cy="10080"/>
          </a:xfrm>
          <a:custGeom>
            <a:avLst/>
            <a:gdLst/>
            <a:ahLst/>
            <a:cxnLst/>
            <a:rect l="0" t="0" r="r" b="b"/>
            <a:pathLst>
              <a:path w="3758" h="28">
                <a:moveTo>
                  <a:pt x="0" y="0"/>
                </a:moveTo>
                <a:lnTo>
                  <a:pt x="3758" y="0"/>
                </a:lnTo>
                <a:lnTo>
                  <a:pt x="3758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5" name="Free-form: Shape 624"/>
          <p:cNvSpPr/>
          <p:nvPr/>
        </p:nvSpPr>
        <p:spPr>
          <a:xfrm>
            <a:off x="1828440" y="572436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0" y="0"/>
                </a:moveTo>
                <a:lnTo>
                  <a:pt x="28" y="0"/>
                </a:lnTo>
                <a:lnTo>
                  <a:pt x="28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6" name="Free-form: Shape 625"/>
          <p:cNvSpPr/>
          <p:nvPr/>
        </p:nvSpPr>
        <p:spPr>
          <a:xfrm>
            <a:off x="1838160" y="5714640"/>
            <a:ext cx="4934160" cy="10080"/>
          </a:xfrm>
          <a:custGeom>
            <a:avLst/>
            <a:gdLst/>
            <a:ahLst/>
            <a:cxnLst/>
            <a:rect l="0" t="0" r="r" b="b"/>
            <a:pathLst>
              <a:path w="13706" h="28">
                <a:moveTo>
                  <a:pt x="0" y="0"/>
                </a:moveTo>
                <a:lnTo>
                  <a:pt x="13706" y="0"/>
                </a:lnTo>
                <a:lnTo>
                  <a:pt x="13706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7" name="Free-form: Shape 626"/>
          <p:cNvSpPr/>
          <p:nvPr/>
        </p:nvSpPr>
        <p:spPr>
          <a:xfrm>
            <a:off x="6762600" y="5724360"/>
            <a:ext cx="9720" cy="209880"/>
          </a:xfrm>
          <a:custGeom>
            <a:avLst/>
            <a:gdLst/>
            <a:ahLst/>
            <a:cxnLst/>
            <a:rect l="0" t="0" r="r" b="b"/>
            <a:pathLst>
              <a:path w="27" h="583">
                <a:moveTo>
                  <a:pt x="0" y="0"/>
                </a:moveTo>
                <a:lnTo>
                  <a:pt x="27" y="0"/>
                </a:lnTo>
                <a:lnTo>
                  <a:pt x="27" y="583"/>
                </a:lnTo>
                <a:lnTo>
                  <a:pt x="0" y="583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8" name="Free-form: Shape 627"/>
          <p:cNvSpPr/>
          <p:nvPr/>
        </p:nvSpPr>
        <p:spPr>
          <a:xfrm>
            <a:off x="6771960" y="5714640"/>
            <a:ext cx="4934520" cy="10080"/>
          </a:xfrm>
          <a:custGeom>
            <a:avLst/>
            <a:gdLst/>
            <a:ahLst/>
            <a:cxnLst/>
            <a:rect l="0" t="0" r="r" b="b"/>
            <a:pathLst>
              <a:path w="13707" h="28">
                <a:moveTo>
                  <a:pt x="13707" y="28"/>
                </a:moveTo>
                <a:lnTo>
                  <a:pt x="0" y="28"/>
                </a:lnTo>
                <a:lnTo>
                  <a:pt x="0" y="0"/>
                </a:lnTo>
                <a:lnTo>
                  <a:pt x="13707" y="0"/>
                </a:lnTo>
                <a:lnTo>
                  <a:pt x="13707" y="28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9" name="Free-form: Shape 628"/>
          <p:cNvSpPr/>
          <p:nvPr/>
        </p:nvSpPr>
        <p:spPr>
          <a:xfrm>
            <a:off x="11696400" y="5724360"/>
            <a:ext cx="10080" cy="209880"/>
          </a:xfrm>
          <a:custGeom>
            <a:avLst/>
            <a:gdLst/>
            <a:ahLst/>
            <a:cxnLst/>
            <a:rect l="0" t="0" r="r" b="b"/>
            <a:pathLst>
              <a:path w="28" h="583">
                <a:moveTo>
                  <a:pt x="28" y="583"/>
                </a:moveTo>
                <a:lnTo>
                  <a:pt x="0" y="583"/>
                </a:lnTo>
                <a:lnTo>
                  <a:pt x="0" y="0"/>
                </a:lnTo>
                <a:lnTo>
                  <a:pt x="28" y="0"/>
                </a:lnTo>
                <a:lnTo>
                  <a:pt x="28" y="58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0" name="Free-form: Shape 629"/>
          <p:cNvSpPr/>
          <p:nvPr/>
        </p:nvSpPr>
        <p:spPr>
          <a:xfrm>
            <a:off x="485640" y="5933880"/>
            <a:ext cx="9720" cy="69480"/>
          </a:xfrm>
          <a:custGeom>
            <a:avLst/>
            <a:gdLst/>
            <a:ahLst/>
            <a:cxnLst/>
            <a:rect l="0" t="0" r="r" b="b"/>
            <a:pathLst>
              <a:path w="27" h="193">
                <a:moveTo>
                  <a:pt x="24" y="189"/>
                </a:moveTo>
                <a:cubicBezTo>
                  <a:pt x="8" y="174"/>
                  <a:pt x="0" y="155"/>
                  <a:pt x="0" y="133"/>
                </a:cubicBezTo>
                <a:lnTo>
                  <a:pt x="0" y="0"/>
                </a:lnTo>
                <a:lnTo>
                  <a:pt x="27" y="0"/>
                </a:lnTo>
                <a:lnTo>
                  <a:pt x="27" y="193"/>
                </a:lnTo>
                <a:cubicBezTo>
                  <a:pt x="26" y="192"/>
                  <a:pt x="25" y="191"/>
                  <a:pt x="24" y="189"/>
                </a:cubicBez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1" name="Free-form: Shape 630"/>
          <p:cNvSpPr/>
          <p:nvPr/>
        </p:nvSpPr>
        <p:spPr>
          <a:xfrm>
            <a:off x="485640" y="5924520"/>
            <a:ext cx="1352880" cy="9720"/>
          </a:xfrm>
          <a:custGeom>
            <a:avLst/>
            <a:gdLst/>
            <a:ahLst/>
            <a:cxnLst/>
            <a:rect l="0" t="0" r="r" b="b"/>
            <a:pathLst>
              <a:path w="3758" h="27">
                <a:moveTo>
                  <a:pt x="0" y="0"/>
                </a:moveTo>
                <a:lnTo>
                  <a:pt x="3758" y="0"/>
                </a:lnTo>
                <a:lnTo>
                  <a:pt x="3758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2" name="Free-form: Shape 631"/>
          <p:cNvSpPr/>
          <p:nvPr/>
        </p:nvSpPr>
        <p:spPr>
          <a:xfrm>
            <a:off x="1828440" y="5933880"/>
            <a:ext cx="10080" cy="76680"/>
          </a:xfrm>
          <a:custGeom>
            <a:avLst/>
            <a:gdLst/>
            <a:ahLst/>
            <a:cxnLst/>
            <a:rect l="0" t="0" r="r" b="b"/>
            <a:pathLst>
              <a:path w="28" h="213">
                <a:moveTo>
                  <a:pt x="0" y="213"/>
                </a:moveTo>
                <a:lnTo>
                  <a:pt x="0" y="0"/>
                </a:lnTo>
                <a:lnTo>
                  <a:pt x="28" y="0"/>
                </a:lnTo>
                <a:lnTo>
                  <a:pt x="28" y="213"/>
                </a:lnTo>
                <a:lnTo>
                  <a:pt x="0" y="21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3" name="Free-form: Shape 632"/>
          <p:cNvSpPr/>
          <p:nvPr/>
        </p:nvSpPr>
        <p:spPr>
          <a:xfrm>
            <a:off x="1838160" y="5924520"/>
            <a:ext cx="4934160" cy="9720"/>
          </a:xfrm>
          <a:custGeom>
            <a:avLst/>
            <a:gdLst/>
            <a:ahLst/>
            <a:cxnLst/>
            <a:rect l="0" t="0" r="r" b="b"/>
            <a:pathLst>
              <a:path w="13706" h="27">
                <a:moveTo>
                  <a:pt x="0" y="0"/>
                </a:moveTo>
                <a:lnTo>
                  <a:pt x="13706" y="0"/>
                </a:lnTo>
                <a:lnTo>
                  <a:pt x="13706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4" name="Free-form: Shape 633"/>
          <p:cNvSpPr/>
          <p:nvPr/>
        </p:nvSpPr>
        <p:spPr>
          <a:xfrm>
            <a:off x="6762600" y="5933880"/>
            <a:ext cx="9720" cy="76680"/>
          </a:xfrm>
          <a:custGeom>
            <a:avLst/>
            <a:gdLst/>
            <a:ahLst/>
            <a:cxnLst/>
            <a:rect l="0" t="0" r="r" b="b"/>
            <a:pathLst>
              <a:path w="27" h="213">
                <a:moveTo>
                  <a:pt x="0" y="213"/>
                </a:moveTo>
                <a:lnTo>
                  <a:pt x="0" y="0"/>
                </a:lnTo>
                <a:lnTo>
                  <a:pt x="27" y="0"/>
                </a:lnTo>
                <a:lnTo>
                  <a:pt x="27" y="213"/>
                </a:lnTo>
                <a:lnTo>
                  <a:pt x="0" y="21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5" name="Free-form: Shape 634"/>
          <p:cNvSpPr/>
          <p:nvPr/>
        </p:nvSpPr>
        <p:spPr>
          <a:xfrm>
            <a:off x="6771960" y="5924520"/>
            <a:ext cx="4934520" cy="9720"/>
          </a:xfrm>
          <a:custGeom>
            <a:avLst/>
            <a:gdLst/>
            <a:ahLst/>
            <a:cxnLst/>
            <a:rect l="0" t="0" r="r" b="b"/>
            <a:pathLst>
              <a:path w="13707" h="27">
                <a:moveTo>
                  <a:pt x="13707" y="27"/>
                </a:moveTo>
                <a:lnTo>
                  <a:pt x="0" y="27"/>
                </a:lnTo>
                <a:lnTo>
                  <a:pt x="0" y="0"/>
                </a:lnTo>
                <a:lnTo>
                  <a:pt x="13707" y="0"/>
                </a:lnTo>
                <a:lnTo>
                  <a:pt x="13707" y="27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6" name="Free-form: Shape 635"/>
          <p:cNvSpPr/>
          <p:nvPr/>
        </p:nvSpPr>
        <p:spPr>
          <a:xfrm>
            <a:off x="11696400" y="5933880"/>
            <a:ext cx="10080" cy="69480"/>
          </a:xfrm>
          <a:custGeom>
            <a:avLst/>
            <a:gdLst/>
            <a:ahLst/>
            <a:cxnLst/>
            <a:rect l="0" t="0" r="r" b="b"/>
            <a:pathLst>
              <a:path w="28" h="193">
                <a:moveTo>
                  <a:pt x="28" y="133"/>
                </a:moveTo>
                <a:cubicBezTo>
                  <a:pt x="28" y="155"/>
                  <a:pt x="19" y="174"/>
                  <a:pt x="4" y="189"/>
                </a:cubicBezTo>
                <a:cubicBezTo>
                  <a:pt x="2" y="191"/>
                  <a:pt x="1" y="192"/>
                  <a:pt x="0" y="193"/>
                </a:cubicBezTo>
                <a:lnTo>
                  <a:pt x="0" y="0"/>
                </a:lnTo>
                <a:lnTo>
                  <a:pt x="28" y="0"/>
                </a:lnTo>
                <a:lnTo>
                  <a:pt x="28" y="133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7" name="TextBox 636"/>
          <p:cNvSpPr txBox="1"/>
          <p:nvPr/>
        </p:nvSpPr>
        <p:spPr>
          <a:xfrm>
            <a:off x="476280" y="1166400"/>
            <a:ext cx="6073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Key genes identified from literature review with documented roles in both breast cancer and cardiovascular disease</a:t>
            </a:r>
            <a:endParaRPr lang="en-US" sz="105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8" name="TextBox 637"/>
          <p:cNvSpPr txBox="1"/>
          <p:nvPr/>
        </p:nvSpPr>
        <p:spPr>
          <a:xfrm>
            <a:off x="571320" y="1532880"/>
            <a:ext cx="4482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Gene Symbol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9" name="TextBox 638"/>
          <p:cNvSpPr txBox="1"/>
          <p:nvPr/>
        </p:nvSpPr>
        <p:spPr>
          <a:xfrm>
            <a:off x="1916640" y="1532880"/>
            <a:ext cx="6494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Cancer Association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0" name="TextBox 639"/>
          <p:cNvSpPr txBox="1"/>
          <p:nvPr/>
        </p:nvSpPr>
        <p:spPr>
          <a:xfrm>
            <a:off x="6849360" y="1532880"/>
            <a:ext cx="9255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Cardiovascular Association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1" name="TextBox 640"/>
          <p:cNvSpPr txBox="1"/>
          <p:nvPr/>
        </p:nvSpPr>
        <p:spPr>
          <a:xfrm>
            <a:off x="571320" y="1771200"/>
            <a:ext cx="2566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LRRC15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2" name="TextBox 641"/>
          <p:cNvSpPr txBox="1"/>
          <p:nvPr/>
        </p:nvSpPr>
        <p:spPr>
          <a:xfrm>
            <a:off x="1916640" y="1771200"/>
            <a:ext cx="29354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Tumor stroma marker; myofibroblast determinant in cancer immunotherapy response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3" name="TextBox 642"/>
          <p:cNvSpPr txBox="1"/>
          <p:nvPr/>
        </p:nvSpPr>
        <p:spPr>
          <a:xfrm>
            <a:off x="6849360" y="1771200"/>
            <a:ext cx="987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Cardiac fibrosis; shared TGF-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4" name="TextBox 643"/>
          <p:cNvSpPr txBox="1"/>
          <p:nvPr/>
        </p:nvSpPr>
        <p:spPr>
          <a:xfrm>
            <a:off x="7833600" y="1769400"/>
            <a:ext cx="85320" cy="964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Georgia"/>
                <a:ea typeface="Georgia"/>
              </a:rPr>
              <a:t>β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5" name="TextBox 644"/>
          <p:cNvSpPr txBox="1"/>
          <p:nvPr/>
        </p:nvSpPr>
        <p:spPr>
          <a:xfrm>
            <a:off x="7882200" y="1771200"/>
            <a:ext cx="6757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 pathway activation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6" name="TextBox 645"/>
          <p:cNvSpPr txBox="1"/>
          <p:nvPr/>
        </p:nvSpPr>
        <p:spPr>
          <a:xfrm>
            <a:off x="571320" y="1980720"/>
            <a:ext cx="1548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SPP1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7" name="TextBox 646"/>
          <p:cNvSpPr txBox="1"/>
          <p:nvPr/>
        </p:nvSpPr>
        <p:spPr>
          <a:xfrm>
            <a:off x="1916640" y="1980720"/>
            <a:ext cx="28666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Promotes cancer stemness via vitronectin signaling; enriched in tumor macrophages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8" name="TextBox 647"/>
          <p:cNvSpPr txBox="1"/>
          <p:nvPr/>
        </p:nvSpPr>
        <p:spPr>
          <a:xfrm>
            <a:off x="6849360" y="1980720"/>
            <a:ext cx="18993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Atherosclerosis progression; cardiac remodeling marker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9" name="TextBox 648"/>
          <p:cNvSpPr txBox="1"/>
          <p:nvPr/>
        </p:nvSpPr>
        <p:spPr>
          <a:xfrm>
            <a:off x="571320" y="2199600"/>
            <a:ext cx="7959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CDC20, CCNA2, CCNB1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0" name="TextBox 649"/>
          <p:cNvSpPr txBox="1"/>
          <p:nvPr/>
        </p:nvSpPr>
        <p:spPr>
          <a:xfrm>
            <a:off x="1916640" y="2199600"/>
            <a:ext cx="19602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Cell cycle regulators in glioblastoma and multiple cancers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1" name="TextBox 650"/>
          <p:cNvSpPr txBox="1"/>
          <p:nvPr/>
        </p:nvSpPr>
        <p:spPr>
          <a:xfrm>
            <a:off x="6849360" y="2199600"/>
            <a:ext cx="21862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Cardiac hypertrophy; proliferation in cardiovascular remodeling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2" name="TextBox 651"/>
          <p:cNvSpPr txBox="1"/>
          <p:nvPr/>
        </p:nvSpPr>
        <p:spPr>
          <a:xfrm>
            <a:off x="571320" y="2418840"/>
            <a:ext cx="11120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Histone genes (H2BC14, H2AC16,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3" name="TextBox 652"/>
          <p:cNvSpPr txBox="1"/>
          <p:nvPr/>
        </p:nvSpPr>
        <p:spPr>
          <a:xfrm>
            <a:off x="571320" y="2523600"/>
            <a:ext cx="2181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H3C2)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4" name="TextBox 653"/>
          <p:cNvSpPr txBox="1"/>
          <p:nvPr/>
        </p:nvSpPr>
        <p:spPr>
          <a:xfrm>
            <a:off x="1916640" y="2418840"/>
            <a:ext cx="21250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Epigenetic regulation; chromatin remodeling in tumorigenesis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5" name="TextBox 654"/>
          <p:cNvSpPr txBox="1"/>
          <p:nvPr/>
        </p:nvSpPr>
        <p:spPr>
          <a:xfrm>
            <a:off x="6849360" y="2418840"/>
            <a:ext cx="22237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Cardiovascular epigenetic regulation; BET reader proteins in CVD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6" name="TextBox 655"/>
          <p:cNvSpPr txBox="1"/>
          <p:nvPr/>
        </p:nvSpPr>
        <p:spPr>
          <a:xfrm>
            <a:off x="571320" y="2742480"/>
            <a:ext cx="7390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ABCA1, SREBP2, PPAR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7" name="TextBox 656"/>
          <p:cNvSpPr txBox="1"/>
          <p:nvPr/>
        </p:nvSpPr>
        <p:spPr>
          <a:xfrm>
            <a:off x="1344600" y="2740680"/>
            <a:ext cx="85320" cy="964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1" u="none" strike="noStrike" dirty="0">
                <a:solidFill>
                  <a:srgbClr val="DA7756"/>
                </a:solidFill>
                <a:effectLst/>
                <a:uFillTx/>
                <a:latin typeface="Georgia"/>
                <a:ea typeface="Georgia"/>
              </a:rPr>
              <a:t>γ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8" name="TextBox 657"/>
          <p:cNvSpPr txBox="1"/>
          <p:nvPr/>
        </p:nvSpPr>
        <p:spPr>
          <a:xfrm>
            <a:off x="1916640" y="2742480"/>
            <a:ext cx="18460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Lipid metabolism in cancer cells; regulated by miRNAs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9" name="TextBox 658"/>
          <p:cNvSpPr txBox="1"/>
          <p:nvPr/>
        </p:nvSpPr>
        <p:spPr>
          <a:xfrm>
            <a:off x="6849360" y="2742480"/>
            <a:ext cx="21798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Cholesterol efflux; atherosclerosis prevention; lipid homeostasis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0" name="TextBox 659"/>
          <p:cNvSpPr txBox="1"/>
          <p:nvPr/>
        </p:nvSpPr>
        <p:spPr>
          <a:xfrm>
            <a:off x="571320" y="2961720"/>
            <a:ext cx="9864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CFB, C4B, COL10A1, COL12A1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1" name="TextBox 660"/>
          <p:cNvSpPr txBox="1"/>
          <p:nvPr/>
        </p:nvSpPr>
        <p:spPr>
          <a:xfrm>
            <a:off x="1916640" y="2961720"/>
            <a:ext cx="23918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Complement activation; ECM remodeling in tumor microenvironment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2" name="TextBox 661"/>
          <p:cNvSpPr txBox="1"/>
          <p:nvPr/>
        </p:nvSpPr>
        <p:spPr>
          <a:xfrm>
            <a:off x="6849360" y="2961720"/>
            <a:ext cx="16387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Inflammation; tissue remodeling in heart failure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3" name="TextBox 662"/>
          <p:cNvSpPr txBox="1"/>
          <p:nvPr/>
        </p:nvSpPr>
        <p:spPr>
          <a:xfrm>
            <a:off x="571320" y="3171240"/>
            <a:ext cx="7974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ICAM5, MMP12, PLAUR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4" name="TextBox 663"/>
          <p:cNvSpPr txBox="1"/>
          <p:nvPr/>
        </p:nvSpPr>
        <p:spPr>
          <a:xfrm>
            <a:off x="1916640" y="3171240"/>
            <a:ext cx="1941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Cell adhesion; matrix degradation; metastasis promotion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5" name="TextBox 664"/>
          <p:cNvSpPr txBox="1"/>
          <p:nvPr/>
        </p:nvSpPr>
        <p:spPr>
          <a:xfrm>
            <a:off x="6849360" y="3171240"/>
            <a:ext cx="21067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Plasma proteins linked to heart failure; vascular inflammation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6" name="TextBox 665"/>
          <p:cNvSpPr txBox="1"/>
          <p:nvPr/>
        </p:nvSpPr>
        <p:spPr>
          <a:xfrm>
            <a:off x="571320" y="3390120"/>
            <a:ext cx="1821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JCAD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7" name="TextBox 666"/>
          <p:cNvSpPr txBox="1"/>
          <p:nvPr/>
        </p:nvSpPr>
        <p:spPr>
          <a:xfrm>
            <a:off x="1916640" y="3390120"/>
            <a:ext cx="18460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Endothelial dysfunction; promotes cancer progression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8" name="TextBox 667"/>
          <p:cNvSpPr txBox="1"/>
          <p:nvPr/>
        </p:nvSpPr>
        <p:spPr>
          <a:xfrm>
            <a:off x="6849360" y="3390120"/>
            <a:ext cx="17064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Novel CAD risk gene; atherosclerosis development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9" name="TextBox 668"/>
          <p:cNvSpPr txBox="1"/>
          <p:nvPr/>
        </p:nvSpPr>
        <p:spPr>
          <a:xfrm>
            <a:off x="571320" y="3609360"/>
            <a:ext cx="4568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FOXO1, CCR7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0" name="TextBox 669"/>
          <p:cNvSpPr txBox="1"/>
          <p:nvPr/>
        </p:nvSpPr>
        <p:spPr>
          <a:xfrm>
            <a:off x="1916640" y="3609360"/>
            <a:ext cx="18918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Tumor suppressor; regulates cell survival and apoptosis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1" name="TextBox 670"/>
          <p:cNvSpPr txBox="1"/>
          <p:nvPr/>
        </p:nvSpPr>
        <p:spPr>
          <a:xfrm>
            <a:off x="6849360" y="3609360"/>
            <a:ext cx="22521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Oxidative stress response; blood marker in coronary artery disease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2" name="TextBox 671"/>
          <p:cNvSpPr txBox="1"/>
          <p:nvPr/>
        </p:nvSpPr>
        <p:spPr>
          <a:xfrm>
            <a:off x="571320" y="3818880"/>
            <a:ext cx="6472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S100A8/A9, NLRP3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3" name="TextBox 672"/>
          <p:cNvSpPr txBox="1"/>
          <p:nvPr/>
        </p:nvSpPr>
        <p:spPr>
          <a:xfrm>
            <a:off x="1916640" y="3818880"/>
            <a:ext cx="2092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Inflammation; immune response in tumor microenvironment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4" name="TextBox 673"/>
          <p:cNvSpPr txBox="1"/>
          <p:nvPr/>
        </p:nvSpPr>
        <p:spPr>
          <a:xfrm>
            <a:off x="6849360" y="3818880"/>
            <a:ext cx="18864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NLRP3 inflammasome activation; cardiac inflammation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5" name="TextBox 674"/>
          <p:cNvSpPr txBox="1"/>
          <p:nvPr/>
        </p:nvSpPr>
        <p:spPr>
          <a:xfrm>
            <a:off x="571320" y="4038120"/>
            <a:ext cx="652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JAK-STAT pathway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6" name="TextBox 675"/>
          <p:cNvSpPr txBox="1"/>
          <p:nvPr/>
        </p:nvSpPr>
        <p:spPr>
          <a:xfrm>
            <a:off x="1916640" y="4038120"/>
            <a:ext cx="19713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Oncogenic signaling; cancer cell proliferation and survival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7" name="TextBox 676"/>
          <p:cNvSpPr txBox="1"/>
          <p:nvPr/>
        </p:nvSpPr>
        <p:spPr>
          <a:xfrm>
            <a:off x="6849360" y="4038120"/>
            <a:ext cx="17816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Inflammation in CVD; myeloproliferative neoplasms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8" name="TextBox 677"/>
          <p:cNvSpPr txBox="1"/>
          <p:nvPr/>
        </p:nvSpPr>
        <p:spPr>
          <a:xfrm>
            <a:off x="571320" y="4257000"/>
            <a:ext cx="2386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GATA3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9" name="TextBox 678"/>
          <p:cNvSpPr txBox="1"/>
          <p:nvPr/>
        </p:nvSpPr>
        <p:spPr>
          <a:xfrm>
            <a:off x="1916640" y="4257000"/>
            <a:ext cx="17251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Transcription factor; breast cancer subtype marker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0" name="TextBox 679"/>
          <p:cNvSpPr txBox="1"/>
          <p:nvPr/>
        </p:nvSpPr>
        <p:spPr>
          <a:xfrm>
            <a:off x="6849360" y="4257000"/>
            <a:ext cx="16974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Vascular biology; inflammation regulation in CVD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1" name="TextBox 680"/>
          <p:cNvSpPr txBox="1"/>
          <p:nvPr/>
        </p:nvSpPr>
        <p:spPr>
          <a:xfrm>
            <a:off x="571320" y="4466520"/>
            <a:ext cx="1900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PLAU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2" name="TextBox 681"/>
          <p:cNvSpPr txBox="1"/>
          <p:nvPr/>
        </p:nvSpPr>
        <p:spPr>
          <a:xfrm>
            <a:off x="1916640" y="4466520"/>
            <a:ext cx="16707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ECM remodeling; cancer invasion and metastasis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3" name="TextBox 682"/>
          <p:cNvSpPr txBox="1"/>
          <p:nvPr/>
        </p:nvSpPr>
        <p:spPr>
          <a:xfrm>
            <a:off x="6849360" y="4466520"/>
            <a:ext cx="11570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Atherosclerosis; plaque instability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4" name="TextBox 683"/>
          <p:cNvSpPr txBox="1"/>
          <p:nvPr/>
        </p:nvSpPr>
        <p:spPr>
          <a:xfrm>
            <a:off x="571320" y="4685760"/>
            <a:ext cx="4125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MMP1/12/13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5" name="TextBox 684"/>
          <p:cNvSpPr txBox="1"/>
          <p:nvPr/>
        </p:nvSpPr>
        <p:spPr>
          <a:xfrm>
            <a:off x="1916640" y="4685760"/>
            <a:ext cx="16851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ECM degradation; tumor invasion and metastasis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6" name="TextBox 685"/>
          <p:cNvSpPr txBox="1"/>
          <p:nvPr/>
        </p:nvSpPr>
        <p:spPr>
          <a:xfrm>
            <a:off x="6849360" y="4685760"/>
            <a:ext cx="13258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Plaque instability; vascular remodeling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7" name="TextBox 686"/>
          <p:cNvSpPr txBox="1"/>
          <p:nvPr/>
        </p:nvSpPr>
        <p:spPr>
          <a:xfrm>
            <a:off x="571320" y="4904640"/>
            <a:ext cx="1760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OLR1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8" name="TextBox 687"/>
          <p:cNvSpPr txBox="1"/>
          <p:nvPr/>
        </p:nvSpPr>
        <p:spPr>
          <a:xfrm>
            <a:off x="1916640" y="4904640"/>
            <a:ext cx="1770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Oxidized LDL receptor; promotes cancer cell growth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9" name="TextBox 688"/>
          <p:cNvSpPr txBox="1"/>
          <p:nvPr/>
        </p:nvSpPr>
        <p:spPr>
          <a:xfrm>
            <a:off x="6849360" y="4904640"/>
            <a:ext cx="14266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Atherosclerosis; oxidative stress in vessels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0" name="TextBox 689"/>
          <p:cNvSpPr txBox="1"/>
          <p:nvPr/>
        </p:nvSpPr>
        <p:spPr>
          <a:xfrm>
            <a:off x="571320" y="5123880"/>
            <a:ext cx="2307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CHEK1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1" name="TextBox 690"/>
          <p:cNvSpPr txBox="1"/>
          <p:nvPr/>
        </p:nvSpPr>
        <p:spPr>
          <a:xfrm>
            <a:off x="1916640" y="5123880"/>
            <a:ext cx="18288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DNA damage response; cell cycle checkpoint in cancer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2" name="TextBox 691"/>
          <p:cNvSpPr txBox="1"/>
          <p:nvPr/>
        </p:nvSpPr>
        <p:spPr>
          <a:xfrm>
            <a:off x="6849360" y="5123880"/>
            <a:ext cx="21225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Therapy-induced cardiovascular toxicity; DNA damage in CVD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3" name="TextBox 692"/>
          <p:cNvSpPr txBox="1"/>
          <p:nvPr/>
        </p:nvSpPr>
        <p:spPr>
          <a:xfrm>
            <a:off x="571320" y="5333400"/>
            <a:ext cx="7315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CDK1, FOXM1, MKI67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4" name="TextBox 693"/>
          <p:cNvSpPr txBox="1"/>
          <p:nvPr/>
        </p:nvSpPr>
        <p:spPr>
          <a:xfrm>
            <a:off x="1916640" y="5333400"/>
            <a:ext cx="18295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Cell cycle progression; proliferation markers in cancer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5" name="TextBox 694"/>
          <p:cNvSpPr txBox="1"/>
          <p:nvPr/>
        </p:nvSpPr>
        <p:spPr>
          <a:xfrm>
            <a:off x="6849360" y="5333400"/>
            <a:ext cx="1698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Cardiac hypertrophy; cardiomyocyte proliferation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6" name="TextBox 695"/>
          <p:cNvSpPr txBox="1"/>
          <p:nvPr/>
        </p:nvSpPr>
        <p:spPr>
          <a:xfrm>
            <a:off x="571320" y="5552640"/>
            <a:ext cx="112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IL6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7" name="TextBox 696"/>
          <p:cNvSpPr txBox="1"/>
          <p:nvPr/>
        </p:nvSpPr>
        <p:spPr>
          <a:xfrm>
            <a:off x="1916640" y="5552640"/>
            <a:ext cx="188460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Promotes tumor growth, metastasis, therapy resistance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8" name="TextBox 697"/>
          <p:cNvSpPr txBox="1"/>
          <p:nvPr/>
        </p:nvSpPr>
        <p:spPr>
          <a:xfrm>
            <a:off x="6849360" y="5552640"/>
            <a:ext cx="18205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Central inflammatory cytokine; atherosclerosis driver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9" name="TextBox 698"/>
          <p:cNvSpPr txBox="1"/>
          <p:nvPr/>
        </p:nvSpPr>
        <p:spPr>
          <a:xfrm>
            <a:off x="571320" y="5771520"/>
            <a:ext cx="19044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EGFR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0" name="TextBox 699"/>
          <p:cNvSpPr txBox="1"/>
          <p:nvPr/>
        </p:nvSpPr>
        <p:spPr>
          <a:xfrm>
            <a:off x="1916640" y="5771520"/>
            <a:ext cx="20671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Major oncogene; receptor tyrosine kinase in multiple cancers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1" name="TextBox 700"/>
          <p:cNvSpPr txBox="1"/>
          <p:nvPr/>
        </p:nvSpPr>
        <p:spPr>
          <a:xfrm>
            <a:off x="6849360" y="5771520"/>
            <a:ext cx="16257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Vascular remodeling; atherosclerosis regulation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2" name="TextBox 701"/>
          <p:cNvSpPr txBox="1"/>
          <p:nvPr/>
        </p:nvSpPr>
        <p:spPr>
          <a:xfrm>
            <a:off x="571320" y="5981040"/>
            <a:ext cx="1918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CD36</a:t>
            </a:r>
            <a:endParaRPr lang="en-US" sz="67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3" name="TextBox 702"/>
          <p:cNvSpPr txBox="1"/>
          <p:nvPr/>
        </p:nvSpPr>
        <p:spPr>
          <a:xfrm>
            <a:off x="191664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4" name="TextBox 703"/>
          <p:cNvSpPr txBox="1"/>
          <p:nvPr/>
        </p:nvSpPr>
        <p:spPr>
          <a:xfrm>
            <a:off x="237060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5" name="TextBox 704"/>
          <p:cNvSpPr txBox="1"/>
          <p:nvPr/>
        </p:nvSpPr>
        <p:spPr>
          <a:xfrm>
            <a:off x="276156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6" name="TextBox 705"/>
          <p:cNvSpPr txBox="1"/>
          <p:nvPr/>
        </p:nvSpPr>
        <p:spPr>
          <a:xfrm>
            <a:off x="289296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7" name="TextBox 706"/>
          <p:cNvSpPr txBox="1"/>
          <p:nvPr/>
        </p:nvSpPr>
        <p:spPr>
          <a:xfrm>
            <a:off x="3047040" y="5981040"/>
            <a:ext cx="10656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 li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8" name="TextBox 707"/>
          <p:cNvSpPr txBox="1"/>
          <p:nvPr/>
        </p:nvSpPr>
        <p:spPr>
          <a:xfrm>
            <a:off x="319824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id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9" name="TextBox 708"/>
          <p:cNvSpPr txBox="1"/>
          <p:nvPr/>
        </p:nvSpPr>
        <p:spPr>
          <a:xfrm>
            <a:off x="3456000" y="5981040"/>
            <a:ext cx="105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 li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0" name="TextBox 709"/>
          <p:cNvSpPr txBox="1"/>
          <p:nvPr/>
        </p:nvSpPr>
        <p:spPr>
          <a:xfrm>
            <a:off x="684936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1" name="TextBox 710"/>
          <p:cNvSpPr txBox="1"/>
          <p:nvPr/>
        </p:nvSpPr>
        <p:spPr>
          <a:xfrm>
            <a:off x="695952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id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2" name="TextBox 711"/>
          <p:cNvSpPr txBox="1"/>
          <p:nvPr/>
        </p:nvSpPr>
        <p:spPr>
          <a:xfrm>
            <a:off x="720144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3" name="TextBox 712"/>
          <p:cNvSpPr txBox="1"/>
          <p:nvPr/>
        </p:nvSpPr>
        <p:spPr>
          <a:xfrm>
            <a:off x="738324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4" name="TextBox 713"/>
          <p:cNvSpPr txBox="1"/>
          <p:nvPr/>
        </p:nvSpPr>
        <p:spPr>
          <a:xfrm>
            <a:off x="760680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5" name="TextBox 714"/>
          <p:cNvSpPr txBox="1"/>
          <p:nvPr/>
        </p:nvSpPr>
        <p:spPr>
          <a:xfrm>
            <a:off x="777168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6" name="TextBox 715"/>
          <p:cNvSpPr txBox="1"/>
          <p:nvPr/>
        </p:nvSpPr>
        <p:spPr>
          <a:xfrm>
            <a:off x="8037720" y="5981040"/>
            <a:ext cx="10548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 li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7" name="Free-form: Shape 716"/>
          <p:cNvSpPr/>
          <p:nvPr/>
        </p:nvSpPr>
        <p:spPr>
          <a:xfrm>
            <a:off x="475920" y="6210000"/>
            <a:ext cx="11239920" cy="10440"/>
          </a:xfrm>
          <a:custGeom>
            <a:avLst/>
            <a:gdLst/>
            <a:ahLst/>
            <a:cxnLst/>
            <a:rect l="0" t="0" r="r" b="b"/>
            <a:pathLst>
              <a:path w="31222" h="29">
                <a:moveTo>
                  <a:pt x="0" y="0"/>
                </a:moveTo>
                <a:lnTo>
                  <a:pt x="31222" y="0"/>
                </a:lnTo>
                <a:lnTo>
                  <a:pt x="31222" y="29"/>
                </a:lnTo>
                <a:lnTo>
                  <a:pt x="0" y="29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8" name="TextBox 717"/>
          <p:cNvSpPr txBox="1"/>
          <p:nvPr/>
        </p:nvSpPr>
        <p:spPr>
          <a:xfrm>
            <a:off x="8339760" y="5981040"/>
            <a:ext cx="85320" cy="95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67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</a:t>
            </a:r>
            <a:endParaRPr lang="en-US" sz="6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9" name="TextBox 718"/>
          <p:cNvSpPr txBox="1"/>
          <p:nvPr/>
        </p:nvSpPr>
        <p:spPr>
          <a:xfrm>
            <a:off x="476280" y="6357600"/>
            <a:ext cx="1546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 dirty="0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</a:t>
            </a:r>
            <a:endParaRPr lang="en-US" sz="105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0" name="TextBox 719"/>
          <p:cNvSpPr txBox="1"/>
          <p:nvPr/>
        </p:nvSpPr>
        <p:spPr>
          <a:xfrm>
            <a:off x="11608560" y="635760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15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Free-form: Shape 72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2" name="Free-form: Shape 72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3" name="Free-form: Shape 722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24" name="Free-form: Shape 723"/>
          <p:cNvSpPr/>
          <p:nvPr/>
        </p:nvSpPr>
        <p:spPr>
          <a:xfrm>
            <a:off x="1333440" y="5352840"/>
            <a:ext cx="9525240" cy="876600"/>
          </a:xfrm>
          <a:custGeom>
            <a:avLst/>
            <a:gdLst/>
            <a:ahLst/>
            <a:cxnLst/>
            <a:rect l="0" t="0" r="r" b="b"/>
            <a:pathLst>
              <a:path w="26459" h="2435">
                <a:moveTo>
                  <a:pt x="0" y="2118"/>
                </a:moveTo>
                <a:lnTo>
                  <a:pt x="0" y="318"/>
                </a:lnTo>
                <a:cubicBezTo>
                  <a:pt x="0" y="297"/>
                  <a:pt x="2" y="276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7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8"/>
                  <a:pt x="123" y="65"/>
                  <a:pt x="141" y="54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26141" y="0"/>
                </a:lnTo>
                <a:cubicBezTo>
                  <a:pt x="26162" y="0"/>
                  <a:pt x="26183" y="2"/>
                  <a:pt x="26203" y="6"/>
                </a:cubicBezTo>
                <a:cubicBezTo>
                  <a:pt x="26224" y="10"/>
                  <a:pt x="26244" y="16"/>
                  <a:pt x="26263" y="24"/>
                </a:cubicBezTo>
                <a:cubicBezTo>
                  <a:pt x="26282" y="32"/>
                  <a:pt x="26301" y="42"/>
                  <a:pt x="26318" y="54"/>
                </a:cubicBezTo>
                <a:cubicBezTo>
                  <a:pt x="26335" y="65"/>
                  <a:pt x="26351" y="78"/>
                  <a:pt x="26366" y="93"/>
                </a:cubicBezTo>
                <a:cubicBezTo>
                  <a:pt x="26381" y="108"/>
                  <a:pt x="26394" y="124"/>
                  <a:pt x="26405" y="141"/>
                </a:cubicBezTo>
                <a:cubicBezTo>
                  <a:pt x="26417" y="159"/>
                  <a:pt x="26427" y="177"/>
                  <a:pt x="26435" y="196"/>
                </a:cubicBezTo>
                <a:cubicBezTo>
                  <a:pt x="26443" y="215"/>
                  <a:pt x="26449" y="235"/>
                  <a:pt x="26453" y="256"/>
                </a:cubicBezTo>
                <a:cubicBezTo>
                  <a:pt x="26457" y="276"/>
                  <a:pt x="26459" y="297"/>
                  <a:pt x="26459" y="318"/>
                </a:cubicBezTo>
                <a:lnTo>
                  <a:pt x="26459" y="2118"/>
                </a:lnTo>
                <a:cubicBezTo>
                  <a:pt x="26459" y="2139"/>
                  <a:pt x="26457" y="2159"/>
                  <a:pt x="26453" y="2180"/>
                </a:cubicBezTo>
                <a:cubicBezTo>
                  <a:pt x="26449" y="2200"/>
                  <a:pt x="26443" y="2220"/>
                  <a:pt x="26435" y="2239"/>
                </a:cubicBezTo>
                <a:cubicBezTo>
                  <a:pt x="26427" y="2259"/>
                  <a:pt x="26417" y="2277"/>
                  <a:pt x="26405" y="2294"/>
                </a:cubicBezTo>
                <a:cubicBezTo>
                  <a:pt x="26394" y="2311"/>
                  <a:pt x="26381" y="2328"/>
                  <a:pt x="26366" y="2342"/>
                </a:cubicBezTo>
                <a:cubicBezTo>
                  <a:pt x="26351" y="2357"/>
                  <a:pt x="26335" y="2370"/>
                  <a:pt x="26318" y="2382"/>
                </a:cubicBezTo>
                <a:cubicBezTo>
                  <a:pt x="26301" y="2393"/>
                  <a:pt x="26282" y="2403"/>
                  <a:pt x="26263" y="2411"/>
                </a:cubicBezTo>
                <a:cubicBezTo>
                  <a:pt x="26244" y="2419"/>
                  <a:pt x="26224" y="2425"/>
                  <a:pt x="26203" y="2429"/>
                </a:cubicBezTo>
                <a:cubicBezTo>
                  <a:pt x="26183" y="2433"/>
                  <a:pt x="26162" y="2435"/>
                  <a:pt x="26141" y="2435"/>
                </a:cubicBezTo>
                <a:lnTo>
                  <a:pt x="317" y="2435"/>
                </a:lnTo>
                <a:cubicBezTo>
                  <a:pt x="296" y="2435"/>
                  <a:pt x="276" y="2433"/>
                  <a:pt x="255" y="2429"/>
                </a:cubicBezTo>
                <a:cubicBezTo>
                  <a:pt x="235" y="2425"/>
                  <a:pt x="215" y="2419"/>
                  <a:pt x="196" y="2411"/>
                </a:cubicBezTo>
                <a:cubicBezTo>
                  <a:pt x="176" y="2403"/>
                  <a:pt x="158" y="2393"/>
                  <a:pt x="141" y="2382"/>
                </a:cubicBezTo>
                <a:cubicBezTo>
                  <a:pt x="123" y="2370"/>
                  <a:pt x="107" y="2357"/>
                  <a:pt x="93" y="2342"/>
                </a:cubicBezTo>
                <a:cubicBezTo>
                  <a:pt x="78" y="2328"/>
                  <a:pt x="65" y="2311"/>
                  <a:pt x="53" y="2294"/>
                </a:cubicBezTo>
                <a:cubicBezTo>
                  <a:pt x="42" y="2277"/>
                  <a:pt x="32" y="2259"/>
                  <a:pt x="24" y="2239"/>
                </a:cubicBezTo>
                <a:cubicBezTo>
                  <a:pt x="16" y="2220"/>
                  <a:pt x="10" y="2200"/>
                  <a:pt x="6" y="2180"/>
                </a:cubicBezTo>
                <a:cubicBezTo>
                  <a:pt x="2" y="2159"/>
                  <a:pt x="0" y="2139"/>
                  <a:pt x="0" y="21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5" name="TextBox 724"/>
          <p:cNvSpPr txBox="1"/>
          <p:nvPr/>
        </p:nvSpPr>
        <p:spPr>
          <a:xfrm>
            <a:off x="571320" y="569160"/>
            <a:ext cx="491292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Machine Learning Feature Selection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6" name="Free-form: Shape 725"/>
          <p:cNvSpPr/>
          <p:nvPr/>
        </p:nvSpPr>
        <p:spPr>
          <a:xfrm>
            <a:off x="1338120" y="1747800"/>
            <a:ext cx="4600800" cy="3295800"/>
          </a:xfrm>
          <a:custGeom>
            <a:avLst/>
            <a:gdLst/>
            <a:ahLst/>
            <a:cxnLst/>
            <a:rect l="0" t="0" r="r" b="b"/>
            <a:pathLst>
              <a:path w="12780" h="9155">
                <a:moveTo>
                  <a:pt x="0" y="8850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5" y="206"/>
                  <a:pt x="23" y="187"/>
                </a:cubicBezTo>
                <a:cubicBezTo>
                  <a:pt x="31" y="169"/>
                  <a:pt x="40" y="151"/>
                  <a:pt x="51" y="135"/>
                </a:cubicBezTo>
                <a:cubicBezTo>
                  <a:pt x="62" y="118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0"/>
                  <a:pt x="188" y="23"/>
                </a:cubicBezTo>
                <a:cubicBezTo>
                  <a:pt x="206" y="15"/>
                  <a:pt x="225" y="9"/>
                  <a:pt x="245" y="5"/>
                </a:cubicBezTo>
                <a:cubicBezTo>
                  <a:pt x="264" y="2"/>
                  <a:pt x="284" y="0"/>
                  <a:pt x="304" y="0"/>
                </a:cubicBezTo>
                <a:lnTo>
                  <a:pt x="12476" y="0"/>
                </a:lnTo>
                <a:cubicBezTo>
                  <a:pt x="12496" y="0"/>
                  <a:pt x="12516" y="2"/>
                  <a:pt x="12535" y="5"/>
                </a:cubicBezTo>
                <a:cubicBezTo>
                  <a:pt x="12555" y="9"/>
                  <a:pt x="12574" y="15"/>
                  <a:pt x="12592" y="23"/>
                </a:cubicBezTo>
                <a:cubicBezTo>
                  <a:pt x="12611" y="30"/>
                  <a:pt x="12628" y="40"/>
                  <a:pt x="12645" y="51"/>
                </a:cubicBezTo>
                <a:cubicBezTo>
                  <a:pt x="12662" y="62"/>
                  <a:pt x="12677" y="75"/>
                  <a:pt x="12691" y="89"/>
                </a:cubicBezTo>
                <a:cubicBezTo>
                  <a:pt x="12705" y="103"/>
                  <a:pt x="12718" y="118"/>
                  <a:pt x="12729" y="135"/>
                </a:cubicBezTo>
                <a:cubicBezTo>
                  <a:pt x="12740" y="151"/>
                  <a:pt x="12749" y="169"/>
                  <a:pt x="12757" y="187"/>
                </a:cubicBezTo>
                <a:cubicBezTo>
                  <a:pt x="12765" y="206"/>
                  <a:pt x="12771" y="225"/>
                  <a:pt x="12774" y="245"/>
                </a:cubicBezTo>
                <a:cubicBezTo>
                  <a:pt x="12778" y="264"/>
                  <a:pt x="12780" y="284"/>
                  <a:pt x="12780" y="304"/>
                </a:cubicBezTo>
                <a:lnTo>
                  <a:pt x="12780" y="8850"/>
                </a:lnTo>
                <a:cubicBezTo>
                  <a:pt x="12780" y="8870"/>
                  <a:pt x="12778" y="8891"/>
                  <a:pt x="12774" y="8910"/>
                </a:cubicBezTo>
                <a:cubicBezTo>
                  <a:pt x="12771" y="8930"/>
                  <a:pt x="12765" y="8949"/>
                  <a:pt x="12757" y="8967"/>
                </a:cubicBezTo>
                <a:cubicBezTo>
                  <a:pt x="12749" y="8986"/>
                  <a:pt x="12740" y="9003"/>
                  <a:pt x="12729" y="9020"/>
                </a:cubicBezTo>
                <a:cubicBezTo>
                  <a:pt x="12718" y="9037"/>
                  <a:pt x="12705" y="9052"/>
                  <a:pt x="12691" y="9066"/>
                </a:cubicBezTo>
                <a:cubicBezTo>
                  <a:pt x="12677" y="9080"/>
                  <a:pt x="12662" y="9093"/>
                  <a:pt x="12645" y="9104"/>
                </a:cubicBezTo>
                <a:cubicBezTo>
                  <a:pt x="12628" y="9115"/>
                  <a:pt x="12611" y="9124"/>
                  <a:pt x="12592" y="9132"/>
                </a:cubicBezTo>
                <a:cubicBezTo>
                  <a:pt x="12574" y="9140"/>
                  <a:pt x="12555" y="9145"/>
                  <a:pt x="12535" y="9149"/>
                </a:cubicBezTo>
                <a:cubicBezTo>
                  <a:pt x="12516" y="9153"/>
                  <a:pt x="12496" y="9155"/>
                  <a:pt x="12476" y="9155"/>
                </a:cubicBezTo>
                <a:lnTo>
                  <a:pt x="304" y="9155"/>
                </a:lnTo>
                <a:cubicBezTo>
                  <a:pt x="284" y="9155"/>
                  <a:pt x="264" y="9153"/>
                  <a:pt x="245" y="9149"/>
                </a:cubicBezTo>
                <a:cubicBezTo>
                  <a:pt x="225" y="9145"/>
                  <a:pt x="206" y="9140"/>
                  <a:pt x="188" y="9132"/>
                </a:cubicBezTo>
                <a:cubicBezTo>
                  <a:pt x="169" y="9124"/>
                  <a:pt x="152" y="9115"/>
                  <a:pt x="135" y="9104"/>
                </a:cubicBezTo>
                <a:cubicBezTo>
                  <a:pt x="119" y="9093"/>
                  <a:pt x="103" y="9080"/>
                  <a:pt x="89" y="9066"/>
                </a:cubicBezTo>
                <a:cubicBezTo>
                  <a:pt x="75" y="9052"/>
                  <a:pt x="62" y="9037"/>
                  <a:pt x="51" y="9020"/>
                </a:cubicBezTo>
                <a:cubicBezTo>
                  <a:pt x="40" y="9003"/>
                  <a:pt x="31" y="8986"/>
                  <a:pt x="23" y="8967"/>
                </a:cubicBezTo>
                <a:cubicBezTo>
                  <a:pt x="15" y="8949"/>
                  <a:pt x="10" y="8930"/>
                  <a:pt x="6" y="8910"/>
                </a:cubicBezTo>
                <a:cubicBezTo>
                  <a:pt x="2" y="8891"/>
                  <a:pt x="0" y="8870"/>
                  <a:pt x="0" y="885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7" name="Free-form: Shape 726"/>
          <p:cNvSpPr/>
          <p:nvPr/>
        </p:nvSpPr>
        <p:spPr>
          <a:xfrm>
            <a:off x="1338120" y="1747800"/>
            <a:ext cx="4600800" cy="3295800"/>
          </a:xfrm>
          <a:custGeom>
            <a:avLst/>
            <a:gdLst/>
            <a:ahLst/>
            <a:cxnLst/>
            <a:rect l="0" t="0" r="r" b="b"/>
            <a:pathLst>
              <a:path w="12780" h="9155" fill="none">
                <a:moveTo>
                  <a:pt x="0" y="8850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5" y="206"/>
                  <a:pt x="23" y="187"/>
                </a:cubicBezTo>
                <a:cubicBezTo>
                  <a:pt x="31" y="169"/>
                  <a:pt x="40" y="151"/>
                  <a:pt x="51" y="135"/>
                </a:cubicBezTo>
                <a:cubicBezTo>
                  <a:pt x="62" y="118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0"/>
                  <a:pt x="188" y="23"/>
                </a:cubicBezTo>
                <a:cubicBezTo>
                  <a:pt x="206" y="15"/>
                  <a:pt x="225" y="9"/>
                  <a:pt x="245" y="5"/>
                </a:cubicBezTo>
                <a:cubicBezTo>
                  <a:pt x="264" y="2"/>
                  <a:pt x="284" y="0"/>
                  <a:pt x="304" y="0"/>
                </a:cubicBezTo>
                <a:lnTo>
                  <a:pt x="12476" y="0"/>
                </a:lnTo>
                <a:cubicBezTo>
                  <a:pt x="12496" y="0"/>
                  <a:pt x="12516" y="2"/>
                  <a:pt x="12535" y="5"/>
                </a:cubicBezTo>
                <a:cubicBezTo>
                  <a:pt x="12555" y="9"/>
                  <a:pt x="12574" y="15"/>
                  <a:pt x="12592" y="23"/>
                </a:cubicBezTo>
                <a:cubicBezTo>
                  <a:pt x="12611" y="30"/>
                  <a:pt x="12628" y="40"/>
                  <a:pt x="12645" y="51"/>
                </a:cubicBezTo>
                <a:cubicBezTo>
                  <a:pt x="12662" y="62"/>
                  <a:pt x="12677" y="75"/>
                  <a:pt x="12691" y="89"/>
                </a:cubicBezTo>
                <a:cubicBezTo>
                  <a:pt x="12705" y="103"/>
                  <a:pt x="12718" y="118"/>
                  <a:pt x="12729" y="135"/>
                </a:cubicBezTo>
                <a:cubicBezTo>
                  <a:pt x="12740" y="151"/>
                  <a:pt x="12749" y="169"/>
                  <a:pt x="12757" y="187"/>
                </a:cubicBezTo>
                <a:cubicBezTo>
                  <a:pt x="12765" y="206"/>
                  <a:pt x="12771" y="225"/>
                  <a:pt x="12774" y="245"/>
                </a:cubicBezTo>
                <a:cubicBezTo>
                  <a:pt x="12778" y="264"/>
                  <a:pt x="12780" y="284"/>
                  <a:pt x="12780" y="304"/>
                </a:cubicBezTo>
                <a:lnTo>
                  <a:pt x="12780" y="8850"/>
                </a:lnTo>
                <a:cubicBezTo>
                  <a:pt x="12780" y="8870"/>
                  <a:pt x="12778" y="8891"/>
                  <a:pt x="12774" y="8910"/>
                </a:cubicBezTo>
                <a:cubicBezTo>
                  <a:pt x="12771" y="8930"/>
                  <a:pt x="12765" y="8949"/>
                  <a:pt x="12757" y="8967"/>
                </a:cubicBezTo>
                <a:cubicBezTo>
                  <a:pt x="12749" y="8986"/>
                  <a:pt x="12740" y="9003"/>
                  <a:pt x="12729" y="9020"/>
                </a:cubicBezTo>
                <a:cubicBezTo>
                  <a:pt x="12718" y="9037"/>
                  <a:pt x="12705" y="9052"/>
                  <a:pt x="12691" y="9066"/>
                </a:cubicBezTo>
                <a:cubicBezTo>
                  <a:pt x="12677" y="9080"/>
                  <a:pt x="12662" y="9093"/>
                  <a:pt x="12645" y="9104"/>
                </a:cubicBezTo>
                <a:cubicBezTo>
                  <a:pt x="12628" y="9115"/>
                  <a:pt x="12611" y="9124"/>
                  <a:pt x="12592" y="9132"/>
                </a:cubicBezTo>
                <a:cubicBezTo>
                  <a:pt x="12574" y="9140"/>
                  <a:pt x="12555" y="9145"/>
                  <a:pt x="12535" y="9149"/>
                </a:cubicBezTo>
                <a:cubicBezTo>
                  <a:pt x="12516" y="9153"/>
                  <a:pt x="12496" y="9155"/>
                  <a:pt x="12476" y="9155"/>
                </a:cubicBezTo>
                <a:lnTo>
                  <a:pt x="304" y="9155"/>
                </a:lnTo>
                <a:cubicBezTo>
                  <a:pt x="284" y="9155"/>
                  <a:pt x="264" y="9153"/>
                  <a:pt x="245" y="9149"/>
                </a:cubicBezTo>
                <a:cubicBezTo>
                  <a:pt x="225" y="9145"/>
                  <a:pt x="206" y="9140"/>
                  <a:pt x="188" y="9132"/>
                </a:cubicBezTo>
                <a:cubicBezTo>
                  <a:pt x="169" y="9124"/>
                  <a:pt x="152" y="9115"/>
                  <a:pt x="135" y="9104"/>
                </a:cubicBezTo>
                <a:cubicBezTo>
                  <a:pt x="119" y="9093"/>
                  <a:pt x="103" y="9080"/>
                  <a:pt x="89" y="9066"/>
                </a:cubicBezTo>
                <a:cubicBezTo>
                  <a:pt x="75" y="9052"/>
                  <a:pt x="62" y="9037"/>
                  <a:pt x="51" y="9020"/>
                </a:cubicBezTo>
                <a:cubicBezTo>
                  <a:pt x="40" y="9003"/>
                  <a:pt x="31" y="8986"/>
                  <a:pt x="23" y="8967"/>
                </a:cubicBezTo>
                <a:cubicBezTo>
                  <a:pt x="15" y="8949"/>
                  <a:pt x="10" y="8930"/>
                  <a:pt x="6" y="8910"/>
                </a:cubicBezTo>
                <a:cubicBezTo>
                  <a:pt x="2" y="8891"/>
                  <a:pt x="0" y="8870"/>
                  <a:pt x="0" y="8850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8" name="Free-form: Shape 727"/>
          <p:cNvSpPr/>
          <p:nvPr/>
        </p:nvSpPr>
        <p:spPr>
          <a:xfrm>
            <a:off x="1571400" y="4228920"/>
            <a:ext cx="4134240" cy="9720"/>
          </a:xfrm>
          <a:custGeom>
            <a:avLst/>
            <a:gdLst/>
            <a:ahLst/>
            <a:cxnLst/>
            <a:rect l="0" t="0" r="r" b="b"/>
            <a:pathLst>
              <a:path w="11484" h="27">
                <a:moveTo>
                  <a:pt x="0" y="0"/>
                </a:moveTo>
                <a:lnTo>
                  <a:pt x="11484" y="0"/>
                </a:lnTo>
                <a:lnTo>
                  <a:pt x="1148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9" name="TextBox 728"/>
          <p:cNvSpPr txBox="1"/>
          <p:nvPr/>
        </p:nvSpPr>
        <p:spPr>
          <a:xfrm>
            <a:off x="2760480" y="1248480"/>
            <a:ext cx="66934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Two complementary machine learning approaches for identifying predictive biomarkers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0" name="TextBox 729"/>
          <p:cNvSpPr txBox="1"/>
          <p:nvPr/>
        </p:nvSpPr>
        <p:spPr>
          <a:xfrm>
            <a:off x="1571760" y="2004840"/>
            <a:ext cx="164952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LASSO Regression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1" name="Free-form: Shape 730"/>
          <p:cNvSpPr/>
          <p:nvPr/>
        </p:nvSpPr>
        <p:spPr>
          <a:xfrm>
            <a:off x="1571400" y="278100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4"/>
                  <a:pt x="205" y="147"/>
                </a:cubicBezTo>
                <a:cubicBezTo>
                  <a:pt x="199" y="160"/>
                  <a:pt x="192" y="171"/>
                  <a:pt x="182" y="181"/>
                </a:cubicBezTo>
                <a:cubicBezTo>
                  <a:pt x="171" y="192"/>
                  <a:pt x="159" y="200"/>
                  <a:pt x="146" y="205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5"/>
                </a:cubicBezTo>
                <a:cubicBezTo>
                  <a:pt x="52" y="200"/>
                  <a:pt x="41" y="192"/>
                  <a:pt x="31" y="181"/>
                </a:cubicBezTo>
                <a:cubicBezTo>
                  <a:pt x="21" y="171"/>
                  <a:pt x="14" y="160"/>
                  <a:pt x="8" y="147"/>
                </a:cubicBezTo>
                <a:cubicBezTo>
                  <a:pt x="3" y="134"/>
                  <a:pt x="0" y="120"/>
                  <a:pt x="0" y="106"/>
                </a:cubicBezTo>
                <a:cubicBezTo>
                  <a:pt x="0" y="92"/>
                  <a:pt x="3" y="79"/>
                  <a:pt x="8" y="66"/>
                </a:cubicBezTo>
                <a:cubicBezTo>
                  <a:pt x="14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1" y="21"/>
                  <a:pt x="182" y="31"/>
                </a:cubicBezTo>
                <a:cubicBezTo>
                  <a:pt x="192" y="41"/>
                  <a:pt x="199" y="53"/>
                  <a:pt x="205" y="66"/>
                </a:cubicBezTo>
                <a:cubicBezTo>
                  <a:pt x="210" y="79"/>
                  <a:pt x="213" y="92"/>
                  <a:pt x="213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2" name="TextBox 731"/>
          <p:cNvSpPr txBox="1"/>
          <p:nvPr/>
        </p:nvSpPr>
        <p:spPr>
          <a:xfrm>
            <a:off x="1571760" y="2385720"/>
            <a:ext cx="2392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i="1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Least Absolute Shrinkage and Selection Operator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3" name="Free-form: Shape 732"/>
          <p:cNvSpPr/>
          <p:nvPr/>
        </p:nvSpPr>
        <p:spPr>
          <a:xfrm>
            <a:off x="1571400" y="3143160"/>
            <a:ext cx="76680" cy="76320"/>
          </a:xfrm>
          <a:custGeom>
            <a:avLst/>
            <a:gdLst/>
            <a:ahLst/>
            <a:cxnLst/>
            <a:rect l="0" t="0" r="r" b="b"/>
            <a:pathLst>
              <a:path w="213" h="212">
                <a:moveTo>
                  <a:pt x="213" y="107"/>
                </a:moveTo>
                <a:cubicBezTo>
                  <a:pt x="213" y="121"/>
                  <a:pt x="210" y="134"/>
                  <a:pt x="205" y="147"/>
                </a:cubicBezTo>
                <a:cubicBezTo>
                  <a:pt x="199" y="160"/>
                  <a:pt x="192" y="171"/>
                  <a:pt x="182" y="181"/>
                </a:cubicBezTo>
                <a:cubicBezTo>
                  <a:pt x="171" y="191"/>
                  <a:pt x="159" y="199"/>
                  <a:pt x="146" y="204"/>
                </a:cubicBezTo>
                <a:cubicBezTo>
                  <a:pt x="133" y="210"/>
                  <a:pt x="120" y="212"/>
                  <a:pt x="106" y="212"/>
                </a:cubicBezTo>
                <a:cubicBezTo>
                  <a:pt x="92" y="212"/>
                  <a:pt x="78" y="210"/>
                  <a:pt x="65" y="204"/>
                </a:cubicBezTo>
                <a:cubicBezTo>
                  <a:pt x="52" y="199"/>
                  <a:pt x="41" y="191"/>
                  <a:pt x="31" y="181"/>
                </a:cubicBezTo>
                <a:cubicBezTo>
                  <a:pt x="21" y="171"/>
                  <a:pt x="14" y="160"/>
                  <a:pt x="8" y="147"/>
                </a:cubicBezTo>
                <a:cubicBezTo>
                  <a:pt x="3" y="134"/>
                  <a:pt x="0" y="121"/>
                  <a:pt x="0" y="107"/>
                </a:cubicBezTo>
                <a:cubicBezTo>
                  <a:pt x="0" y="93"/>
                  <a:pt x="3" y="79"/>
                  <a:pt x="8" y="66"/>
                </a:cubicBezTo>
                <a:cubicBezTo>
                  <a:pt x="14" y="53"/>
                  <a:pt x="21" y="42"/>
                  <a:pt x="31" y="32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2"/>
                  <a:pt x="92" y="0"/>
                  <a:pt x="106" y="0"/>
                </a:cubicBezTo>
                <a:cubicBezTo>
                  <a:pt x="120" y="0"/>
                  <a:pt x="133" y="2"/>
                  <a:pt x="146" y="8"/>
                </a:cubicBezTo>
                <a:cubicBezTo>
                  <a:pt x="159" y="13"/>
                  <a:pt x="171" y="21"/>
                  <a:pt x="182" y="32"/>
                </a:cubicBezTo>
                <a:cubicBezTo>
                  <a:pt x="192" y="42"/>
                  <a:pt x="199" y="53"/>
                  <a:pt x="205" y="66"/>
                </a:cubicBezTo>
                <a:cubicBezTo>
                  <a:pt x="210" y="79"/>
                  <a:pt x="213" y="93"/>
                  <a:pt x="213" y="107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4" name="TextBox 733"/>
          <p:cNvSpPr txBox="1"/>
          <p:nvPr/>
        </p:nvSpPr>
        <p:spPr>
          <a:xfrm>
            <a:off x="1762200" y="2739960"/>
            <a:ext cx="33116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L1 Regularization: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Penalizes absolute coefficient values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5" name="Free-form: Shape 734"/>
          <p:cNvSpPr/>
          <p:nvPr/>
        </p:nvSpPr>
        <p:spPr>
          <a:xfrm>
            <a:off x="1571400" y="350496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7"/>
                </a:moveTo>
                <a:cubicBezTo>
                  <a:pt x="213" y="121"/>
                  <a:pt x="210" y="135"/>
                  <a:pt x="205" y="147"/>
                </a:cubicBezTo>
                <a:cubicBezTo>
                  <a:pt x="199" y="160"/>
                  <a:pt x="192" y="172"/>
                  <a:pt x="182" y="182"/>
                </a:cubicBezTo>
                <a:cubicBezTo>
                  <a:pt x="171" y="192"/>
                  <a:pt x="159" y="199"/>
                  <a:pt x="146" y="205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5"/>
                </a:cubicBezTo>
                <a:cubicBezTo>
                  <a:pt x="52" y="199"/>
                  <a:pt x="41" y="192"/>
                  <a:pt x="31" y="182"/>
                </a:cubicBezTo>
                <a:cubicBezTo>
                  <a:pt x="21" y="172"/>
                  <a:pt x="14" y="160"/>
                  <a:pt x="8" y="147"/>
                </a:cubicBezTo>
                <a:cubicBezTo>
                  <a:pt x="3" y="135"/>
                  <a:pt x="0" y="121"/>
                  <a:pt x="0" y="107"/>
                </a:cubicBezTo>
                <a:cubicBezTo>
                  <a:pt x="0" y="93"/>
                  <a:pt x="3" y="79"/>
                  <a:pt x="8" y="65"/>
                </a:cubicBezTo>
                <a:cubicBezTo>
                  <a:pt x="14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1" y="21"/>
                  <a:pt x="182" y="31"/>
                </a:cubicBezTo>
                <a:cubicBezTo>
                  <a:pt x="192" y="41"/>
                  <a:pt x="199" y="53"/>
                  <a:pt x="205" y="65"/>
                </a:cubicBezTo>
                <a:cubicBezTo>
                  <a:pt x="210" y="79"/>
                  <a:pt x="213" y="93"/>
                  <a:pt x="213" y="107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6" name="TextBox 735"/>
          <p:cNvSpPr txBox="1"/>
          <p:nvPr/>
        </p:nvSpPr>
        <p:spPr>
          <a:xfrm>
            <a:off x="1762200" y="3102120"/>
            <a:ext cx="3251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Sparse Model: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Automatically selects minimal gene set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7" name="Free-form: Shape 736"/>
          <p:cNvSpPr/>
          <p:nvPr/>
        </p:nvSpPr>
        <p:spPr>
          <a:xfrm>
            <a:off x="1571400" y="3867120"/>
            <a:ext cx="76680" cy="76320"/>
          </a:xfrm>
          <a:custGeom>
            <a:avLst/>
            <a:gdLst/>
            <a:ahLst/>
            <a:cxnLst/>
            <a:rect l="0" t="0" r="r" b="b"/>
            <a:pathLst>
              <a:path w="213" h="212">
                <a:moveTo>
                  <a:pt x="213" y="105"/>
                </a:moveTo>
                <a:cubicBezTo>
                  <a:pt x="213" y="119"/>
                  <a:pt x="210" y="134"/>
                  <a:pt x="205" y="147"/>
                </a:cubicBezTo>
                <a:cubicBezTo>
                  <a:pt x="199" y="160"/>
                  <a:pt x="192" y="171"/>
                  <a:pt x="182" y="181"/>
                </a:cubicBezTo>
                <a:cubicBezTo>
                  <a:pt x="171" y="191"/>
                  <a:pt x="159" y="199"/>
                  <a:pt x="146" y="204"/>
                </a:cubicBezTo>
                <a:cubicBezTo>
                  <a:pt x="133" y="210"/>
                  <a:pt x="120" y="212"/>
                  <a:pt x="106" y="212"/>
                </a:cubicBezTo>
                <a:cubicBezTo>
                  <a:pt x="92" y="212"/>
                  <a:pt x="78" y="210"/>
                  <a:pt x="65" y="204"/>
                </a:cubicBezTo>
                <a:cubicBezTo>
                  <a:pt x="52" y="199"/>
                  <a:pt x="41" y="191"/>
                  <a:pt x="31" y="181"/>
                </a:cubicBezTo>
                <a:cubicBezTo>
                  <a:pt x="21" y="171"/>
                  <a:pt x="14" y="160"/>
                  <a:pt x="8" y="147"/>
                </a:cubicBezTo>
                <a:cubicBezTo>
                  <a:pt x="3" y="134"/>
                  <a:pt x="0" y="119"/>
                  <a:pt x="0" y="105"/>
                </a:cubicBezTo>
                <a:cubicBezTo>
                  <a:pt x="0" y="91"/>
                  <a:pt x="3" y="78"/>
                  <a:pt x="8" y="65"/>
                </a:cubicBezTo>
                <a:cubicBezTo>
                  <a:pt x="14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2"/>
                  <a:pt x="92" y="0"/>
                  <a:pt x="106" y="0"/>
                </a:cubicBezTo>
                <a:cubicBezTo>
                  <a:pt x="120" y="0"/>
                  <a:pt x="133" y="2"/>
                  <a:pt x="146" y="8"/>
                </a:cubicBezTo>
                <a:cubicBezTo>
                  <a:pt x="159" y="13"/>
                  <a:pt x="171" y="21"/>
                  <a:pt x="182" y="31"/>
                </a:cubicBezTo>
                <a:cubicBezTo>
                  <a:pt x="192" y="41"/>
                  <a:pt x="199" y="52"/>
                  <a:pt x="205" y="65"/>
                </a:cubicBezTo>
                <a:cubicBezTo>
                  <a:pt x="210" y="78"/>
                  <a:pt x="213" y="91"/>
                  <a:pt x="213" y="105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8" name="TextBox 737"/>
          <p:cNvSpPr txBox="1"/>
          <p:nvPr/>
        </p:nvSpPr>
        <p:spPr>
          <a:xfrm>
            <a:off x="1762200" y="3463920"/>
            <a:ext cx="28026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Linear Model: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Direct coefficient interpretation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9" name="TextBox 738"/>
          <p:cNvSpPr txBox="1"/>
          <p:nvPr/>
        </p:nvSpPr>
        <p:spPr>
          <a:xfrm>
            <a:off x="1762200" y="3825720"/>
            <a:ext cx="33382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Handles Collinearity: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Selects one from correlated genes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0" name="TextBox 739"/>
          <p:cNvSpPr txBox="1"/>
          <p:nvPr/>
        </p:nvSpPr>
        <p:spPr>
          <a:xfrm>
            <a:off x="1571760" y="4414320"/>
            <a:ext cx="461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Best For: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1" name="Free-form: Shape 740"/>
          <p:cNvSpPr/>
          <p:nvPr/>
        </p:nvSpPr>
        <p:spPr>
          <a:xfrm>
            <a:off x="6252840" y="1747800"/>
            <a:ext cx="4601160" cy="3295800"/>
          </a:xfrm>
          <a:custGeom>
            <a:avLst/>
            <a:gdLst/>
            <a:ahLst/>
            <a:cxnLst/>
            <a:rect l="0" t="0" r="r" b="b"/>
            <a:pathLst>
              <a:path w="12781" h="9155">
                <a:moveTo>
                  <a:pt x="0" y="8850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6" y="206"/>
                  <a:pt x="24" y="187"/>
                </a:cubicBezTo>
                <a:cubicBezTo>
                  <a:pt x="31" y="169"/>
                  <a:pt x="41" y="151"/>
                  <a:pt x="52" y="135"/>
                </a:cubicBezTo>
                <a:cubicBezTo>
                  <a:pt x="63" y="118"/>
                  <a:pt x="75" y="103"/>
                  <a:pt x="90" y="89"/>
                </a:cubicBezTo>
                <a:cubicBezTo>
                  <a:pt x="104" y="75"/>
                  <a:pt x="119" y="62"/>
                  <a:pt x="136" y="51"/>
                </a:cubicBezTo>
                <a:cubicBezTo>
                  <a:pt x="152" y="40"/>
                  <a:pt x="170" y="30"/>
                  <a:pt x="188" y="23"/>
                </a:cubicBezTo>
                <a:cubicBezTo>
                  <a:pt x="207" y="15"/>
                  <a:pt x="226" y="9"/>
                  <a:pt x="245" y="5"/>
                </a:cubicBezTo>
                <a:cubicBezTo>
                  <a:pt x="265" y="2"/>
                  <a:pt x="285" y="0"/>
                  <a:pt x="305" y="0"/>
                </a:cubicBezTo>
                <a:lnTo>
                  <a:pt x="12476" y="0"/>
                </a:lnTo>
                <a:cubicBezTo>
                  <a:pt x="12496" y="0"/>
                  <a:pt x="12516" y="2"/>
                  <a:pt x="12536" y="5"/>
                </a:cubicBezTo>
                <a:cubicBezTo>
                  <a:pt x="12555" y="9"/>
                  <a:pt x="12574" y="15"/>
                  <a:pt x="12593" y="23"/>
                </a:cubicBezTo>
                <a:cubicBezTo>
                  <a:pt x="12611" y="30"/>
                  <a:pt x="12629" y="40"/>
                  <a:pt x="12646" y="51"/>
                </a:cubicBezTo>
                <a:cubicBezTo>
                  <a:pt x="12662" y="62"/>
                  <a:pt x="12678" y="75"/>
                  <a:pt x="12692" y="89"/>
                </a:cubicBezTo>
                <a:cubicBezTo>
                  <a:pt x="12706" y="103"/>
                  <a:pt x="12718" y="118"/>
                  <a:pt x="12729" y="135"/>
                </a:cubicBezTo>
                <a:cubicBezTo>
                  <a:pt x="12741" y="151"/>
                  <a:pt x="12750" y="169"/>
                  <a:pt x="12758" y="187"/>
                </a:cubicBezTo>
                <a:cubicBezTo>
                  <a:pt x="12765" y="206"/>
                  <a:pt x="12771" y="225"/>
                  <a:pt x="12775" y="245"/>
                </a:cubicBezTo>
                <a:cubicBezTo>
                  <a:pt x="12779" y="264"/>
                  <a:pt x="12781" y="284"/>
                  <a:pt x="12781" y="304"/>
                </a:cubicBezTo>
                <a:lnTo>
                  <a:pt x="12781" y="8850"/>
                </a:lnTo>
                <a:cubicBezTo>
                  <a:pt x="12781" y="8870"/>
                  <a:pt x="12779" y="8891"/>
                  <a:pt x="12775" y="8910"/>
                </a:cubicBezTo>
                <a:cubicBezTo>
                  <a:pt x="12771" y="8930"/>
                  <a:pt x="12765" y="8949"/>
                  <a:pt x="12758" y="8967"/>
                </a:cubicBezTo>
                <a:cubicBezTo>
                  <a:pt x="12750" y="8986"/>
                  <a:pt x="12741" y="9003"/>
                  <a:pt x="12729" y="9020"/>
                </a:cubicBezTo>
                <a:cubicBezTo>
                  <a:pt x="12718" y="9037"/>
                  <a:pt x="12706" y="9052"/>
                  <a:pt x="12692" y="9066"/>
                </a:cubicBezTo>
                <a:cubicBezTo>
                  <a:pt x="12678" y="9080"/>
                  <a:pt x="12662" y="9093"/>
                  <a:pt x="12646" y="9104"/>
                </a:cubicBezTo>
                <a:cubicBezTo>
                  <a:pt x="12629" y="9115"/>
                  <a:pt x="12611" y="9124"/>
                  <a:pt x="12593" y="9132"/>
                </a:cubicBezTo>
                <a:cubicBezTo>
                  <a:pt x="12574" y="9140"/>
                  <a:pt x="12555" y="9145"/>
                  <a:pt x="12536" y="9149"/>
                </a:cubicBezTo>
                <a:cubicBezTo>
                  <a:pt x="12516" y="9153"/>
                  <a:pt x="12496" y="9155"/>
                  <a:pt x="12476" y="9155"/>
                </a:cubicBezTo>
                <a:lnTo>
                  <a:pt x="305" y="9155"/>
                </a:lnTo>
                <a:cubicBezTo>
                  <a:pt x="285" y="9155"/>
                  <a:pt x="265" y="9153"/>
                  <a:pt x="245" y="9149"/>
                </a:cubicBezTo>
                <a:cubicBezTo>
                  <a:pt x="226" y="9145"/>
                  <a:pt x="207" y="9140"/>
                  <a:pt x="188" y="9132"/>
                </a:cubicBezTo>
                <a:cubicBezTo>
                  <a:pt x="170" y="9124"/>
                  <a:pt x="152" y="9115"/>
                  <a:pt x="136" y="9104"/>
                </a:cubicBezTo>
                <a:cubicBezTo>
                  <a:pt x="119" y="9093"/>
                  <a:pt x="104" y="9080"/>
                  <a:pt x="90" y="9066"/>
                </a:cubicBezTo>
                <a:cubicBezTo>
                  <a:pt x="75" y="9052"/>
                  <a:pt x="63" y="9037"/>
                  <a:pt x="52" y="9020"/>
                </a:cubicBezTo>
                <a:cubicBezTo>
                  <a:pt x="41" y="9003"/>
                  <a:pt x="31" y="8986"/>
                  <a:pt x="24" y="8967"/>
                </a:cubicBezTo>
                <a:cubicBezTo>
                  <a:pt x="16" y="8949"/>
                  <a:pt x="10" y="8930"/>
                  <a:pt x="6" y="8910"/>
                </a:cubicBezTo>
                <a:cubicBezTo>
                  <a:pt x="2" y="8891"/>
                  <a:pt x="0" y="8870"/>
                  <a:pt x="0" y="885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2" name="Free-form: Shape 741"/>
          <p:cNvSpPr/>
          <p:nvPr/>
        </p:nvSpPr>
        <p:spPr>
          <a:xfrm>
            <a:off x="6252840" y="1747800"/>
            <a:ext cx="4601160" cy="3295800"/>
          </a:xfrm>
          <a:custGeom>
            <a:avLst/>
            <a:gdLst/>
            <a:ahLst/>
            <a:cxnLst/>
            <a:rect l="0" t="0" r="r" b="b"/>
            <a:pathLst>
              <a:path w="12781" h="9155" fill="none">
                <a:moveTo>
                  <a:pt x="0" y="8850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6" y="206"/>
                  <a:pt x="24" y="187"/>
                </a:cubicBezTo>
                <a:cubicBezTo>
                  <a:pt x="31" y="169"/>
                  <a:pt x="41" y="151"/>
                  <a:pt x="52" y="135"/>
                </a:cubicBezTo>
                <a:cubicBezTo>
                  <a:pt x="63" y="118"/>
                  <a:pt x="75" y="103"/>
                  <a:pt x="90" y="89"/>
                </a:cubicBezTo>
                <a:cubicBezTo>
                  <a:pt x="104" y="75"/>
                  <a:pt x="119" y="62"/>
                  <a:pt x="136" y="51"/>
                </a:cubicBezTo>
                <a:cubicBezTo>
                  <a:pt x="152" y="40"/>
                  <a:pt x="170" y="30"/>
                  <a:pt x="188" y="23"/>
                </a:cubicBezTo>
                <a:cubicBezTo>
                  <a:pt x="207" y="15"/>
                  <a:pt x="226" y="9"/>
                  <a:pt x="245" y="5"/>
                </a:cubicBezTo>
                <a:cubicBezTo>
                  <a:pt x="265" y="2"/>
                  <a:pt x="285" y="0"/>
                  <a:pt x="305" y="0"/>
                </a:cubicBezTo>
                <a:lnTo>
                  <a:pt x="12476" y="0"/>
                </a:lnTo>
                <a:cubicBezTo>
                  <a:pt x="12496" y="0"/>
                  <a:pt x="12516" y="2"/>
                  <a:pt x="12536" y="5"/>
                </a:cubicBezTo>
                <a:cubicBezTo>
                  <a:pt x="12555" y="9"/>
                  <a:pt x="12574" y="15"/>
                  <a:pt x="12593" y="23"/>
                </a:cubicBezTo>
                <a:cubicBezTo>
                  <a:pt x="12611" y="30"/>
                  <a:pt x="12629" y="40"/>
                  <a:pt x="12646" y="51"/>
                </a:cubicBezTo>
                <a:cubicBezTo>
                  <a:pt x="12662" y="62"/>
                  <a:pt x="12678" y="75"/>
                  <a:pt x="12692" y="89"/>
                </a:cubicBezTo>
                <a:cubicBezTo>
                  <a:pt x="12706" y="103"/>
                  <a:pt x="12718" y="118"/>
                  <a:pt x="12729" y="135"/>
                </a:cubicBezTo>
                <a:cubicBezTo>
                  <a:pt x="12741" y="151"/>
                  <a:pt x="12750" y="169"/>
                  <a:pt x="12758" y="187"/>
                </a:cubicBezTo>
                <a:cubicBezTo>
                  <a:pt x="12765" y="206"/>
                  <a:pt x="12771" y="225"/>
                  <a:pt x="12775" y="245"/>
                </a:cubicBezTo>
                <a:cubicBezTo>
                  <a:pt x="12779" y="264"/>
                  <a:pt x="12781" y="284"/>
                  <a:pt x="12781" y="304"/>
                </a:cubicBezTo>
                <a:lnTo>
                  <a:pt x="12781" y="8850"/>
                </a:lnTo>
                <a:cubicBezTo>
                  <a:pt x="12781" y="8870"/>
                  <a:pt x="12779" y="8891"/>
                  <a:pt x="12775" y="8910"/>
                </a:cubicBezTo>
                <a:cubicBezTo>
                  <a:pt x="12771" y="8930"/>
                  <a:pt x="12765" y="8949"/>
                  <a:pt x="12758" y="8967"/>
                </a:cubicBezTo>
                <a:cubicBezTo>
                  <a:pt x="12750" y="8986"/>
                  <a:pt x="12741" y="9003"/>
                  <a:pt x="12729" y="9020"/>
                </a:cubicBezTo>
                <a:cubicBezTo>
                  <a:pt x="12718" y="9037"/>
                  <a:pt x="12706" y="9052"/>
                  <a:pt x="12692" y="9066"/>
                </a:cubicBezTo>
                <a:cubicBezTo>
                  <a:pt x="12678" y="9080"/>
                  <a:pt x="12662" y="9093"/>
                  <a:pt x="12646" y="9104"/>
                </a:cubicBezTo>
                <a:cubicBezTo>
                  <a:pt x="12629" y="9115"/>
                  <a:pt x="12611" y="9124"/>
                  <a:pt x="12593" y="9132"/>
                </a:cubicBezTo>
                <a:cubicBezTo>
                  <a:pt x="12574" y="9140"/>
                  <a:pt x="12555" y="9145"/>
                  <a:pt x="12536" y="9149"/>
                </a:cubicBezTo>
                <a:cubicBezTo>
                  <a:pt x="12516" y="9153"/>
                  <a:pt x="12496" y="9155"/>
                  <a:pt x="12476" y="9155"/>
                </a:cubicBezTo>
                <a:lnTo>
                  <a:pt x="305" y="9155"/>
                </a:lnTo>
                <a:cubicBezTo>
                  <a:pt x="285" y="9155"/>
                  <a:pt x="265" y="9153"/>
                  <a:pt x="245" y="9149"/>
                </a:cubicBezTo>
                <a:cubicBezTo>
                  <a:pt x="226" y="9145"/>
                  <a:pt x="207" y="9140"/>
                  <a:pt x="188" y="9132"/>
                </a:cubicBezTo>
                <a:cubicBezTo>
                  <a:pt x="170" y="9124"/>
                  <a:pt x="152" y="9115"/>
                  <a:pt x="136" y="9104"/>
                </a:cubicBezTo>
                <a:cubicBezTo>
                  <a:pt x="119" y="9093"/>
                  <a:pt x="104" y="9080"/>
                  <a:pt x="90" y="9066"/>
                </a:cubicBezTo>
                <a:cubicBezTo>
                  <a:pt x="75" y="9052"/>
                  <a:pt x="63" y="9037"/>
                  <a:pt x="52" y="9020"/>
                </a:cubicBezTo>
                <a:cubicBezTo>
                  <a:pt x="41" y="9003"/>
                  <a:pt x="31" y="8986"/>
                  <a:pt x="24" y="8967"/>
                </a:cubicBezTo>
                <a:cubicBezTo>
                  <a:pt x="16" y="8949"/>
                  <a:pt x="10" y="8930"/>
                  <a:pt x="6" y="8910"/>
                </a:cubicBezTo>
                <a:cubicBezTo>
                  <a:pt x="2" y="8891"/>
                  <a:pt x="0" y="8870"/>
                  <a:pt x="0" y="8850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3" name="Free-form: Shape 742"/>
          <p:cNvSpPr/>
          <p:nvPr/>
        </p:nvSpPr>
        <p:spPr>
          <a:xfrm>
            <a:off x="6486480" y="4228920"/>
            <a:ext cx="4134240" cy="9720"/>
          </a:xfrm>
          <a:custGeom>
            <a:avLst/>
            <a:gdLst/>
            <a:ahLst/>
            <a:cxnLst/>
            <a:rect l="0" t="0" r="r" b="b"/>
            <a:pathLst>
              <a:path w="11484" h="27">
                <a:moveTo>
                  <a:pt x="0" y="0"/>
                </a:moveTo>
                <a:lnTo>
                  <a:pt x="11484" y="0"/>
                </a:lnTo>
                <a:lnTo>
                  <a:pt x="1148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4" name="TextBox 743"/>
          <p:cNvSpPr txBox="1"/>
          <p:nvPr/>
        </p:nvSpPr>
        <p:spPr>
          <a:xfrm>
            <a:off x="1571760" y="4642920"/>
            <a:ext cx="3140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Minimal diagnostic panels, clinical biomarker development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5" name="TextBox 744"/>
          <p:cNvSpPr txBox="1"/>
          <p:nvPr/>
        </p:nvSpPr>
        <p:spPr>
          <a:xfrm>
            <a:off x="6486480" y="2004840"/>
            <a:ext cx="138960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Random Forest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6" name="Free-form: Shape 745"/>
          <p:cNvSpPr/>
          <p:nvPr/>
        </p:nvSpPr>
        <p:spPr>
          <a:xfrm>
            <a:off x="6486480" y="278100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1" y="192"/>
                  <a:pt x="160" y="200"/>
                  <a:pt x="147" y="205"/>
                </a:cubicBezTo>
                <a:cubicBezTo>
                  <a:pt x="134" y="210"/>
                  <a:pt x="120" y="213"/>
                  <a:pt x="106" y="213"/>
                </a:cubicBezTo>
                <a:cubicBezTo>
                  <a:pt x="92" y="213"/>
                  <a:pt x="79" y="210"/>
                  <a:pt x="66" y="205"/>
                </a:cubicBezTo>
                <a:cubicBezTo>
                  <a:pt x="53" y="200"/>
                  <a:pt x="42" y="192"/>
                  <a:pt x="32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2" y="134"/>
                  <a:pt x="0" y="120"/>
                  <a:pt x="0" y="106"/>
                </a:cubicBezTo>
                <a:cubicBezTo>
                  <a:pt x="0" y="92"/>
                  <a:pt x="2" y="79"/>
                  <a:pt x="8" y="66"/>
                </a:cubicBezTo>
                <a:cubicBezTo>
                  <a:pt x="13" y="53"/>
                  <a:pt x="21" y="41"/>
                  <a:pt x="32" y="31"/>
                </a:cubicBezTo>
                <a:cubicBezTo>
                  <a:pt x="42" y="21"/>
                  <a:pt x="53" y="14"/>
                  <a:pt x="66" y="8"/>
                </a:cubicBezTo>
                <a:cubicBezTo>
                  <a:pt x="79" y="3"/>
                  <a:pt x="92" y="0"/>
                  <a:pt x="106" y="0"/>
                </a:cubicBezTo>
                <a:cubicBezTo>
                  <a:pt x="120" y="0"/>
                  <a:pt x="134" y="3"/>
                  <a:pt x="147" y="8"/>
                </a:cubicBezTo>
                <a:cubicBezTo>
                  <a:pt x="160" y="14"/>
                  <a:pt x="171" y="21"/>
                  <a:pt x="181" y="31"/>
                </a:cubicBezTo>
                <a:cubicBezTo>
                  <a:pt x="191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47" name="TextBox 746"/>
          <p:cNvSpPr txBox="1"/>
          <p:nvPr/>
        </p:nvSpPr>
        <p:spPr>
          <a:xfrm>
            <a:off x="6486480" y="2385720"/>
            <a:ext cx="1636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i="1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Ensemble Decision Tree Classifier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8" name="Free-form: Shape 747"/>
          <p:cNvSpPr/>
          <p:nvPr/>
        </p:nvSpPr>
        <p:spPr>
          <a:xfrm>
            <a:off x="6486480" y="314316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7"/>
                </a:moveTo>
                <a:cubicBezTo>
                  <a:pt x="212" y="121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1" y="191"/>
                  <a:pt x="160" y="199"/>
                  <a:pt x="147" y="204"/>
                </a:cubicBezTo>
                <a:cubicBezTo>
                  <a:pt x="134" y="210"/>
                  <a:pt x="120" y="212"/>
                  <a:pt x="106" y="212"/>
                </a:cubicBezTo>
                <a:cubicBezTo>
                  <a:pt x="92" y="212"/>
                  <a:pt x="79" y="210"/>
                  <a:pt x="66" y="204"/>
                </a:cubicBezTo>
                <a:cubicBezTo>
                  <a:pt x="53" y="199"/>
                  <a:pt x="42" y="191"/>
                  <a:pt x="32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2" y="134"/>
                  <a:pt x="0" y="121"/>
                  <a:pt x="0" y="107"/>
                </a:cubicBezTo>
                <a:cubicBezTo>
                  <a:pt x="0" y="93"/>
                  <a:pt x="2" y="79"/>
                  <a:pt x="8" y="66"/>
                </a:cubicBezTo>
                <a:cubicBezTo>
                  <a:pt x="13" y="53"/>
                  <a:pt x="21" y="42"/>
                  <a:pt x="32" y="32"/>
                </a:cubicBezTo>
                <a:cubicBezTo>
                  <a:pt x="42" y="21"/>
                  <a:pt x="53" y="13"/>
                  <a:pt x="66" y="8"/>
                </a:cubicBezTo>
                <a:cubicBezTo>
                  <a:pt x="79" y="2"/>
                  <a:pt x="92" y="0"/>
                  <a:pt x="106" y="0"/>
                </a:cubicBezTo>
                <a:cubicBezTo>
                  <a:pt x="120" y="0"/>
                  <a:pt x="134" y="2"/>
                  <a:pt x="147" y="8"/>
                </a:cubicBezTo>
                <a:cubicBezTo>
                  <a:pt x="160" y="13"/>
                  <a:pt x="171" y="21"/>
                  <a:pt x="181" y="32"/>
                </a:cubicBezTo>
                <a:cubicBezTo>
                  <a:pt x="191" y="42"/>
                  <a:pt x="199" y="53"/>
                  <a:pt x="204" y="66"/>
                </a:cubicBezTo>
                <a:cubicBezTo>
                  <a:pt x="210" y="79"/>
                  <a:pt x="212" y="93"/>
                  <a:pt x="212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49" name="TextBox 748"/>
          <p:cNvSpPr txBox="1"/>
          <p:nvPr/>
        </p:nvSpPr>
        <p:spPr>
          <a:xfrm>
            <a:off x="6676920" y="2739960"/>
            <a:ext cx="30524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Ensemble Learning: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Combines 1000 decision trees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0" name="Free-form: Shape 749"/>
          <p:cNvSpPr/>
          <p:nvPr/>
        </p:nvSpPr>
        <p:spPr>
          <a:xfrm>
            <a:off x="6486480" y="350496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7"/>
                </a:moveTo>
                <a:cubicBezTo>
                  <a:pt x="212" y="121"/>
                  <a:pt x="210" y="135"/>
                  <a:pt x="204" y="147"/>
                </a:cubicBezTo>
                <a:cubicBezTo>
                  <a:pt x="199" y="160"/>
                  <a:pt x="191" y="172"/>
                  <a:pt x="181" y="182"/>
                </a:cubicBezTo>
                <a:cubicBezTo>
                  <a:pt x="171" y="192"/>
                  <a:pt x="160" y="199"/>
                  <a:pt x="147" y="205"/>
                </a:cubicBezTo>
                <a:cubicBezTo>
                  <a:pt x="134" y="210"/>
                  <a:pt x="120" y="213"/>
                  <a:pt x="106" y="213"/>
                </a:cubicBezTo>
                <a:cubicBezTo>
                  <a:pt x="92" y="213"/>
                  <a:pt x="79" y="210"/>
                  <a:pt x="66" y="205"/>
                </a:cubicBezTo>
                <a:cubicBezTo>
                  <a:pt x="53" y="199"/>
                  <a:pt x="42" y="192"/>
                  <a:pt x="32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2" y="135"/>
                  <a:pt x="0" y="121"/>
                  <a:pt x="0" y="107"/>
                </a:cubicBezTo>
                <a:cubicBezTo>
                  <a:pt x="0" y="93"/>
                  <a:pt x="2" y="79"/>
                  <a:pt x="8" y="65"/>
                </a:cubicBezTo>
                <a:cubicBezTo>
                  <a:pt x="13" y="53"/>
                  <a:pt x="21" y="41"/>
                  <a:pt x="32" y="31"/>
                </a:cubicBezTo>
                <a:cubicBezTo>
                  <a:pt x="42" y="21"/>
                  <a:pt x="53" y="14"/>
                  <a:pt x="66" y="8"/>
                </a:cubicBezTo>
                <a:cubicBezTo>
                  <a:pt x="79" y="3"/>
                  <a:pt x="92" y="0"/>
                  <a:pt x="106" y="0"/>
                </a:cubicBezTo>
                <a:cubicBezTo>
                  <a:pt x="120" y="0"/>
                  <a:pt x="134" y="3"/>
                  <a:pt x="147" y="8"/>
                </a:cubicBezTo>
                <a:cubicBezTo>
                  <a:pt x="160" y="14"/>
                  <a:pt x="171" y="21"/>
                  <a:pt x="181" y="31"/>
                </a:cubicBezTo>
                <a:cubicBezTo>
                  <a:pt x="191" y="41"/>
                  <a:pt x="199" y="53"/>
                  <a:pt x="204" y="65"/>
                </a:cubicBezTo>
                <a:cubicBezTo>
                  <a:pt x="210" y="79"/>
                  <a:pt x="212" y="93"/>
                  <a:pt x="212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51" name="TextBox 750"/>
          <p:cNvSpPr txBox="1"/>
          <p:nvPr/>
        </p:nvSpPr>
        <p:spPr>
          <a:xfrm>
            <a:off x="6676920" y="3102120"/>
            <a:ext cx="2949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Non-Linear: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Captures complex gene interactions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2" name="Free-form: Shape 751"/>
          <p:cNvSpPr/>
          <p:nvPr/>
        </p:nvSpPr>
        <p:spPr>
          <a:xfrm>
            <a:off x="6486480" y="386712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19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1" y="191"/>
                  <a:pt x="160" y="199"/>
                  <a:pt x="147" y="204"/>
                </a:cubicBezTo>
                <a:cubicBezTo>
                  <a:pt x="134" y="210"/>
                  <a:pt x="120" y="212"/>
                  <a:pt x="106" y="212"/>
                </a:cubicBezTo>
                <a:cubicBezTo>
                  <a:pt x="92" y="212"/>
                  <a:pt x="79" y="210"/>
                  <a:pt x="66" y="204"/>
                </a:cubicBezTo>
                <a:cubicBezTo>
                  <a:pt x="53" y="199"/>
                  <a:pt x="42" y="191"/>
                  <a:pt x="32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2" y="134"/>
                  <a:pt x="0" y="119"/>
                  <a:pt x="0" y="105"/>
                </a:cubicBezTo>
                <a:cubicBezTo>
                  <a:pt x="0" y="91"/>
                  <a:pt x="2" y="78"/>
                  <a:pt x="8" y="65"/>
                </a:cubicBezTo>
                <a:cubicBezTo>
                  <a:pt x="13" y="52"/>
                  <a:pt x="21" y="41"/>
                  <a:pt x="32" y="31"/>
                </a:cubicBezTo>
                <a:cubicBezTo>
                  <a:pt x="42" y="21"/>
                  <a:pt x="53" y="13"/>
                  <a:pt x="66" y="8"/>
                </a:cubicBezTo>
                <a:cubicBezTo>
                  <a:pt x="79" y="2"/>
                  <a:pt x="92" y="0"/>
                  <a:pt x="106" y="0"/>
                </a:cubicBezTo>
                <a:cubicBezTo>
                  <a:pt x="120" y="0"/>
                  <a:pt x="134" y="2"/>
                  <a:pt x="147" y="8"/>
                </a:cubicBezTo>
                <a:cubicBezTo>
                  <a:pt x="160" y="13"/>
                  <a:pt x="171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53" name="TextBox 752"/>
          <p:cNvSpPr txBox="1"/>
          <p:nvPr/>
        </p:nvSpPr>
        <p:spPr>
          <a:xfrm>
            <a:off x="6676920" y="3463920"/>
            <a:ext cx="3021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Importance Ranking: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Gini impurity-based scoring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4" name="TextBox 753"/>
          <p:cNvSpPr txBox="1"/>
          <p:nvPr/>
        </p:nvSpPr>
        <p:spPr>
          <a:xfrm>
            <a:off x="6676920" y="3825720"/>
            <a:ext cx="2932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Robust: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Resistant to overfitting through bagging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5" name="TextBox 754"/>
          <p:cNvSpPr txBox="1"/>
          <p:nvPr/>
        </p:nvSpPr>
        <p:spPr>
          <a:xfrm>
            <a:off x="6486480" y="4414320"/>
            <a:ext cx="461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Best For: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6" name="TextBox 755"/>
          <p:cNvSpPr txBox="1"/>
          <p:nvPr/>
        </p:nvSpPr>
        <p:spPr>
          <a:xfrm>
            <a:off x="6486480" y="4642920"/>
            <a:ext cx="301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Complex pattern discovery, pathway interaction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7" name="TextBox 756"/>
          <p:cNvSpPr txBox="1"/>
          <p:nvPr/>
        </p:nvSpPr>
        <p:spPr>
          <a:xfrm>
            <a:off x="1541520" y="5578560"/>
            <a:ext cx="9032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Complementary Approach: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LASSO identifies minimal biomarker sets with linear relationships, while Random Forest captures non-linear interactions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8" name="Free-form: Shape 757"/>
          <p:cNvSpPr/>
          <p:nvPr/>
        </p:nvSpPr>
        <p:spPr>
          <a:xfrm>
            <a:off x="571320" y="6305400"/>
            <a:ext cx="11049480" cy="9720"/>
          </a:xfrm>
          <a:custGeom>
            <a:avLst/>
            <a:gdLst/>
            <a:ahLst/>
            <a:cxnLst/>
            <a:rect l="0" t="0" r="r" b="b"/>
            <a:pathLst>
              <a:path w="30693" h="27">
                <a:moveTo>
                  <a:pt x="0" y="0"/>
                </a:moveTo>
                <a:lnTo>
                  <a:pt x="30693" y="0"/>
                </a:lnTo>
                <a:lnTo>
                  <a:pt x="30693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9" name="TextBox 758"/>
          <p:cNvSpPr txBox="1"/>
          <p:nvPr/>
        </p:nvSpPr>
        <p:spPr>
          <a:xfrm>
            <a:off x="3497760" y="5826240"/>
            <a:ext cx="5227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broader feature importance. Together, they provide robust consensus biomarkers.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0" name="TextBox 759"/>
          <p:cNvSpPr txBox="1"/>
          <p:nvPr/>
        </p:nvSpPr>
        <p:spPr>
          <a:xfrm>
            <a:off x="571320" y="6492960"/>
            <a:ext cx="3350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1" name="TextBox 760"/>
          <p:cNvSpPr txBox="1"/>
          <p:nvPr/>
        </p:nvSpPr>
        <p:spPr>
          <a:xfrm>
            <a:off x="11452320" y="649296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Free-form: Shape 76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3" name="Free-form: Shape 76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4" name="Free-form: Shape 763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pic>
        <p:nvPicPr>
          <p:cNvPr id="765" name="Picture 764"/>
          <p:cNvPicPr/>
          <p:nvPr/>
        </p:nvPicPr>
        <p:blipFill>
          <a:blip r:embed="rId2"/>
          <a:stretch/>
        </p:blipFill>
        <p:spPr>
          <a:xfrm>
            <a:off x="571320" y="2228760"/>
            <a:ext cx="6076440" cy="31237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66" name="Free-form: Shape 765"/>
          <p:cNvSpPr/>
          <p:nvPr/>
        </p:nvSpPr>
        <p:spPr>
          <a:xfrm>
            <a:off x="6953040" y="1276200"/>
            <a:ext cx="4667760" cy="972000"/>
          </a:xfrm>
          <a:custGeom>
            <a:avLst/>
            <a:gdLst/>
            <a:ahLst/>
            <a:cxnLst/>
            <a:rect l="0" t="0" r="r" b="b"/>
            <a:pathLst>
              <a:path w="12966" h="2700">
                <a:moveTo>
                  <a:pt x="0" y="2488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7" y="157"/>
                  <a:pt x="11" y="143"/>
                  <a:pt x="16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12754" y="0"/>
                </a:lnTo>
                <a:cubicBezTo>
                  <a:pt x="12768" y="0"/>
                  <a:pt x="12782" y="1"/>
                  <a:pt x="12795" y="4"/>
                </a:cubicBezTo>
                <a:cubicBezTo>
                  <a:pt x="12809" y="7"/>
                  <a:pt x="12822" y="11"/>
                  <a:pt x="12835" y="16"/>
                </a:cubicBezTo>
                <a:cubicBezTo>
                  <a:pt x="12848" y="21"/>
                  <a:pt x="12860" y="28"/>
                  <a:pt x="12872" y="36"/>
                </a:cubicBezTo>
                <a:cubicBezTo>
                  <a:pt x="12883" y="43"/>
                  <a:pt x="12894" y="52"/>
                  <a:pt x="12904" y="62"/>
                </a:cubicBezTo>
                <a:cubicBezTo>
                  <a:pt x="12913" y="72"/>
                  <a:pt x="12922" y="82"/>
                  <a:pt x="12930" y="94"/>
                </a:cubicBezTo>
                <a:cubicBezTo>
                  <a:pt x="12938" y="106"/>
                  <a:pt x="12944" y="118"/>
                  <a:pt x="12950" y="131"/>
                </a:cubicBezTo>
                <a:cubicBezTo>
                  <a:pt x="12955" y="143"/>
                  <a:pt x="12959" y="157"/>
                  <a:pt x="12962" y="170"/>
                </a:cubicBezTo>
                <a:cubicBezTo>
                  <a:pt x="12964" y="184"/>
                  <a:pt x="12966" y="198"/>
                  <a:pt x="12966" y="212"/>
                </a:cubicBezTo>
                <a:lnTo>
                  <a:pt x="12966" y="2488"/>
                </a:lnTo>
                <a:cubicBezTo>
                  <a:pt x="12966" y="2502"/>
                  <a:pt x="12964" y="2516"/>
                  <a:pt x="12962" y="2529"/>
                </a:cubicBezTo>
                <a:cubicBezTo>
                  <a:pt x="12959" y="2543"/>
                  <a:pt x="12955" y="2556"/>
                  <a:pt x="12950" y="2569"/>
                </a:cubicBezTo>
                <a:cubicBezTo>
                  <a:pt x="12944" y="2582"/>
                  <a:pt x="12938" y="2594"/>
                  <a:pt x="12930" y="2606"/>
                </a:cubicBezTo>
                <a:cubicBezTo>
                  <a:pt x="12922" y="2617"/>
                  <a:pt x="12913" y="2628"/>
                  <a:pt x="12904" y="2638"/>
                </a:cubicBezTo>
                <a:cubicBezTo>
                  <a:pt x="12894" y="2647"/>
                  <a:pt x="12883" y="2656"/>
                  <a:pt x="12872" y="2664"/>
                </a:cubicBezTo>
                <a:cubicBezTo>
                  <a:pt x="12860" y="2672"/>
                  <a:pt x="12848" y="2678"/>
                  <a:pt x="12835" y="2684"/>
                </a:cubicBezTo>
                <a:cubicBezTo>
                  <a:pt x="12822" y="2689"/>
                  <a:pt x="12809" y="2693"/>
                  <a:pt x="12795" y="2696"/>
                </a:cubicBezTo>
                <a:cubicBezTo>
                  <a:pt x="12782" y="2698"/>
                  <a:pt x="12768" y="2700"/>
                  <a:pt x="12754" y="2700"/>
                </a:cubicBezTo>
                <a:lnTo>
                  <a:pt x="213" y="2700"/>
                </a:lnTo>
                <a:cubicBezTo>
                  <a:pt x="199" y="2700"/>
                  <a:pt x="185" y="2698"/>
                  <a:pt x="171" y="2696"/>
                </a:cubicBezTo>
                <a:cubicBezTo>
                  <a:pt x="158" y="2693"/>
                  <a:pt x="145" y="2689"/>
                  <a:pt x="131" y="2684"/>
                </a:cubicBezTo>
                <a:cubicBezTo>
                  <a:pt x="118" y="2678"/>
                  <a:pt x="106" y="2672"/>
                  <a:pt x="94" y="2664"/>
                </a:cubicBezTo>
                <a:cubicBezTo>
                  <a:pt x="83" y="2656"/>
                  <a:pt x="72" y="2647"/>
                  <a:pt x="62" y="2638"/>
                </a:cubicBezTo>
                <a:cubicBezTo>
                  <a:pt x="52" y="2628"/>
                  <a:pt x="43" y="2617"/>
                  <a:pt x="36" y="2606"/>
                </a:cubicBezTo>
                <a:cubicBezTo>
                  <a:pt x="28" y="2594"/>
                  <a:pt x="22" y="2582"/>
                  <a:pt x="16" y="2569"/>
                </a:cubicBezTo>
                <a:cubicBezTo>
                  <a:pt x="11" y="2556"/>
                  <a:pt x="7" y="2543"/>
                  <a:pt x="4" y="2529"/>
                </a:cubicBezTo>
                <a:cubicBezTo>
                  <a:pt x="1" y="2516"/>
                  <a:pt x="0" y="2502"/>
                  <a:pt x="0" y="248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7" name="TextBox 766"/>
          <p:cNvSpPr txBox="1"/>
          <p:nvPr/>
        </p:nvSpPr>
        <p:spPr>
          <a:xfrm>
            <a:off x="571320" y="569160"/>
            <a:ext cx="622404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LASSO Regression - Minimal Biomarker Panel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8" name="TextBox 767"/>
          <p:cNvSpPr txBox="1"/>
          <p:nvPr/>
        </p:nvSpPr>
        <p:spPr>
          <a:xfrm>
            <a:off x="7143840" y="1496160"/>
            <a:ext cx="13208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17 Genes Selected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9" name="Free-form: Shape 768"/>
          <p:cNvSpPr/>
          <p:nvPr/>
        </p:nvSpPr>
        <p:spPr>
          <a:xfrm>
            <a:off x="6972120" y="2438280"/>
            <a:ext cx="4648680" cy="1467000"/>
          </a:xfrm>
          <a:custGeom>
            <a:avLst/>
            <a:gdLst/>
            <a:ahLst/>
            <a:cxnLst/>
            <a:rect l="0" t="0" r="r" b="b"/>
            <a:pathLst>
              <a:path w="12913" h="4075">
                <a:moveTo>
                  <a:pt x="0" y="3864"/>
                </a:moveTo>
                <a:lnTo>
                  <a:pt x="0" y="211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3"/>
                  <a:pt x="12" y="130"/>
                </a:cubicBezTo>
                <a:cubicBezTo>
                  <a:pt x="16" y="118"/>
                  <a:pt x="21" y="105"/>
                  <a:pt x="27" y="94"/>
                </a:cubicBezTo>
                <a:cubicBezTo>
                  <a:pt x="33" y="82"/>
                  <a:pt x="39" y="72"/>
                  <a:pt x="46" y="62"/>
                </a:cubicBezTo>
                <a:cubicBezTo>
                  <a:pt x="54" y="52"/>
                  <a:pt x="62" y="43"/>
                  <a:pt x="71" y="36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2700" y="0"/>
                </a:lnTo>
                <a:cubicBezTo>
                  <a:pt x="12714" y="0"/>
                  <a:pt x="12728" y="1"/>
                  <a:pt x="12741" y="4"/>
                </a:cubicBezTo>
                <a:cubicBezTo>
                  <a:pt x="12755" y="7"/>
                  <a:pt x="12768" y="11"/>
                  <a:pt x="12781" y="16"/>
                </a:cubicBezTo>
                <a:cubicBezTo>
                  <a:pt x="12794" y="21"/>
                  <a:pt x="12806" y="28"/>
                  <a:pt x="12818" y="36"/>
                </a:cubicBezTo>
                <a:cubicBezTo>
                  <a:pt x="12829" y="43"/>
                  <a:pt x="12840" y="52"/>
                  <a:pt x="12850" y="62"/>
                </a:cubicBezTo>
                <a:cubicBezTo>
                  <a:pt x="12859" y="72"/>
                  <a:pt x="12868" y="82"/>
                  <a:pt x="12876" y="94"/>
                </a:cubicBezTo>
                <a:cubicBezTo>
                  <a:pt x="12884" y="105"/>
                  <a:pt x="12890" y="118"/>
                  <a:pt x="12896" y="130"/>
                </a:cubicBezTo>
                <a:cubicBezTo>
                  <a:pt x="12901" y="143"/>
                  <a:pt x="12905" y="157"/>
                  <a:pt x="12908" y="170"/>
                </a:cubicBezTo>
                <a:cubicBezTo>
                  <a:pt x="12910" y="184"/>
                  <a:pt x="12913" y="198"/>
                  <a:pt x="12913" y="211"/>
                </a:cubicBezTo>
                <a:lnTo>
                  <a:pt x="12913" y="3864"/>
                </a:lnTo>
                <a:cubicBezTo>
                  <a:pt x="12913" y="3878"/>
                  <a:pt x="12910" y="3891"/>
                  <a:pt x="12908" y="3905"/>
                </a:cubicBezTo>
                <a:cubicBezTo>
                  <a:pt x="12905" y="3919"/>
                  <a:pt x="12901" y="3932"/>
                  <a:pt x="12896" y="3945"/>
                </a:cubicBezTo>
                <a:cubicBezTo>
                  <a:pt x="12890" y="3958"/>
                  <a:pt x="12884" y="3970"/>
                  <a:pt x="12876" y="3981"/>
                </a:cubicBezTo>
                <a:cubicBezTo>
                  <a:pt x="12868" y="3993"/>
                  <a:pt x="12859" y="4004"/>
                  <a:pt x="12850" y="4013"/>
                </a:cubicBezTo>
                <a:cubicBezTo>
                  <a:pt x="12840" y="4023"/>
                  <a:pt x="12829" y="4032"/>
                  <a:pt x="12818" y="4040"/>
                </a:cubicBezTo>
                <a:cubicBezTo>
                  <a:pt x="12806" y="4047"/>
                  <a:pt x="12794" y="4054"/>
                  <a:pt x="12781" y="4059"/>
                </a:cubicBezTo>
                <a:cubicBezTo>
                  <a:pt x="12768" y="4065"/>
                  <a:pt x="12755" y="4069"/>
                  <a:pt x="12741" y="4071"/>
                </a:cubicBezTo>
                <a:cubicBezTo>
                  <a:pt x="12728" y="4074"/>
                  <a:pt x="12714" y="4075"/>
                  <a:pt x="12700" y="4075"/>
                </a:cubicBezTo>
                <a:lnTo>
                  <a:pt x="159" y="4075"/>
                </a:lnTo>
                <a:cubicBezTo>
                  <a:pt x="148" y="4075"/>
                  <a:pt x="138" y="4074"/>
                  <a:pt x="128" y="4071"/>
                </a:cubicBezTo>
                <a:cubicBezTo>
                  <a:pt x="118" y="4069"/>
                  <a:pt x="108" y="4065"/>
                  <a:pt x="98" y="4059"/>
                </a:cubicBezTo>
                <a:cubicBezTo>
                  <a:pt x="88" y="4054"/>
                  <a:pt x="79" y="4047"/>
                  <a:pt x="71" y="4040"/>
                </a:cubicBezTo>
                <a:cubicBezTo>
                  <a:pt x="62" y="4032"/>
                  <a:pt x="54" y="4023"/>
                  <a:pt x="46" y="4013"/>
                </a:cubicBezTo>
                <a:cubicBezTo>
                  <a:pt x="39" y="4004"/>
                  <a:pt x="33" y="3993"/>
                  <a:pt x="27" y="3981"/>
                </a:cubicBezTo>
                <a:cubicBezTo>
                  <a:pt x="21" y="3970"/>
                  <a:pt x="16" y="3958"/>
                  <a:pt x="12" y="3945"/>
                </a:cubicBezTo>
                <a:cubicBezTo>
                  <a:pt x="8" y="3932"/>
                  <a:pt x="5" y="3919"/>
                  <a:pt x="3" y="3905"/>
                </a:cubicBezTo>
                <a:cubicBezTo>
                  <a:pt x="1" y="3891"/>
                  <a:pt x="0" y="3878"/>
                  <a:pt x="0" y="386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0" name="Free-form: Shape 769"/>
          <p:cNvSpPr/>
          <p:nvPr/>
        </p:nvSpPr>
        <p:spPr>
          <a:xfrm>
            <a:off x="6953040" y="2438280"/>
            <a:ext cx="76680" cy="1467000"/>
          </a:xfrm>
          <a:custGeom>
            <a:avLst/>
            <a:gdLst/>
            <a:ahLst/>
            <a:cxnLst/>
            <a:rect l="0" t="0" r="r" b="b"/>
            <a:pathLst>
              <a:path w="213" h="4075">
                <a:moveTo>
                  <a:pt x="171" y="16"/>
                </a:moveTo>
                <a:cubicBezTo>
                  <a:pt x="158" y="27"/>
                  <a:pt x="147" y="42"/>
                  <a:pt x="137" y="62"/>
                </a:cubicBezTo>
                <a:cubicBezTo>
                  <a:pt x="127" y="82"/>
                  <a:pt x="119" y="105"/>
                  <a:pt x="114" y="130"/>
                </a:cubicBezTo>
                <a:cubicBezTo>
                  <a:pt x="109" y="156"/>
                  <a:pt x="106" y="183"/>
                  <a:pt x="106" y="211"/>
                </a:cubicBezTo>
                <a:lnTo>
                  <a:pt x="106" y="3864"/>
                </a:lnTo>
                <a:cubicBezTo>
                  <a:pt x="106" y="3892"/>
                  <a:pt x="109" y="3919"/>
                  <a:pt x="114" y="3945"/>
                </a:cubicBezTo>
                <a:cubicBezTo>
                  <a:pt x="119" y="3971"/>
                  <a:pt x="127" y="3994"/>
                  <a:pt x="137" y="4013"/>
                </a:cubicBezTo>
                <a:cubicBezTo>
                  <a:pt x="147" y="4033"/>
                  <a:pt x="158" y="4049"/>
                  <a:pt x="171" y="4059"/>
                </a:cubicBezTo>
                <a:cubicBezTo>
                  <a:pt x="184" y="4070"/>
                  <a:pt x="198" y="4075"/>
                  <a:pt x="213" y="4075"/>
                </a:cubicBezTo>
                <a:cubicBezTo>
                  <a:pt x="184" y="4075"/>
                  <a:pt x="157" y="4070"/>
                  <a:pt x="131" y="4059"/>
                </a:cubicBezTo>
                <a:cubicBezTo>
                  <a:pt x="105" y="4049"/>
                  <a:pt x="82" y="4033"/>
                  <a:pt x="62" y="4013"/>
                </a:cubicBezTo>
                <a:cubicBezTo>
                  <a:pt x="42" y="3994"/>
                  <a:pt x="27" y="3971"/>
                  <a:pt x="16" y="3945"/>
                </a:cubicBezTo>
                <a:cubicBezTo>
                  <a:pt x="5" y="3919"/>
                  <a:pt x="0" y="3892"/>
                  <a:pt x="0" y="3864"/>
                </a:cubicBezTo>
                <a:lnTo>
                  <a:pt x="0" y="211"/>
                </a:lnTo>
                <a:cubicBezTo>
                  <a:pt x="0" y="183"/>
                  <a:pt x="5" y="156"/>
                  <a:pt x="16" y="130"/>
                </a:cubicBezTo>
                <a:cubicBezTo>
                  <a:pt x="27" y="105"/>
                  <a:pt x="42" y="82"/>
                  <a:pt x="62" y="62"/>
                </a:cubicBezTo>
                <a:cubicBezTo>
                  <a:pt x="82" y="42"/>
                  <a:pt x="105" y="27"/>
                  <a:pt x="131" y="16"/>
                </a:cubicBezTo>
                <a:cubicBezTo>
                  <a:pt x="157" y="5"/>
                  <a:pt x="184" y="0"/>
                  <a:pt x="213" y="0"/>
                </a:cubicBezTo>
                <a:cubicBezTo>
                  <a:pt x="198" y="0"/>
                  <a:pt x="184" y="5"/>
                  <a:pt x="171" y="1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71" name="TextBox 770"/>
          <p:cNvSpPr txBox="1"/>
          <p:nvPr/>
        </p:nvSpPr>
        <p:spPr>
          <a:xfrm>
            <a:off x="7143840" y="1844640"/>
            <a:ext cx="3098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From thousands of genes through L1 regularization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2" name="TextBox 771"/>
          <p:cNvSpPr txBox="1"/>
          <p:nvPr/>
        </p:nvSpPr>
        <p:spPr>
          <a:xfrm>
            <a:off x="7182000" y="2665800"/>
            <a:ext cx="13773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Positive Coefficients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3" name="TextBox 772"/>
          <p:cNvSpPr txBox="1"/>
          <p:nvPr/>
        </p:nvSpPr>
        <p:spPr>
          <a:xfrm>
            <a:off x="7182000" y="3006720"/>
            <a:ext cx="1377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Upregulated in cancer: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4" name="TextBox 773"/>
          <p:cNvSpPr txBox="1"/>
          <p:nvPr/>
        </p:nvSpPr>
        <p:spPr>
          <a:xfrm>
            <a:off x="7182000" y="3254400"/>
            <a:ext cx="4219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3091077 (strongest), 2498274, 4004044, 2607568, 4000538, 3174121,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5" name="Free-form: Shape 774"/>
          <p:cNvSpPr/>
          <p:nvPr/>
        </p:nvSpPr>
        <p:spPr>
          <a:xfrm>
            <a:off x="6972120" y="4095720"/>
            <a:ext cx="4648680" cy="1219320"/>
          </a:xfrm>
          <a:custGeom>
            <a:avLst/>
            <a:gdLst/>
            <a:ahLst/>
            <a:cxnLst/>
            <a:rect l="0" t="0" r="r" b="b"/>
            <a:pathLst>
              <a:path w="12913" h="3387">
                <a:moveTo>
                  <a:pt x="0" y="3176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3" y="82"/>
                  <a:pt x="39" y="71"/>
                  <a:pt x="46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2700" y="0"/>
                </a:lnTo>
                <a:cubicBezTo>
                  <a:pt x="12714" y="0"/>
                  <a:pt x="12728" y="1"/>
                  <a:pt x="12741" y="4"/>
                </a:cubicBezTo>
                <a:cubicBezTo>
                  <a:pt x="12755" y="6"/>
                  <a:pt x="12768" y="10"/>
                  <a:pt x="12781" y="16"/>
                </a:cubicBezTo>
                <a:cubicBezTo>
                  <a:pt x="12794" y="21"/>
                  <a:pt x="12806" y="28"/>
                  <a:pt x="12818" y="35"/>
                </a:cubicBezTo>
                <a:cubicBezTo>
                  <a:pt x="12829" y="43"/>
                  <a:pt x="12840" y="52"/>
                  <a:pt x="12850" y="62"/>
                </a:cubicBezTo>
                <a:cubicBezTo>
                  <a:pt x="12859" y="71"/>
                  <a:pt x="12868" y="82"/>
                  <a:pt x="12876" y="94"/>
                </a:cubicBezTo>
                <a:cubicBezTo>
                  <a:pt x="12884" y="105"/>
                  <a:pt x="12890" y="117"/>
                  <a:pt x="12896" y="130"/>
                </a:cubicBezTo>
                <a:cubicBezTo>
                  <a:pt x="12901" y="143"/>
                  <a:pt x="12905" y="156"/>
                  <a:pt x="12908" y="170"/>
                </a:cubicBezTo>
                <a:cubicBezTo>
                  <a:pt x="12910" y="184"/>
                  <a:pt x="12913" y="197"/>
                  <a:pt x="12913" y="211"/>
                </a:cubicBezTo>
                <a:lnTo>
                  <a:pt x="12913" y="3176"/>
                </a:lnTo>
                <a:cubicBezTo>
                  <a:pt x="12913" y="3189"/>
                  <a:pt x="12910" y="3203"/>
                  <a:pt x="12908" y="3217"/>
                </a:cubicBezTo>
                <a:cubicBezTo>
                  <a:pt x="12905" y="3231"/>
                  <a:pt x="12901" y="3244"/>
                  <a:pt x="12896" y="3257"/>
                </a:cubicBezTo>
                <a:cubicBezTo>
                  <a:pt x="12890" y="3269"/>
                  <a:pt x="12884" y="3282"/>
                  <a:pt x="12876" y="3293"/>
                </a:cubicBezTo>
                <a:cubicBezTo>
                  <a:pt x="12868" y="3305"/>
                  <a:pt x="12859" y="3315"/>
                  <a:pt x="12850" y="3325"/>
                </a:cubicBezTo>
                <a:cubicBezTo>
                  <a:pt x="12840" y="3335"/>
                  <a:pt x="12829" y="3344"/>
                  <a:pt x="12818" y="3352"/>
                </a:cubicBezTo>
                <a:cubicBezTo>
                  <a:pt x="12806" y="3359"/>
                  <a:pt x="12794" y="3366"/>
                  <a:pt x="12781" y="3371"/>
                </a:cubicBezTo>
                <a:cubicBezTo>
                  <a:pt x="12768" y="3376"/>
                  <a:pt x="12755" y="3380"/>
                  <a:pt x="12741" y="3383"/>
                </a:cubicBezTo>
                <a:cubicBezTo>
                  <a:pt x="12728" y="3386"/>
                  <a:pt x="12714" y="3387"/>
                  <a:pt x="12700" y="3387"/>
                </a:cubicBezTo>
                <a:lnTo>
                  <a:pt x="159" y="3387"/>
                </a:lnTo>
                <a:cubicBezTo>
                  <a:pt x="148" y="3387"/>
                  <a:pt x="138" y="3386"/>
                  <a:pt x="128" y="3383"/>
                </a:cubicBezTo>
                <a:cubicBezTo>
                  <a:pt x="118" y="3380"/>
                  <a:pt x="108" y="3376"/>
                  <a:pt x="98" y="3371"/>
                </a:cubicBezTo>
                <a:cubicBezTo>
                  <a:pt x="88" y="3366"/>
                  <a:pt x="79" y="3359"/>
                  <a:pt x="71" y="3352"/>
                </a:cubicBezTo>
                <a:cubicBezTo>
                  <a:pt x="62" y="3344"/>
                  <a:pt x="54" y="3335"/>
                  <a:pt x="46" y="3325"/>
                </a:cubicBezTo>
                <a:cubicBezTo>
                  <a:pt x="39" y="3315"/>
                  <a:pt x="33" y="3305"/>
                  <a:pt x="27" y="3293"/>
                </a:cubicBezTo>
                <a:cubicBezTo>
                  <a:pt x="21" y="3282"/>
                  <a:pt x="16" y="3269"/>
                  <a:pt x="12" y="3257"/>
                </a:cubicBezTo>
                <a:cubicBezTo>
                  <a:pt x="8" y="3244"/>
                  <a:pt x="5" y="3231"/>
                  <a:pt x="3" y="3217"/>
                </a:cubicBezTo>
                <a:cubicBezTo>
                  <a:pt x="1" y="3203"/>
                  <a:pt x="0" y="3189"/>
                  <a:pt x="0" y="317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6" name="Free-form: Shape 775"/>
          <p:cNvSpPr/>
          <p:nvPr/>
        </p:nvSpPr>
        <p:spPr>
          <a:xfrm>
            <a:off x="6953040" y="4095720"/>
            <a:ext cx="76680" cy="1219320"/>
          </a:xfrm>
          <a:custGeom>
            <a:avLst/>
            <a:gdLst/>
            <a:ahLst/>
            <a:cxnLst/>
            <a:rect l="0" t="0" r="r" b="b"/>
            <a:pathLst>
              <a:path w="213" h="3387">
                <a:moveTo>
                  <a:pt x="171" y="16"/>
                </a:moveTo>
                <a:cubicBezTo>
                  <a:pt x="158" y="26"/>
                  <a:pt x="147" y="42"/>
                  <a:pt x="137" y="62"/>
                </a:cubicBezTo>
                <a:cubicBezTo>
                  <a:pt x="127" y="81"/>
                  <a:pt x="119" y="104"/>
                  <a:pt x="114" y="130"/>
                </a:cubicBezTo>
                <a:cubicBezTo>
                  <a:pt x="109" y="156"/>
                  <a:pt x="106" y="183"/>
                  <a:pt x="106" y="211"/>
                </a:cubicBezTo>
                <a:lnTo>
                  <a:pt x="106" y="3176"/>
                </a:lnTo>
                <a:cubicBezTo>
                  <a:pt x="106" y="3204"/>
                  <a:pt x="109" y="3231"/>
                  <a:pt x="114" y="3257"/>
                </a:cubicBezTo>
                <a:cubicBezTo>
                  <a:pt x="119" y="3283"/>
                  <a:pt x="127" y="3305"/>
                  <a:pt x="137" y="3325"/>
                </a:cubicBezTo>
                <a:cubicBezTo>
                  <a:pt x="147" y="3345"/>
                  <a:pt x="158" y="3360"/>
                  <a:pt x="171" y="3371"/>
                </a:cubicBezTo>
                <a:cubicBezTo>
                  <a:pt x="184" y="3382"/>
                  <a:pt x="198" y="3387"/>
                  <a:pt x="213" y="3387"/>
                </a:cubicBezTo>
                <a:cubicBezTo>
                  <a:pt x="184" y="3387"/>
                  <a:pt x="157" y="3382"/>
                  <a:pt x="131" y="3371"/>
                </a:cubicBezTo>
                <a:cubicBezTo>
                  <a:pt x="105" y="3360"/>
                  <a:pt x="82" y="3345"/>
                  <a:pt x="62" y="3325"/>
                </a:cubicBezTo>
                <a:cubicBezTo>
                  <a:pt x="42" y="3305"/>
                  <a:pt x="27" y="3283"/>
                  <a:pt x="16" y="3257"/>
                </a:cubicBezTo>
                <a:cubicBezTo>
                  <a:pt x="5" y="3231"/>
                  <a:pt x="0" y="3204"/>
                  <a:pt x="0" y="3176"/>
                </a:cubicBezTo>
                <a:lnTo>
                  <a:pt x="0" y="211"/>
                </a:lnTo>
                <a:cubicBezTo>
                  <a:pt x="0" y="183"/>
                  <a:pt x="5" y="156"/>
                  <a:pt x="16" y="130"/>
                </a:cubicBezTo>
                <a:cubicBezTo>
                  <a:pt x="27" y="104"/>
                  <a:pt x="42" y="81"/>
                  <a:pt x="62" y="62"/>
                </a:cubicBezTo>
                <a:cubicBezTo>
                  <a:pt x="82" y="42"/>
                  <a:pt x="105" y="26"/>
                  <a:pt x="131" y="16"/>
                </a:cubicBezTo>
                <a:cubicBezTo>
                  <a:pt x="157" y="5"/>
                  <a:pt x="184" y="0"/>
                  <a:pt x="213" y="0"/>
                </a:cubicBezTo>
                <a:cubicBezTo>
                  <a:pt x="198" y="0"/>
                  <a:pt x="184" y="5"/>
                  <a:pt x="171" y="16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77" name="TextBox 776"/>
          <p:cNvSpPr txBox="1"/>
          <p:nvPr/>
        </p:nvSpPr>
        <p:spPr>
          <a:xfrm>
            <a:off x="7182000" y="3502080"/>
            <a:ext cx="1706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3042756, 2648677, 3263624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8" name="TextBox 777"/>
          <p:cNvSpPr txBox="1"/>
          <p:nvPr/>
        </p:nvSpPr>
        <p:spPr>
          <a:xfrm>
            <a:off x="7182000" y="4323240"/>
            <a:ext cx="14443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Negative Coefficients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9" name="TextBox 778"/>
          <p:cNvSpPr txBox="1"/>
          <p:nvPr/>
        </p:nvSpPr>
        <p:spPr>
          <a:xfrm>
            <a:off x="7182000" y="4664160"/>
            <a:ext cx="1569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Downregulated in cancer: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0" name="Free-form: Shape 779"/>
          <p:cNvSpPr/>
          <p:nvPr/>
        </p:nvSpPr>
        <p:spPr>
          <a:xfrm>
            <a:off x="6953040" y="5505120"/>
            <a:ext cx="4667760" cy="800640"/>
          </a:xfrm>
          <a:custGeom>
            <a:avLst/>
            <a:gdLst/>
            <a:ahLst/>
            <a:cxnLst/>
            <a:rect l="0" t="0" r="r" b="b"/>
            <a:pathLst>
              <a:path w="12966" h="2224">
                <a:moveTo>
                  <a:pt x="0" y="2012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3"/>
                  <a:pt x="83" y="44"/>
                  <a:pt x="94" y="36"/>
                </a:cubicBezTo>
                <a:cubicBezTo>
                  <a:pt x="106" y="28"/>
                  <a:pt x="118" y="22"/>
                  <a:pt x="131" y="17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2"/>
                  <a:pt x="199" y="0"/>
                  <a:pt x="213" y="0"/>
                </a:cubicBezTo>
                <a:lnTo>
                  <a:pt x="12754" y="0"/>
                </a:lnTo>
                <a:cubicBezTo>
                  <a:pt x="12768" y="0"/>
                  <a:pt x="12782" y="2"/>
                  <a:pt x="12795" y="4"/>
                </a:cubicBezTo>
                <a:cubicBezTo>
                  <a:pt x="12809" y="7"/>
                  <a:pt x="12822" y="11"/>
                  <a:pt x="12835" y="17"/>
                </a:cubicBezTo>
                <a:cubicBezTo>
                  <a:pt x="12848" y="22"/>
                  <a:pt x="12860" y="28"/>
                  <a:pt x="12872" y="36"/>
                </a:cubicBezTo>
                <a:cubicBezTo>
                  <a:pt x="12883" y="44"/>
                  <a:pt x="12894" y="53"/>
                  <a:pt x="12904" y="62"/>
                </a:cubicBezTo>
                <a:cubicBezTo>
                  <a:pt x="12913" y="72"/>
                  <a:pt x="12922" y="83"/>
                  <a:pt x="12930" y="94"/>
                </a:cubicBezTo>
                <a:cubicBezTo>
                  <a:pt x="12938" y="106"/>
                  <a:pt x="12944" y="118"/>
                  <a:pt x="12950" y="131"/>
                </a:cubicBezTo>
                <a:cubicBezTo>
                  <a:pt x="12955" y="144"/>
                  <a:pt x="12959" y="157"/>
                  <a:pt x="12962" y="171"/>
                </a:cubicBezTo>
                <a:cubicBezTo>
                  <a:pt x="12964" y="184"/>
                  <a:pt x="12966" y="198"/>
                  <a:pt x="12966" y="212"/>
                </a:cubicBezTo>
                <a:lnTo>
                  <a:pt x="12966" y="2012"/>
                </a:lnTo>
                <a:cubicBezTo>
                  <a:pt x="12966" y="2026"/>
                  <a:pt x="12964" y="2040"/>
                  <a:pt x="12962" y="2054"/>
                </a:cubicBezTo>
                <a:cubicBezTo>
                  <a:pt x="12959" y="2067"/>
                  <a:pt x="12955" y="2080"/>
                  <a:pt x="12950" y="2093"/>
                </a:cubicBezTo>
                <a:cubicBezTo>
                  <a:pt x="12944" y="2106"/>
                  <a:pt x="12938" y="2118"/>
                  <a:pt x="12930" y="2130"/>
                </a:cubicBezTo>
                <a:cubicBezTo>
                  <a:pt x="12922" y="2141"/>
                  <a:pt x="12913" y="2152"/>
                  <a:pt x="12904" y="2162"/>
                </a:cubicBezTo>
                <a:cubicBezTo>
                  <a:pt x="12894" y="2172"/>
                  <a:pt x="12883" y="2181"/>
                  <a:pt x="12872" y="2188"/>
                </a:cubicBezTo>
                <a:cubicBezTo>
                  <a:pt x="12860" y="2196"/>
                  <a:pt x="12848" y="2202"/>
                  <a:pt x="12835" y="2208"/>
                </a:cubicBezTo>
                <a:cubicBezTo>
                  <a:pt x="12822" y="2213"/>
                  <a:pt x="12809" y="2217"/>
                  <a:pt x="12795" y="2220"/>
                </a:cubicBezTo>
                <a:cubicBezTo>
                  <a:pt x="12782" y="2223"/>
                  <a:pt x="12768" y="2224"/>
                  <a:pt x="12754" y="2224"/>
                </a:cubicBezTo>
                <a:lnTo>
                  <a:pt x="213" y="2224"/>
                </a:lnTo>
                <a:cubicBezTo>
                  <a:pt x="199" y="2224"/>
                  <a:pt x="185" y="2223"/>
                  <a:pt x="171" y="2220"/>
                </a:cubicBezTo>
                <a:cubicBezTo>
                  <a:pt x="158" y="2217"/>
                  <a:pt x="145" y="2213"/>
                  <a:pt x="131" y="2208"/>
                </a:cubicBezTo>
                <a:cubicBezTo>
                  <a:pt x="118" y="2202"/>
                  <a:pt x="106" y="2196"/>
                  <a:pt x="94" y="2188"/>
                </a:cubicBezTo>
                <a:cubicBezTo>
                  <a:pt x="83" y="2181"/>
                  <a:pt x="72" y="2172"/>
                  <a:pt x="62" y="2162"/>
                </a:cubicBezTo>
                <a:cubicBezTo>
                  <a:pt x="52" y="2152"/>
                  <a:pt x="43" y="2141"/>
                  <a:pt x="36" y="2130"/>
                </a:cubicBezTo>
                <a:cubicBezTo>
                  <a:pt x="28" y="2118"/>
                  <a:pt x="22" y="2106"/>
                  <a:pt x="16" y="2093"/>
                </a:cubicBezTo>
                <a:cubicBezTo>
                  <a:pt x="11" y="2080"/>
                  <a:pt x="7" y="2067"/>
                  <a:pt x="4" y="2054"/>
                </a:cubicBezTo>
                <a:cubicBezTo>
                  <a:pt x="1" y="2040"/>
                  <a:pt x="0" y="2026"/>
                  <a:pt x="0" y="2012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1" name="TextBox 780"/>
          <p:cNvSpPr txBox="1"/>
          <p:nvPr/>
        </p:nvSpPr>
        <p:spPr>
          <a:xfrm>
            <a:off x="7182000" y="4911840"/>
            <a:ext cx="39704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3988874, 3047581, 3224591, 2454532, 3454662, 2374872, 3417146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2" name="TextBox 781"/>
          <p:cNvSpPr txBox="1"/>
          <p:nvPr/>
        </p:nvSpPr>
        <p:spPr>
          <a:xfrm>
            <a:off x="7105680" y="5692680"/>
            <a:ext cx="4302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Sparse model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minimizes overfitting and identifies essential biomarkers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3" name="Free-form: Shape 782"/>
          <p:cNvSpPr/>
          <p:nvPr/>
        </p:nvSpPr>
        <p:spPr>
          <a:xfrm>
            <a:off x="571320" y="645768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4" name="TextBox 783"/>
          <p:cNvSpPr txBox="1"/>
          <p:nvPr/>
        </p:nvSpPr>
        <p:spPr>
          <a:xfrm>
            <a:off x="7105680" y="5940360"/>
            <a:ext cx="31672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for potential </a:t>
            </a:r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minimal diagnostic panel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development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5" name="TextBox 784"/>
          <p:cNvSpPr txBox="1"/>
          <p:nvPr/>
        </p:nvSpPr>
        <p:spPr>
          <a:xfrm>
            <a:off x="571320" y="6645240"/>
            <a:ext cx="3350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6" name="TextBox 785"/>
          <p:cNvSpPr txBox="1"/>
          <p:nvPr/>
        </p:nvSpPr>
        <p:spPr>
          <a:xfrm>
            <a:off x="11452320" y="664524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Free-form: Shape 78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8" name="Free-form: Shape 78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9" name="Free-form: Shape 788"/>
          <p:cNvSpPr/>
          <p:nvPr/>
        </p:nvSpPr>
        <p:spPr>
          <a:xfrm>
            <a:off x="475920" y="933120"/>
            <a:ext cx="610200" cy="19440"/>
          </a:xfrm>
          <a:custGeom>
            <a:avLst/>
            <a:gdLst/>
            <a:ahLst/>
            <a:cxnLst/>
            <a:rect l="0" t="0" r="r" b="b"/>
            <a:pathLst>
              <a:path w="1695" h="54">
                <a:moveTo>
                  <a:pt x="0" y="0"/>
                </a:moveTo>
                <a:lnTo>
                  <a:pt x="1695" y="0"/>
                </a:lnTo>
                <a:lnTo>
                  <a:pt x="1695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90" name="Free-form: Shape 789"/>
          <p:cNvSpPr/>
          <p:nvPr/>
        </p:nvSpPr>
        <p:spPr>
          <a:xfrm>
            <a:off x="495000" y="1447560"/>
            <a:ext cx="4705920" cy="1562400"/>
          </a:xfrm>
          <a:custGeom>
            <a:avLst/>
            <a:gdLst/>
            <a:ahLst/>
            <a:cxnLst/>
            <a:rect l="0" t="0" r="r" b="b"/>
            <a:pathLst>
              <a:path w="13072" h="4340">
                <a:moveTo>
                  <a:pt x="0" y="4129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2"/>
                  <a:pt x="62" y="44"/>
                  <a:pt x="71" y="36"/>
                </a:cubicBezTo>
                <a:cubicBezTo>
                  <a:pt x="80" y="28"/>
                  <a:pt x="89" y="22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2"/>
                  <a:pt x="149" y="0"/>
                  <a:pt x="159" y="0"/>
                </a:cubicBezTo>
                <a:lnTo>
                  <a:pt x="12860" y="0"/>
                </a:lnTo>
                <a:cubicBezTo>
                  <a:pt x="12874" y="0"/>
                  <a:pt x="12888" y="2"/>
                  <a:pt x="12901" y="4"/>
                </a:cubicBezTo>
                <a:cubicBezTo>
                  <a:pt x="12915" y="7"/>
                  <a:pt x="12928" y="11"/>
                  <a:pt x="12941" y="16"/>
                </a:cubicBezTo>
                <a:cubicBezTo>
                  <a:pt x="12954" y="22"/>
                  <a:pt x="12966" y="28"/>
                  <a:pt x="12978" y="36"/>
                </a:cubicBezTo>
                <a:cubicBezTo>
                  <a:pt x="12989" y="44"/>
                  <a:pt x="13000" y="52"/>
                  <a:pt x="13010" y="62"/>
                </a:cubicBezTo>
                <a:cubicBezTo>
                  <a:pt x="13020" y="72"/>
                  <a:pt x="13028" y="83"/>
                  <a:pt x="13036" y="94"/>
                </a:cubicBezTo>
                <a:cubicBezTo>
                  <a:pt x="13044" y="106"/>
                  <a:pt x="13050" y="118"/>
                  <a:pt x="13056" y="131"/>
                </a:cubicBezTo>
                <a:cubicBezTo>
                  <a:pt x="13061" y="144"/>
                  <a:pt x="13065" y="157"/>
                  <a:pt x="13068" y="171"/>
                </a:cubicBezTo>
                <a:cubicBezTo>
                  <a:pt x="13070" y="184"/>
                  <a:pt x="13072" y="198"/>
                  <a:pt x="13072" y="212"/>
                </a:cubicBezTo>
                <a:lnTo>
                  <a:pt x="13072" y="4129"/>
                </a:lnTo>
                <a:cubicBezTo>
                  <a:pt x="13072" y="4143"/>
                  <a:pt x="13070" y="4156"/>
                  <a:pt x="13068" y="4170"/>
                </a:cubicBezTo>
                <a:cubicBezTo>
                  <a:pt x="13065" y="4184"/>
                  <a:pt x="13061" y="4197"/>
                  <a:pt x="13056" y="4210"/>
                </a:cubicBezTo>
                <a:cubicBezTo>
                  <a:pt x="13050" y="4223"/>
                  <a:pt x="13044" y="4235"/>
                  <a:pt x="13036" y="4246"/>
                </a:cubicBezTo>
                <a:cubicBezTo>
                  <a:pt x="13028" y="4258"/>
                  <a:pt x="13020" y="4269"/>
                  <a:pt x="13010" y="4278"/>
                </a:cubicBezTo>
                <a:cubicBezTo>
                  <a:pt x="13000" y="4288"/>
                  <a:pt x="12989" y="4297"/>
                  <a:pt x="12978" y="4305"/>
                </a:cubicBezTo>
                <a:cubicBezTo>
                  <a:pt x="12966" y="4312"/>
                  <a:pt x="12954" y="4319"/>
                  <a:pt x="12941" y="4324"/>
                </a:cubicBezTo>
                <a:cubicBezTo>
                  <a:pt x="12928" y="4330"/>
                  <a:pt x="12915" y="4334"/>
                  <a:pt x="12901" y="4336"/>
                </a:cubicBezTo>
                <a:cubicBezTo>
                  <a:pt x="12888" y="4339"/>
                  <a:pt x="12874" y="4340"/>
                  <a:pt x="12860" y="4340"/>
                </a:cubicBezTo>
                <a:lnTo>
                  <a:pt x="159" y="4340"/>
                </a:lnTo>
                <a:cubicBezTo>
                  <a:pt x="149" y="4340"/>
                  <a:pt x="138" y="4339"/>
                  <a:pt x="128" y="4336"/>
                </a:cubicBezTo>
                <a:cubicBezTo>
                  <a:pt x="118" y="4334"/>
                  <a:pt x="108" y="4330"/>
                  <a:pt x="98" y="4324"/>
                </a:cubicBezTo>
                <a:cubicBezTo>
                  <a:pt x="89" y="4319"/>
                  <a:pt x="80" y="4312"/>
                  <a:pt x="71" y="4305"/>
                </a:cubicBezTo>
                <a:cubicBezTo>
                  <a:pt x="62" y="4297"/>
                  <a:pt x="54" y="4288"/>
                  <a:pt x="47" y="4278"/>
                </a:cubicBezTo>
                <a:cubicBezTo>
                  <a:pt x="39" y="4269"/>
                  <a:pt x="33" y="4258"/>
                  <a:pt x="27" y="4246"/>
                </a:cubicBezTo>
                <a:cubicBezTo>
                  <a:pt x="21" y="4235"/>
                  <a:pt x="16" y="4223"/>
                  <a:pt x="12" y="4210"/>
                </a:cubicBezTo>
                <a:cubicBezTo>
                  <a:pt x="8" y="4197"/>
                  <a:pt x="5" y="4184"/>
                  <a:pt x="3" y="4170"/>
                </a:cubicBezTo>
                <a:cubicBezTo>
                  <a:pt x="1" y="4156"/>
                  <a:pt x="0" y="4143"/>
                  <a:pt x="0" y="412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1" name="Free-form: Shape 790"/>
          <p:cNvSpPr/>
          <p:nvPr/>
        </p:nvSpPr>
        <p:spPr>
          <a:xfrm>
            <a:off x="475920" y="1447560"/>
            <a:ext cx="76680" cy="1562400"/>
          </a:xfrm>
          <a:custGeom>
            <a:avLst/>
            <a:gdLst/>
            <a:ahLst/>
            <a:cxnLst/>
            <a:rect l="0" t="0" r="r" b="b"/>
            <a:pathLst>
              <a:path w="213" h="4340">
                <a:moveTo>
                  <a:pt x="173" y="16"/>
                </a:moveTo>
                <a:cubicBezTo>
                  <a:pt x="160" y="27"/>
                  <a:pt x="148" y="42"/>
                  <a:pt x="138" y="62"/>
                </a:cubicBezTo>
                <a:cubicBezTo>
                  <a:pt x="128" y="82"/>
                  <a:pt x="121" y="105"/>
                  <a:pt x="115" y="131"/>
                </a:cubicBezTo>
                <a:cubicBezTo>
                  <a:pt x="110" y="157"/>
                  <a:pt x="107" y="184"/>
                  <a:pt x="107" y="212"/>
                </a:cubicBezTo>
                <a:lnTo>
                  <a:pt x="107" y="4129"/>
                </a:lnTo>
                <a:cubicBezTo>
                  <a:pt x="107" y="4157"/>
                  <a:pt x="110" y="4184"/>
                  <a:pt x="115" y="4210"/>
                </a:cubicBezTo>
                <a:cubicBezTo>
                  <a:pt x="121" y="4236"/>
                  <a:pt x="128" y="4258"/>
                  <a:pt x="138" y="4278"/>
                </a:cubicBezTo>
                <a:cubicBezTo>
                  <a:pt x="148" y="4298"/>
                  <a:pt x="160" y="4313"/>
                  <a:pt x="173" y="4324"/>
                </a:cubicBezTo>
                <a:cubicBezTo>
                  <a:pt x="186" y="4335"/>
                  <a:pt x="199" y="4340"/>
                  <a:pt x="213" y="4340"/>
                </a:cubicBezTo>
                <a:cubicBezTo>
                  <a:pt x="185" y="4340"/>
                  <a:pt x="158" y="4335"/>
                  <a:pt x="132" y="4324"/>
                </a:cubicBezTo>
                <a:cubicBezTo>
                  <a:pt x="106" y="4313"/>
                  <a:pt x="83" y="4298"/>
                  <a:pt x="63" y="4278"/>
                </a:cubicBezTo>
                <a:cubicBezTo>
                  <a:pt x="43" y="4258"/>
                  <a:pt x="27" y="4236"/>
                  <a:pt x="17" y="4210"/>
                </a:cubicBezTo>
                <a:cubicBezTo>
                  <a:pt x="6" y="4184"/>
                  <a:pt x="0" y="4157"/>
                  <a:pt x="0" y="4129"/>
                </a:cubicBezTo>
                <a:lnTo>
                  <a:pt x="0" y="212"/>
                </a:lnTo>
                <a:cubicBezTo>
                  <a:pt x="0" y="184"/>
                  <a:pt x="6" y="157"/>
                  <a:pt x="17" y="131"/>
                </a:cubicBezTo>
                <a:cubicBezTo>
                  <a:pt x="27" y="105"/>
                  <a:pt x="43" y="82"/>
                  <a:pt x="63" y="62"/>
                </a:cubicBezTo>
                <a:cubicBezTo>
                  <a:pt x="83" y="42"/>
                  <a:pt x="106" y="27"/>
                  <a:pt x="132" y="16"/>
                </a:cubicBezTo>
                <a:cubicBezTo>
                  <a:pt x="158" y="6"/>
                  <a:pt x="185" y="0"/>
                  <a:pt x="213" y="0"/>
                </a:cubicBezTo>
                <a:cubicBezTo>
                  <a:pt x="199" y="0"/>
                  <a:pt x="186" y="6"/>
                  <a:pt x="173" y="1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92" name="TextBox 791"/>
          <p:cNvSpPr txBox="1"/>
          <p:nvPr/>
        </p:nvSpPr>
        <p:spPr>
          <a:xfrm>
            <a:off x="476280" y="487080"/>
            <a:ext cx="464040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Random Forest - Top Predictive Features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3" name="TextBox 792"/>
          <p:cNvSpPr txBox="1"/>
          <p:nvPr/>
        </p:nvSpPr>
        <p:spPr>
          <a:xfrm>
            <a:off x="704880" y="1675080"/>
            <a:ext cx="8809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Key Findings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4" name="TextBox 793"/>
          <p:cNvSpPr txBox="1"/>
          <p:nvPr/>
        </p:nvSpPr>
        <p:spPr>
          <a:xfrm>
            <a:off x="704880" y="2052360"/>
            <a:ext cx="2190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Top 30 genes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ranked by importance score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5" name="TextBox 794"/>
          <p:cNvSpPr txBox="1"/>
          <p:nvPr/>
        </p:nvSpPr>
        <p:spPr>
          <a:xfrm>
            <a:off x="704880" y="2337840"/>
            <a:ext cx="33937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Highest importance: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2883878 (3.0), 388456 (2.9), 2934536 (2.8)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6" name="Free-form: Shape 795"/>
          <p:cNvSpPr/>
          <p:nvPr/>
        </p:nvSpPr>
        <p:spPr>
          <a:xfrm>
            <a:off x="495000" y="3162240"/>
            <a:ext cx="4705920" cy="1562400"/>
          </a:xfrm>
          <a:custGeom>
            <a:avLst/>
            <a:gdLst/>
            <a:ahLst/>
            <a:cxnLst/>
            <a:rect l="0" t="0" r="r" b="b"/>
            <a:pathLst>
              <a:path w="13072" h="4340">
                <a:moveTo>
                  <a:pt x="0" y="4128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3" y="82"/>
                  <a:pt x="39" y="71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80" y="28"/>
                  <a:pt x="89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8" y="1"/>
                  <a:pt x="149" y="0"/>
                  <a:pt x="159" y="0"/>
                </a:cubicBezTo>
                <a:lnTo>
                  <a:pt x="12860" y="0"/>
                </a:lnTo>
                <a:cubicBezTo>
                  <a:pt x="12874" y="0"/>
                  <a:pt x="12888" y="1"/>
                  <a:pt x="12901" y="4"/>
                </a:cubicBezTo>
                <a:cubicBezTo>
                  <a:pt x="12915" y="6"/>
                  <a:pt x="12928" y="10"/>
                  <a:pt x="12941" y="16"/>
                </a:cubicBezTo>
                <a:cubicBezTo>
                  <a:pt x="12954" y="21"/>
                  <a:pt x="12966" y="28"/>
                  <a:pt x="12978" y="35"/>
                </a:cubicBezTo>
                <a:cubicBezTo>
                  <a:pt x="12989" y="43"/>
                  <a:pt x="13000" y="52"/>
                  <a:pt x="13010" y="62"/>
                </a:cubicBezTo>
                <a:cubicBezTo>
                  <a:pt x="13020" y="71"/>
                  <a:pt x="13028" y="82"/>
                  <a:pt x="13036" y="94"/>
                </a:cubicBezTo>
                <a:cubicBezTo>
                  <a:pt x="13044" y="105"/>
                  <a:pt x="13050" y="117"/>
                  <a:pt x="13056" y="130"/>
                </a:cubicBezTo>
                <a:cubicBezTo>
                  <a:pt x="13061" y="143"/>
                  <a:pt x="13065" y="156"/>
                  <a:pt x="13068" y="170"/>
                </a:cubicBezTo>
                <a:cubicBezTo>
                  <a:pt x="13070" y="184"/>
                  <a:pt x="13072" y="197"/>
                  <a:pt x="13072" y="211"/>
                </a:cubicBezTo>
                <a:lnTo>
                  <a:pt x="13072" y="4128"/>
                </a:lnTo>
                <a:cubicBezTo>
                  <a:pt x="13072" y="4142"/>
                  <a:pt x="13070" y="4156"/>
                  <a:pt x="13068" y="4169"/>
                </a:cubicBezTo>
                <a:cubicBezTo>
                  <a:pt x="13065" y="4183"/>
                  <a:pt x="13061" y="4196"/>
                  <a:pt x="13056" y="4209"/>
                </a:cubicBezTo>
                <a:cubicBezTo>
                  <a:pt x="13050" y="4222"/>
                  <a:pt x="13044" y="4234"/>
                  <a:pt x="13036" y="4246"/>
                </a:cubicBezTo>
                <a:cubicBezTo>
                  <a:pt x="13028" y="4257"/>
                  <a:pt x="13020" y="4268"/>
                  <a:pt x="13010" y="4278"/>
                </a:cubicBezTo>
                <a:cubicBezTo>
                  <a:pt x="13000" y="4288"/>
                  <a:pt x="12989" y="4296"/>
                  <a:pt x="12978" y="4304"/>
                </a:cubicBezTo>
                <a:cubicBezTo>
                  <a:pt x="12966" y="4312"/>
                  <a:pt x="12954" y="4318"/>
                  <a:pt x="12941" y="4324"/>
                </a:cubicBezTo>
                <a:cubicBezTo>
                  <a:pt x="12928" y="4329"/>
                  <a:pt x="12915" y="4333"/>
                  <a:pt x="12901" y="4336"/>
                </a:cubicBezTo>
                <a:cubicBezTo>
                  <a:pt x="12888" y="4338"/>
                  <a:pt x="12874" y="4340"/>
                  <a:pt x="12860" y="4340"/>
                </a:cubicBezTo>
                <a:lnTo>
                  <a:pt x="159" y="4340"/>
                </a:lnTo>
                <a:cubicBezTo>
                  <a:pt x="149" y="4340"/>
                  <a:pt x="138" y="4338"/>
                  <a:pt x="128" y="4336"/>
                </a:cubicBezTo>
                <a:cubicBezTo>
                  <a:pt x="118" y="4333"/>
                  <a:pt x="108" y="4329"/>
                  <a:pt x="98" y="4324"/>
                </a:cubicBezTo>
                <a:cubicBezTo>
                  <a:pt x="89" y="4318"/>
                  <a:pt x="80" y="4312"/>
                  <a:pt x="71" y="4304"/>
                </a:cubicBezTo>
                <a:cubicBezTo>
                  <a:pt x="62" y="4296"/>
                  <a:pt x="54" y="4288"/>
                  <a:pt x="47" y="4278"/>
                </a:cubicBezTo>
                <a:cubicBezTo>
                  <a:pt x="39" y="4268"/>
                  <a:pt x="33" y="4257"/>
                  <a:pt x="27" y="4246"/>
                </a:cubicBezTo>
                <a:cubicBezTo>
                  <a:pt x="21" y="4234"/>
                  <a:pt x="16" y="4222"/>
                  <a:pt x="12" y="4209"/>
                </a:cubicBezTo>
                <a:cubicBezTo>
                  <a:pt x="8" y="4196"/>
                  <a:pt x="5" y="4183"/>
                  <a:pt x="3" y="4169"/>
                </a:cubicBezTo>
                <a:cubicBezTo>
                  <a:pt x="1" y="4156"/>
                  <a:pt x="0" y="4142"/>
                  <a:pt x="0" y="412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7" name="Free-form: Shape 796"/>
          <p:cNvSpPr/>
          <p:nvPr/>
        </p:nvSpPr>
        <p:spPr>
          <a:xfrm>
            <a:off x="475920" y="3162240"/>
            <a:ext cx="76680" cy="1562400"/>
          </a:xfrm>
          <a:custGeom>
            <a:avLst/>
            <a:gdLst/>
            <a:ahLst/>
            <a:cxnLst/>
            <a:rect l="0" t="0" r="r" b="b"/>
            <a:pathLst>
              <a:path w="213" h="4340">
                <a:moveTo>
                  <a:pt x="173" y="16"/>
                </a:moveTo>
                <a:cubicBezTo>
                  <a:pt x="160" y="27"/>
                  <a:pt x="148" y="42"/>
                  <a:pt x="138" y="62"/>
                </a:cubicBezTo>
                <a:cubicBezTo>
                  <a:pt x="128" y="82"/>
                  <a:pt x="121" y="104"/>
                  <a:pt x="115" y="130"/>
                </a:cubicBezTo>
                <a:cubicBezTo>
                  <a:pt x="110" y="156"/>
                  <a:pt x="107" y="183"/>
                  <a:pt x="107" y="211"/>
                </a:cubicBezTo>
                <a:lnTo>
                  <a:pt x="107" y="4128"/>
                </a:lnTo>
                <a:cubicBezTo>
                  <a:pt x="107" y="4156"/>
                  <a:pt x="110" y="4183"/>
                  <a:pt x="115" y="4209"/>
                </a:cubicBezTo>
                <a:cubicBezTo>
                  <a:pt x="121" y="4235"/>
                  <a:pt x="128" y="4258"/>
                  <a:pt x="138" y="4278"/>
                </a:cubicBezTo>
                <a:cubicBezTo>
                  <a:pt x="148" y="4298"/>
                  <a:pt x="160" y="4313"/>
                  <a:pt x="173" y="4324"/>
                </a:cubicBezTo>
                <a:cubicBezTo>
                  <a:pt x="186" y="4334"/>
                  <a:pt x="199" y="4340"/>
                  <a:pt x="213" y="4340"/>
                </a:cubicBezTo>
                <a:cubicBezTo>
                  <a:pt x="185" y="4340"/>
                  <a:pt x="158" y="4334"/>
                  <a:pt x="132" y="4324"/>
                </a:cubicBezTo>
                <a:cubicBezTo>
                  <a:pt x="106" y="4313"/>
                  <a:pt x="83" y="4298"/>
                  <a:pt x="63" y="4278"/>
                </a:cubicBezTo>
                <a:cubicBezTo>
                  <a:pt x="43" y="4258"/>
                  <a:pt x="27" y="4235"/>
                  <a:pt x="17" y="4209"/>
                </a:cubicBezTo>
                <a:cubicBezTo>
                  <a:pt x="6" y="4183"/>
                  <a:pt x="0" y="4156"/>
                  <a:pt x="0" y="4128"/>
                </a:cubicBezTo>
                <a:lnTo>
                  <a:pt x="0" y="211"/>
                </a:lnTo>
                <a:cubicBezTo>
                  <a:pt x="0" y="183"/>
                  <a:pt x="6" y="156"/>
                  <a:pt x="17" y="130"/>
                </a:cubicBezTo>
                <a:cubicBezTo>
                  <a:pt x="27" y="104"/>
                  <a:pt x="43" y="82"/>
                  <a:pt x="63" y="62"/>
                </a:cubicBezTo>
                <a:cubicBezTo>
                  <a:pt x="83" y="42"/>
                  <a:pt x="106" y="27"/>
                  <a:pt x="132" y="16"/>
                </a:cubicBezTo>
                <a:cubicBezTo>
                  <a:pt x="158" y="5"/>
                  <a:pt x="185" y="0"/>
                  <a:pt x="213" y="0"/>
                </a:cubicBezTo>
                <a:cubicBezTo>
                  <a:pt x="199" y="0"/>
                  <a:pt x="186" y="5"/>
                  <a:pt x="173" y="16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98" name="TextBox 797"/>
          <p:cNvSpPr txBox="1"/>
          <p:nvPr/>
        </p:nvSpPr>
        <p:spPr>
          <a:xfrm>
            <a:off x="704880" y="2633400"/>
            <a:ext cx="2497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Ensemble consensus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across 1000 decision trees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9" name="TextBox 798"/>
          <p:cNvSpPr txBox="1"/>
          <p:nvPr/>
        </p:nvSpPr>
        <p:spPr>
          <a:xfrm>
            <a:off x="704880" y="3389760"/>
            <a:ext cx="974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Interpretation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0" name="TextBox 799"/>
          <p:cNvSpPr txBox="1"/>
          <p:nvPr/>
        </p:nvSpPr>
        <p:spPr>
          <a:xfrm>
            <a:off x="704880" y="3766680"/>
            <a:ext cx="2910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Captures </a:t>
            </a:r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non-linear interactions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and complex patterns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1" name="TextBox 800"/>
          <p:cNvSpPr txBox="1"/>
          <p:nvPr/>
        </p:nvSpPr>
        <p:spPr>
          <a:xfrm>
            <a:off x="704880" y="4061880"/>
            <a:ext cx="3873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Complementary to LASSO: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Different selection criteria, broader feature set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2" name="Free-form: Shape 801"/>
          <p:cNvSpPr/>
          <p:nvPr/>
        </p:nvSpPr>
        <p:spPr>
          <a:xfrm>
            <a:off x="475920" y="4876560"/>
            <a:ext cx="4725000" cy="743400"/>
          </a:xfrm>
          <a:custGeom>
            <a:avLst/>
            <a:gdLst/>
            <a:ahLst/>
            <a:cxnLst/>
            <a:rect l="0" t="0" r="r" b="b"/>
            <a:pathLst>
              <a:path w="13125" h="2065">
                <a:moveTo>
                  <a:pt x="0" y="1852"/>
                </a:moveTo>
                <a:lnTo>
                  <a:pt x="0" y="212"/>
                </a:lnTo>
                <a:cubicBezTo>
                  <a:pt x="0" y="198"/>
                  <a:pt x="2" y="184"/>
                  <a:pt x="4" y="171"/>
                </a:cubicBezTo>
                <a:cubicBezTo>
                  <a:pt x="7" y="157"/>
                  <a:pt x="11" y="144"/>
                  <a:pt x="17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2"/>
                  <a:pt x="198" y="0"/>
                  <a:pt x="212" y="0"/>
                </a:cubicBezTo>
                <a:lnTo>
                  <a:pt x="12913" y="0"/>
                </a:lnTo>
                <a:cubicBezTo>
                  <a:pt x="12927" y="0"/>
                  <a:pt x="12941" y="2"/>
                  <a:pt x="12954" y="4"/>
                </a:cubicBezTo>
                <a:cubicBezTo>
                  <a:pt x="12968" y="7"/>
                  <a:pt x="12981" y="11"/>
                  <a:pt x="12994" y="16"/>
                </a:cubicBezTo>
                <a:cubicBezTo>
                  <a:pt x="13007" y="22"/>
                  <a:pt x="13019" y="28"/>
                  <a:pt x="13031" y="36"/>
                </a:cubicBezTo>
                <a:cubicBezTo>
                  <a:pt x="13042" y="44"/>
                  <a:pt x="13053" y="52"/>
                  <a:pt x="13063" y="62"/>
                </a:cubicBezTo>
                <a:cubicBezTo>
                  <a:pt x="13073" y="72"/>
                  <a:pt x="13081" y="83"/>
                  <a:pt x="13089" y="94"/>
                </a:cubicBezTo>
                <a:cubicBezTo>
                  <a:pt x="13097" y="106"/>
                  <a:pt x="13103" y="118"/>
                  <a:pt x="13109" y="131"/>
                </a:cubicBezTo>
                <a:cubicBezTo>
                  <a:pt x="13114" y="144"/>
                  <a:pt x="13118" y="157"/>
                  <a:pt x="13121" y="171"/>
                </a:cubicBezTo>
                <a:cubicBezTo>
                  <a:pt x="13123" y="184"/>
                  <a:pt x="13125" y="198"/>
                  <a:pt x="13125" y="212"/>
                </a:cubicBezTo>
                <a:lnTo>
                  <a:pt x="13125" y="1852"/>
                </a:lnTo>
                <a:cubicBezTo>
                  <a:pt x="13125" y="1866"/>
                  <a:pt x="13123" y="1880"/>
                  <a:pt x="13121" y="1894"/>
                </a:cubicBezTo>
                <a:cubicBezTo>
                  <a:pt x="13118" y="1907"/>
                  <a:pt x="13114" y="1920"/>
                  <a:pt x="13109" y="1934"/>
                </a:cubicBezTo>
                <a:cubicBezTo>
                  <a:pt x="13103" y="1947"/>
                  <a:pt x="13097" y="1959"/>
                  <a:pt x="13089" y="1971"/>
                </a:cubicBezTo>
                <a:cubicBezTo>
                  <a:pt x="13081" y="1982"/>
                  <a:pt x="13073" y="1993"/>
                  <a:pt x="13063" y="2003"/>
                </a:cubicBezTo>
                <a:cubicBezTo>
                  <a:pt x="13053" y="2013"/>
                  <a:pt x="13042" y="2022"/>
                  <a:pt x="13031" y="2029"/>
                </a:cubicBezTo>
                <a:cubicBezTo>
                  <a:pt x="13019" y="2037"/>
                  <a:pt x="13007" y="2043"/>
                  <a:pt x="12994" y="2049"/>
                </a:cubicBezTo>
                <a:cubicBezTo>
                  <a:pt x="12981" y="2054"/>
                  <a:pt x="12968" y="2058"/>
                  <a:pt x="12954" y="2061"/>
                </a:cubicBezTo>
                <a:cubicBezTo>
                  <a:pt x="12941" y="2064"/>
                  <a:pt x="12927" y="2065"/>
                  <a:pt x="12913" y="2065"/>
                </a:cubicBezTo>
                <a:lnTo>
                  <a:pt x="212" y="2065"/>
                </a:lnTo>
                <a:cubicBezTo>
                  <a:pt x="198" y="2065"/>
                  <a:pt x="184" y="2064"/>
                  <a:pt x="171" y="2061"/>
                </a:cubicBezTo>
                <a:cubicBezTo>
                  <a:pt x="157" y="2058"/>
                  <a:pt x="144" y="2054"/>
                  <a:pt x="131" y="2049"/>
                </a:cubicBezTo>
                <a:cubicBezTo>
                  <a:pt x="118" y="2043"/>
                  <a:pt x="106" y="2037"/>
                  <a:pt x="94" y="2029"/>
                </a:cubicBezTo>
                <a:cubicBezTo>
                  <a:pt x="83" y="2022"/>
                  <a:pt x="72" y="2013"/>
                  <a:pt x="62" y="2003"/>
                </a:cubicBezTo>
                <a:cubicBezTo>
                  <a:pt x="53" y="1993"/>
                  <a:pt x="44" y="1982"/>
                  <a:pt x="36" y="1971"/>
                </a:cubicBezTo>
                <a:cubicBezTo>
                  <a:pt x="28" y="1959"/>
                  <a:pt x="22" y="1947"/>
                  <a:pt x="17" y="1934"/>
                </a:cubicBezTo>
                <a:cubicBezTo>
                  <a:pt x="11" y="1920"/>
                  <a:pt x="7" y="1907"/>
                  <a:pt x="4" y="1894"/>
                </a:cubicBezTo>
                <a:cubicBezTo>
                  <a:pt x="2" y="1880"/>
                  <a:pt x="0" y="1866"/>
                  <a:pt x="0" y="185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3" name="TextBox 802"/>
          <p:cNvSpPr txBox="1"/>
          <p:nvPr/>
        </p:nvSpPr>
        <p:spPr>
          <a:xfrm>
            <a:off x="704880" y="4347720"/>
            <a:ext cx="40784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Gradual importance decline suggests </a:t>
            </a:r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multiple genes contribute meaningfully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4" name="TextBox 803"/>
          <p:cNvSpPr txBox="1"/>
          <p:nvPr/>
        </p:nvSpPr>
        <p:spPr>
          <a:xfrm>
            <a:off x="628560" y="5061960"/>
            <a:ext cx="40885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Clinical Potential: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These genes represent stable biomarkers validated through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805" name="Picture 804"/>
          <p:cNvPicPr/>
          <p:nvPr/>
        </p:nvPicPr>
        <p:blipFill>
          <a:blip r:embed="rId2"/>
          <a:stretch/>
        </p:blipFill>
        <p:spPr>
          <a:xfrm>
            <a:off x="5505480" y="1933560"/>
            <a:ext cx="6210000" cy="3190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6" name="Free-form: Shape 805"/>
          <p:cNvSpPr/>
          <p:nvPr/>
        </p:nvSpPr>
        <p:spPr>
          <a:xfrm>
            <a:off x="475920" y="6067080"/>
            <a:ext cx="11239920" cy="10080"/>
          </a:xfrm>
          <a:custGeom>
            <a:avLst/>
            <a:gdLst/>
            <a:ahLst/>
            <a:cxnLst/>
            <a:rect l="0" t="0" r="r" b="b"/>
            <a:pathLst>
              <a:path w="31222" h="28">
                <a:moveTo>
                  <a:pt x="0" y="0"/>
                </a:moveTo>
                <a:lnTo>
                  <a:pt x="31222" y="0"/>
                </a:lnTo>
                <a:lnTo>
                  <a:pt x="3122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7" name="TextBox 806"/>
          <p:cNvSpPr txBox="1"/>
          <p:nvPr/>
        </p:nvSpPr>
        <p:spPr>
          <a:xfrm>
            <a:off x="628560" y="5281200"/>
            <a:ext cx="33285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ensemble learning, suitable for further experimental validation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8" name="TextBox 807"/>
          <p:cNvSpPr txBox="1"/>
          <p:nvPr/>
        </p:nvSpPr>
        <p:spPr>
          <a:xfrm>
            <a:off x="476280" y="6214680"/>
            <a:ext cx="2915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9" name="TextBox 808"/>
          <p:cNvSpPr txBox="1"/>
          <p:nvPr/>
        </p:nvSpPr>
        <p:spPr>
          <a:xfrm>
            <a:off x="11568600" y="6214680"/>
            <a:ext cx="1468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Free-form: Shape 80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1" name="Free-form: Shape 81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2" name="Free-form: Shape 811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13" name="Free-form: Shape 812"/>
          <p:cNvSpPr/>
          <p:nvPr/>
        </p:nvSpPr>
        <p:spPr>
          <a:xfrm>
            <a:off x="571320" y="1314360"/>
            <a:ext cx="3476880" cy="762120"/>
          </a:xfrm>
          <a:custGeom>
            <a:avLst/>
            <a:gdLst/>
            <a:ahLst/>
            <a:cxnLst/>
            <a:rect l="0" t="0" r="r" b="b"/>
            <a:pathLst>
              <a:path w="9658" h="2117">
                <a:moveTo>
                  <a:pt x="0" y="1906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1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4" y="1"/>
                  <a:pt x="9488" y="4"/>
                </a:cubicBezTo>
                <a:cubicBezTo>
                  <a:pt x="9502" y="7"/>
                  <a:pt x="9515" y="11"/>
                  <a:pt x="9528" y="16"/>
                </a:cubicBezTo>
                <a:cubicBezTo>
                  <a:pt x="9540" y="21"/>
                  <a:pt x="9553" y="28"/>
                  <a:pt x="9564" y="35"/>
                </a:cubicBezTo>
                <a:cubicBezTo>
                  <a:pt x="9576" y="43"/>
                  <a:pt x="9586" y="52"/>
                  <a:pt x="9596" y="62"/>
                </a:cubicBezTo>
                <a:cubicBezTo>
                  <a:pt x="9606" y="72"/>
                  <a:pt x="9615" y="82"/>
                  <a:pt x="9623" y="94"/>
                </a:cubicBezTo>
                <a:cubicBezTo>
                  <a:pt x="9630" y="105"/>
                  <a:pt x="9637" y="118"/>
                  <a:pt x="9642" y="130"/>
                </a:cubicBezTo>
                <a:cubicBezTo>
                  <a:pt x="9647" y="143"/>
                  <a:pt x="9652" y="156"/>
                  <a:pt x="9654" y="170"/>
                </a:cubicBezTo>
                <a:cubicBezTo>
                  <a:pt x="9657" y="184"/>
                  <a:pt x="9658" y="198"/>
                  <a:pt x="9658" y="211"/>
                </a:cubicBezTo>
                <a:lnTo>
                  <a:pt x="9658" y="1906"/>
                </a:lnTo>
                <a:cubicBezTo>
                  <a:pt x="9658" y="1920"/>
                  <a:pt x="9657" y="1933"/>
                  <a:pt x="9654" y="1947"/>
                </a:cubicBezTo>
                <a:cubicBezTo>
                  <a:pt x="9652" y="1961"/>
                  <a:pt x="9647" y="1974"/>
                  <a:pt x="9642" y="1987"/>
                </a:cubicBezTo>
                <a:cubicBezTo>
                  <a:pt x="9637" y="2000"/>
                  <a:pt x="9630" y="2012"/>
                  <a:pt x="9623" y="2023"/>
                </a:cubicBezTo>
                <a:cubicBezTo>
                  <a:pt x="9615" y="2035"/>
                  <a:pt x="9606" y="2046"/>
                  <a:pt x="9596" y="2055"/>
                </a:cubicBezTo>
                <a:cubicBezTo>
                  <a:pt x="9586" y="2065"/>
                  <a:pt x="9576" y="2074"/>
                  <a:pt x="9564" y="2082"/>
                </a:cubicBezTo>
                <a:cubicBezTo>
                  <a:pt x="9553" y="2089"/>
                  <a:pt x="9540" y="2096"/>
                  <a:pt x="9528" y="2101"/>
                </a:cubicBezTo>
                <a:cubicBezTo>
                  <a:pt x="9515" y="2107"/>
                  <a:pt x="9502" y="2111"/>
                  <a:pt x="9488" y="2113"/>
                </a:cubicBezTo>
                <a:cubicBezTo>
                  <a:pt x="9474" y="2116"/>
                  <a:pt x="9461" y="2117"/>
                  <a:pt x="9447" y="2117"/>
                </a:cubicBezTo>
                <a:lnTo>
                  <a:pt x="212" y="2117"/>
                </a:lnTo>
                <a:cubicBezTo>
                  <a:pt x="198" y="2117"/>
                  <a:pt x="184" y="2116"/>
                  <a:pt x="170" y="2113"/>
                </a:cubicBezTo>
                <a:cubicBezTo>
                  <a:pt x="157" y="2111"/>
                  <a:pt x="144" y="2107"/>
                  <a:pt x="131" y="2101"/>
                </a:cubicBezTo>
                <a:cubicBezTo>
                  <a:pt x="118" y="2096"/>
                  <a:pt x="106" y="2089"/>
                  <a:pt x="94" y="2082"/>
                </a:cubicBezTo>
                <a:cubicBezTo>
                  <a:pt x="83" y="2074"/>
                  <a:pt x="72" y="2065"/>
                  <a:pt x="62" y="2055"/>
                </a:cubicBezTo>
                <a:cubicBezTo>
                  <a:pt x="52" y="2046"/>
                  <a:pt x="43" y="2035"/>
                  <a:pt x="36" y="2023"/>
                </a:cubicBezTo>
                <a:cubicBezTo>
                  <a:pt x="28" y="2012"/>
                  <a:pt x="21" y="2000"/>
                  <a:pt x="16" y="1987"/>
                </a:cubicBezTo>
                <a:cubicBezTo>
                  <a:pt x="11" y="1974"/>
                  <a:pt x="7" y="1961"/>
                  <a:pt x="4" y="1947"/>
                </a:cubicBezTo>
                <a:cubicBezTo>
                  <a:pt x="1" y="1933"/>
                  <a:pt x="0" y="1920"/>
                  <a:pt x="0" y="19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4" name="TextBox 813"/>
          <p:cNvSpPr txBox="1"/>
          <p:nvPr/>
        </p:nvSpPr>
        <p:spPr>
          <a:xfrm>
            <a:off x="571320" y="569160"/>
            <a:ext cx="618984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Integrated Findings &amp; Consensus Biomarkers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5" name="Free-form: Shape 814"/>
          <p:cNvSpPr/>
          <p:nvPr/>
        </p:nvSpPr>
        <p:spPr>
          <a:xfrm>
            <a:off x="571320" y="2266920"/>
            <a:ext cx="305280" cy="304920"/>
          </a:xfrm>
          <a:custGeom>
            <a:avLst/>
            <a:gdLst/>
            <a:ahLst/>
            <a:cxnLst/>
            <a:rect l="0" t="0" r="r" b="b"/>
            <a:pathLst>
              <a:path w="848" h="847">
                <a:moveTo>
                  <a:pt x="848" y="424"/>
                </a:moveTo>
                <a:cubicBezTo>
                  <a:pt x="848" y="452"/>
                  <a:pt x="845" y="479"/>
                  <a:pt x="840" y="507"/>
                </a:cubicBezTo>
                <a:cubicBezTo>
                  <a:pt x="834" y="534"/>
                  <a:pt x="826" y="560"/>
                  <a:pt x="815" y="586"/>
                </a:cubicBezTo>
                <a:cubicBezTo>
                  <a:pt x="805" y="612"/>
                  <a:pt x="792" y="636"/>
                  <a:pt x="776" y="659"/>
                </a:cubicBezTo>
                <a:cubicBezTo>
                  <a:pt x="761" y="682"/>
                  <a:pt x="743" y="704"/>
                  <a:pt x="724" y="723"/>
                </a:cubicBezTo>
                <a:cubicBezTo>
                  <a:pt x="704" y="743"/>
                  <a:pt x="683" y="760"/>
                  <a:pt x="660" y="776"/>
                </a:cubicBezTo>
                <a:cubicBezTo>
                  <a:pt x="636" y="791"/>
                  <a:pt x="612" y="804"/>
                  <a:pt x="586" y="815"/>
                </a:cubicBezTo>
                <a:cubicBezTo>
                  <a:pt x="561" y="826"/>
                  <a:pt x="534" y="834"/>
                  <a:pt x="506" y="839"/>
                </a:cubicBezTo>
                <a:cubicBezTo>
                  <a:pt x="479" y="845"/>
                  <a:pt x="451" y="847"/>
                  <a:pt x="423" y="847"/>
                </a:cubicBezTo>
                <a:cubicBezTo>
                  <a:pt x="396" y="847"/>
                  <a:pt x="368" y="845"/>
                  <a:pt x="341" y="839"/>
                </a:cubicBezTo>
                <a:cubicBezTo>
                  <a:pt x="313" y="834"/>
                  <a:pt x="287" y="826"/>
                  <a:pt x="261" y="815"/>
                </a:cubicBezTo>
                <a:cubicBezTo>
                  <a:pt x="236" y="804"/>
                  <a:pt x="211" y="791"/>
                  <a:pt x="188" y="776"/>
                </a:cubicBezTo>
                <a:cubicBezTo>
                  <a:pt x="165" y="760"/>
                  <a:pt x="144" y="743"/>
                  <a:pt x="124" y="723"/>
                </a:cubicBezTo>
                <a:cubicBezTo>
                  <a:pt x="104" y="704"/>
                  <a:pt x="87" y="682"/>
                  <a:pt x="71" y="659"/>
                </a:cubicBezTo>
                <a:cubicBezTo>
                  <a:pt x="56" y="636"/>
                  <a:pt x="43" y="612"/>
                  <a:pt x="32" y="586"/>
                </a:cubicBezTo>
                <a:cubicBezTo>
                  <a:pt x="22" y="560"/>
                  <a:pt x="14" y="534"/>
                  <a:pt x="8" y="507"/>
                </a:cubicBezTo>
                <a:cubicBezTo>
                  <a:pt x="3" y="479"/>
                  <a:pt x="0" y="452"/>
                  <a:pt x="0" y="424"/>
                </a:cubicBezTo>
                <a:cubicBezTo>
                  <a:pt x="0" y="396"/>
                  <a:pt x="3" y="369"/>
                  <a:pt x="8" y="341"/>
                </a:cubicBezTo>
                <a:cubicBezTo>
                  <a:pt x="14" y="314"/>
                  <a:pt x="22" y="288"/>
                  <a:pt x="32" y="262"/>
                </a:cubicBezTo>
                <a:cubicBezTo>
                  <a:pt x="43" y="236"/>
                  <a:pt x="56" y="212"/>
                  <a:pt x="71" y="189"/>
                </a:cubicBezTo>
                <a:cubicBezTo>
                  <a:pt x="87" y="166"/>
                  <a:pt x="104" y="144"/>
                  <a:pt x="124" y="125"/>
                </a:cubicBezTo>
                <a:cubicBezTo>
                  <a:pt x="144" y="105"/>
                  <a:pt x="165" y="87"/>
                  <a:pt x="188" y="72"/>
                </a:cubicBezTo>
                <a:cubicBezTo>
                  <a:pt x="211" y="56"/>
                  <a:pt x="236" y="42"/>
                  <a:pt x="261" y="32"/>
                </a:cubicBezTo>
                <a:cubicBezTo>
                  <a:pt x="287" y="21"/>
                  <a:pt x="313" y="13"/>
                  <a:pt x="341" y="8"/>
                </a:cubicBezTo>
                <a:cubicBezTo>
                  <a:pt x="368" y="2"/>
                  <a:pt x="396" y="0"/>
                  <a:pt x="423" y="0"/>
                </a:cubicBezTo>
                <a:cubicBezTo>
                  <a:pt x="451" y="0"/>
                  <a:pt x="479" y="2"/>
                  <a:pt x="506" y="8"/>
                </a:cubicBezTo>
                <a:cubicBezTo>
                  <a:pt x="534" y="13"/>
                  <a:pt x="561" y="21"/>
                  <a:pt x="586" y="32"/>
                </a:cubicBezTo>
                <a:cubicBezTo>
                  <a:pt x="612" y="42"/>
                  <a:pt x="636" y="56"/>
                  <a:pt x="660" y="72"/>
                </a:cubicBezTo>
                <a:cubicBezTo>
                  <a:pt x="683" y="87"/>
                  <a:pt x="704" y="105"/>
                  <a:pt x="724" y="125"/>
                </a:cubicBezTo>
                <a:cubicBezTo>
                  <a:pt x="743" y="144"/>
                  <a:pt x="761" y="166"/>
                  <a:pt x="776" y="189"/>
                </a:cubicBezTo>
                <a:cubicBezTo>
                  <a:pt x="792" y="212"/>
                  <a:pt x="805" y="236"/>
                  <a:pt x="815" y="262"/>
                </a:cubicBezTo>
                <a:cubicBezTo>
                  <a:pt x="826" y="288"/>
                  <a:pt x="834" y="314"/>
                  <a:pt x="840" y="341"/>
                </a:cubicBezTo>
                <a:cubicBezTo>
                  <a:pt x="845" y="369"/>
                  <a:pt x="848" y="396"/>
                  <a:pt x="848" y="424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16" name="TextBox 815"/>
          <p:cNvSpPr txBox="1"/>
          <p:nvPr/>
        </p:nvSpPr>
        <p:spPr>
          <a:xfrm>
            <a:off x="762120" y="1534320"/>
            <a:ext cx="23241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Molecular Signature Identified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7" name="TextBox 816"/>
          <p:cNvSpPr txBox="1"/>
          <p:nvPr/>
        </p:nvSpPr>
        <p:spPr>
          <a:xfrm>
            <a:off x="666720" y="2347560"/>
            <a:ext cx="13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17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8" name="TextBox 817"/>
          <p:cNvSpPr txBox="1"/>
          <p:nvPr/>
        </p:nvSpPr>
        <p:spPr>
          <a:xfrm>
            <a:off x="990720" y="2254320"/>
            <a:ext cx="1370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LASSO-Selected Genes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9" name="Free-form: Shape 818"/>
          <p:cNvSpPr/>
          <p:nvPr/>
        </p:nvSpPr>
        <p:spPr>
          <a:xfrm>
            <a:off x="571320" y="2904840"/>
            <a:ext cx="305280" cy="305280"/>
          </a:xfrm>
          <a:custGeom>
            <a:avLst/>
            <a:gdLst/>
            <a:ahLst/>
            <a:cxnLst/>
            <a:rect l="0" t="0" r="r" b="b"/>
            <a:pathLst>
              <a:path w="848" h="848">
                <a:moveTo>
                  <a:pt x="848" y="424"/>
                </a:moveTo>
                <a:cubicBezTo>
                  <a:pt x="848" y="451"/>
                  <a:pt x="845" y="479"/>
                  <a:pt x="840" y="506"/>
                </a:cubicBezTo>
                <a:cubicBezTo>
                  <a:pt x="834" y="533"/>
                  <a:pt x="826" y="560"/>
                  <a:pt x="815" y="586"/>
                </a:cubicBezTo>
                <a:cubicBezTo>
                  <a:pt x="805" y="611"/>
                  <a:pt x="792" y="636"/>
                  <a:pt x="776" y="659"/>
                </a:cubicBezTo>
                <a:cubicBezTo>
                  <a:pt x="761" y="682"/>
                  <a:pt x="743" y="703"/>
                  <a:pt x="724" y="723"/>
                </a:cubicBezTo>
                <a:cubicBezTo>
                  <a:pt x="704" y="743"/>
                  <a:pt x="683" y="760"/>
                  <a:pt x="660" y="776"/>
                </a:cubicBezTo>
                <a:cubicBezTo>
                  <a:pt x="636" y="791"/>
                  <a:pt x="612" y="804"/>
                  <a:pt x="586" y="816"/>
                </a:cubicBezTo>
                <a:cubicBezTo>
                  <a:pt x="561" y="826"/>
                  <a:pt x="534" y="834"/>
                  <a:pt x="506" y="840"/>
                </a:cubicBezTo>
                <a:cubicBezTo>
                  <a:pt x="479" y="845"/>
                  <a:pt x="451" y="848"/>
                  <a:pt x="423" y="848"/>
                </a:cubicBezTo>
                <a:cubicBezTo>
                  <a:pt x="396" y="848"/>
                  <a:pt x="368" y="845"/>
                  <a:pt x="341" y="840"/>
                </a:cubicBezTo>
                <a:cubicBezTo>
                  <a:pt x="313" y="834"/>
                  <a:pt x="287" y="826"/>
                  <a:pt x="261" y="816"/>
                </a:cubicBezTo>
                <a:cubicBezTo>
                  <a:pt x="236" y="804"/>
                  <a:pt x="211" y="791"/>
                  <a:pt x="188" y="776"/>
                </a:cubicBezTo>
                <a:cubicBezTo>
                  <a:pt x="165" y="760"/>
                  <a:pt x="144" y="743"/>
                  <a:pt x="124" y="723"/>
                </a:cubicBezTo>
                <a:cubicBezTo>
                  <a:pt x="104" y="703"/>
                  <a:pt x="87" y="682"/>
                  <a:pt x="71" y="659"/>
                </a:cubicBezTo>
                <a:cubicBezTo>
                  <a:pt x="56" y="636"/>
                  <a:pt x="43" y="611"/>
                  <a:pt x="32" y="586"/>
                </a:cubicBezTo>
                <a:cubicBezTo>
                  <a:pt x="22" y="560"/>
                  <a:pt x="14" y="533"/>
                  <a:pt x="8" y="506"/>
                </a:cubicBezTo>
                <a:cubicBezTo>
                  <a:pt x="3" y="479"/>
                  <a:pt x="0" y="451"/>
                  <a:pt x="0" y="424"/>
                </a:cubicBezTo>
                <a:cubicBezTo>
                  <a:pt x="0" y="396"/>
                  <a:pt x="3" y="368"/>
                  <a:pt x="8" y="341"/>
                </a:cubicBezTo>
                <a:cubicBezTo>
                  <a:pt x="14" y="314"/>
                  <a:pt x="22" y="287"/>
                  <a:pt x="32" y="262"/>
                </a:cubicBezTo>
                <a:cubicBezTo>
                  <a:pt x="43" y="236"/>
                  <a:pt x="56" y="212"/>
                  <a:pt x="71" y="188"/>
                </a:cubicBezTo>
                <a:cubicBezTo>
                  <a:pt x="87" y="165"/>
                  <a:pt x="104" y="144"/>
                  <a:pt x="124" y="124"/>
                </a:cubicBezTo>
                <a:cubicBezTo>
                  <a:pt x="144" y="105"/>
                  <a:pt x="165" y="87"/>
                  <a:pt x="188" y="72"/>
                </a:cubicBezTo>
                <a:cubicBezTo>
                  <a:pt x="211" y="56"/>
                  <a:pt x="236" y="43"/>
                  <a:pt x="261" y="33"/>
                </a:cubicBezTo>
                <a:cubicBezTo>
                  <a:pt x="287" y="22"/>
                  <a:pt x="313" y="14"/>
                  <a:pt x="341" y="8"/>
                </a:cubicBezTo>
                <a:cubicBezTo>
                  <a:pt x="368" y="3"/>
                  <a:pt x="396" y="0"/>
                  <a:pt x="423" y="0"/>
                </a:cubicBezTo>
                <a:cubicBezTo>
                  <a:pt x="451" y="0"/>
                  <a:pt x="479" y="3"/>
                  <a:pt x="506" y="8"/>
                </a:cubicBezTo>
                <a:cubicBezTo>
                  <a:pt x="534" y="14"/>
                  <a:pt x="561" y="22"/>
                  <a:pt x="586" y="33"/>
                </a:cubicBezTo>
                <a:cubicBezTo>
                  <a:pt x="612" y="43"/>
                  <a:pt x="636" y="56"/>
                  <a:pt x="660" y="72"/>
                </a:cubicBezTo>
                <a:cubicBezTo>
                  <a:pt x="683" y="87"/>
                  <a:pt x="704" y="105"/>
                  <a:pt x="724" y="124"/>
                </a:cubicBezTo>
                <a:cubicBezTo>
                  <a:pt x="743" y="144"/>
                  <a:pt x="761" y="165"/>
                  <a:pt x="776" y="188"/>
                </a:cubicBezTo>
                <a:cubicBezTo>
                  <a:pt x="792" y="212"/>
                  <a:pt x="805" y="236"/>
                  <a:pt x="815" y="262"/>
                </a:cubicBezTo>
                <a:cubicBezTo>
                  <a:pt x="826" y="287"/>
                  <a:pt x="834" y="314"/>
                  <a:pt x="840" y="341"/>
                </a:cubicBezTo>
                <a:cubicBezTo>
                  <a:pt x="845" y="368"/>
                  <a:pt x="848" y="396"/>
                  <a:pt x="848" y="424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20" name="TextBox 819"/>
          <p:cNvSpPr txBox="1"/>
          <p:nvPr/>
        </p:nvSpPr>
        <p:spPr>
          <a:xfrm>
            <a:off x="990720" y="2528640"/>
            <a:ext cx="27212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Minimal diagnostic panel through L1 regularization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1" name="TextBox 820"/>
          <p:cNvSpPr txBox="1"/>
          <p:nvPr/>
        </p:nvSpPr>
        <p:spPr>
          <a:xfrm>
            <a:off x="650880" y="2985840"/>
            <a:ext cx="138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30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2" name="TextBox 821"/>
          <p:cNvSpPr txBox="1"/>
          <p:nvPr/>
        </p:nvSpPr>
        <p:spPr>
          <a:xfrm>
            <a:off x="990720" y="2892240"/>
            <a:ext cx="1248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RF-Important Genes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3" name="TextBox 822"/>
          <p:cNvSpPr txBox="1"/>
          <p:nvPr/>
        </p:nvSpPr>
        <p:spPr>
          <a:xfrm>
            <a:off x="990720" y="3166560"/>
            <a:ext cx="2546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Comprehensive feature set capturing non-linear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4" name="Free-form: Shape 823"/>
          <p:cNvSpPr/>
          <p:nvPr/>
        </p:nvSpPr>
        <p:spPr>
          <a:xfrm>
            <a:off x="571320" y="3752640"/>
            <a:ext cx="305280" cy="305280"/>
          </a:xfrm>
          <a:custGeom>
            <a:avLst/>
            <a:gdLst/>
            <a:ahLst/>
            <a:cxnLst/>
            <a:rect l="0" t="0" r="r" b="b"/>
            <a:pathLst>
              <a:path w="848" h="848">
                <a:moveTo>
                  <a:pt x="848" y="424"/>
                </a:moveTo>
                <a:cubicBezTo>
                  <a:pt x="848" y="452"/>
                  <a:pt x="845" y="480"/>
                  <a:pt x="840" y="507"/>
                </a:cubicBezTo>
                <a:cubicBezTo>
                  <a:pt x="834" y="534"/>
                  <a:pt x="826" y="561"/>
                  <a:pt x="815" y="586"/>
                </a:cubicBezTo>
                <a:cubicBezTo>
                  <a:pt x="805" y="612"/>
                  <a:pt x="792" y="636"/>
                  <a:pt x="776" y="660"/>
                </a:cubicBezTo>
                <a:cubicBezTo>
                  <a:pt x="761" y="683"/>
                  <a:pt x="743" y="704"/>
                  <a:pt x="724" y="724"/>
                </a:cubicBezTo>
                <a:cubicBezTo>
                  <a:pt x="704" y="743"/>
                  <a:pt x="683" y="761"/>
                  <a:pt x="660" y="776"/>
                </a:cubicBezTo>
                <a:cubicBezTo>
                  <a:pt x="636" y="792"/>
                  <a:pt x="612" y="805"/>
                  <a:pt x="586" y="816"/>
                </a:cubicBezTo>
                <a:cubicBezTo>
                  <a:pt x="561" y="826"/>
                  <a:pt x="534" y="834"/>
                  <a:pt x="506" y="840"/>
                </a:cubicBezTo>
                <a:cubicBezTo>
                  <a:pt x="479" y="845"/>
                  <a:pt x="451" y="848"/>
                  <a:pt x="423" y="848"/>
                </a:cubicBezTo>
                <a:cubicBezTo>
                  <a:pt x="396" y="848"/>
                  <a:pt x="368" y="845"/>
                  <a:pt x="341" y="840"/>
                </a:cubicBezTo>
                <a:cubicBezTo>
                  <a:pt x="313" y="834"/>
                  <a:pt x="287" y="826"/>
                  <a:pt x="261" y="816"/>
                </a:cubicBezTo>
                <a:cubicBezTo>
                  <a:pt x="236" y="805"/>
                  <a:pt x="211" y="792"/>
                  <a:pt x="188" y="776"/>
                </a:cubicBezTo>
                <a:cubicBezTo>
                  <a:pt x="165" y="761"/>
                  <a:pt x="144" y="743"/>
                  <a:pt x="124" y="724"/>
                </a:cubicBezTo>
                <a:cubicBezTo>
                  <a:pt x="104" y="704"/>
                  <a:pt x="87" y="683"/>
                  <a:pt x="71" y="660"/>
                </a:cubicBezTo>
                <a:cubicBezTo>
                  <a:pt x="56" y="636"/>
                  <a:pt x="43" y="612"/>
                  <a:pt x="32" y="586"/>
                </a:cubicBezTo>
                <a:cubicBezTo>
                  <a:pt x="22" y="561"/>
                  <a:pt x="14" y="534"/>
                  <a:pt x="8" y="507"/>
                </a:cubicBezTo>
                <a:cubicBezTo>
                  <a:pt x="3" y="480"/>
                  <a:pt x="0" y="452"/>
                  <a:pt x="0" y="424"/>
                </a:cubicBezTo>
                <a:cubicBezTo>
                  <a:pt x="0" y="397"/>
                  <a:pt x="3" y="369"/>
                  <a:pt x="8" y="342"/>
                </a:cubicBezTo>
                <a:cubicBezTo>
                  <a:pt x="14" y="315"/>
                  <a:pt x="22" y="288"/>
                  <a:pt x="32" y="262"/>
                </a:cubicBezTo>
                <a:cubicBezTo>
                  <a:pt x="43" y="237"/>
                  <a:pt x="56" y="212"/>
                  <a:pt x="71" y="189"/>
                </a:cubicBezTo>
                <a:cubicBezTo>
                  <a:pt x="87" y="166"/>
                  <a:pt x="104" y="144"/>
                  <a:pt x="124" y="124"/>
                </a:cubicBezTo>
                <a:cubicBezTo>
                  <a:pt x="144" y="104"/>
                  <a:pt x="165" y="87"/>
                  <a:pt x="188" y="71"/>
                </a:cubicBezTo>
                <a:cubicBezTo>
                  <a:pt x="211" y="56"/>
                  <a:pt x="236" y="43"/>
                  <a:pt x="261" y="32"/>
                </a:cubicBezTo>
                <a:cubicBezTo>
                  <a:pt x="287" y="22"/>
                  <a:pt x="313" y="14"/>
                  <a:pt x="341" y="8"/>
                </a:cubicBezTo>
                <a:cubicBezTo>
                  <a:pt x="368" y="3"/>
                  <a:pt x="396" y="0"/>
                  <a:pt x="423" y="0"/>
                </a:cubicBezTo>
                <a:cubicBezTo>
                  <a:pt x="451" y="0"/>
                  <a:pt x="479" y="3"/>
                  <a:pt x="506" y="8"/>
                </a:cubicBezTo>
                <a:cubicBezTo>
                  <a:pt x="534" y="14"/>
                  <a:pt x="561" y="22"/>
                  <a:pt x="586" y="32"/>
                </a:cubicBezTo>
                <a:cubicBezTo>
                  <a:pt x="612" y="43"/>
                  <a:pt x="636" y="56"/>
                  <a:pt x="660" y="71"/>
                </a:cubicBezTo>
                <a:cubicBezTo>
                  <a:pt x="683" y="87"/>
                  <a:pt x="704" y="104"/>
                  <a:pt x="724" y="124"/>
                </a:cubicBezTo>
                <a:cubicBezTo>
                  <a:pt x="743" y="144"/>
                  <a:pt x="761" y="166"/>
                  <a:pt x="776" y="189"/>
                </a:cubicBezTo>
                <a:cubicBezTo>
                  <a:pt x="792" y="212"/>
                  <a:pt x="805" y="237"/>
                  <a:pt x="815" y="262"/>
                </a:cubicBezTo>
                <a:cubicBezTo>
                  <a:pt x="826" y="288"/>
                  <a:pt x="834" y="315"/>
                  <a:pt x="840" y="342"/>
                </a:cubicBezTo>
                <a:cubicBezTo>
                  <a:pt x="845" y="369"/>
                  <a:pt x="848" y="397"/>
                  <a:pt x="848" y="424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5" name="TextBox 824"/>
          <p:cNvSpPr txBox="1"/>
          <p:nvPr/>
        </p:nvSpPr>
        <p:spPr>
          <a:xfrm>
            <a:off x="990720" y="3385800"/>
            <a:ext cx="6400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interactions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6" name="TextBox 825"/>
          <p:cNvSpPr txBox="1"/>
          <p:nvPr/>
        </p:nvSpPr>
        <p:spPr>
          <a:xfrm>
            <a:off x="667800" y="3828960"/>
            <a:ext cx="132840" cy="1558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DejaVuSans"/>
                <a:ea typeface="DejaVuSans"/>
              </a:rPr>
              <a:t>✓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7" name="TextBox 826"/>
          <p:cNvSpPr txBox="1"/>
          <p:nvPr/>
        </p:nvSpPr>
        <p:spPr>
          <a:xfrm>
            <a:off x="990720" y="3740040"/>
            <a:ext cx="13856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Consensus Biomarkers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8" name="Free-form: Shape 827"/>
          <p:cNvSpPr/>
          <p:nvPr/>
        </p:nvSpPr>
        <p:spPr>
          <a:xfrm>
            <a:off x="4352760" y="1314360"/>
            <a:ext cx="3486600" cy="762120"/>
          </a:xfrm>
          <a:custGeom>
            <a:avLst/>
            <a:gdLst/>
            <a:ahLst/>
            <a:cxnLst/>
            <a:rect l="0" t="0" r="r" b="b"/>
            <a:pathLst>
              <a:path w="9685" h="2117">
                <a:moveTo>
                  <a:pt x="0" y="1906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1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2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3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9473" y="0"/>
                </a:lnTo>
                <a:cubicBezTo>
                  <a:pt x="9487" y="0"/>
                  <a:pt x="9501" y="1"/>
                  <a:pt x="9514" y="4"/>
                </a:cubicBezTo>
                <a:cubicBezTo>
                  <a:pt x="9528" y="7"/>
                  <a:pt x="9541" y="11"/>
                  <a:pt x="9554" y="16"/>
                </a:cubicBezTo>
                <a:cubicBezTo>
                  <a:pt x="9567" y="21"/>
                  <a:pt x="9579" y="28"/>
                  <a:pt x="9591" y="35"/>
                </a:cubicBezTo>
                <a:cubicBezTo>
                  <a:pt x="9602" y="43"/>
                  <a:pt x="9613" y="52"/>
                  <a:pt x="9623" y="62"/>
                </a:cubicBezTo>
                <a:cubicBezTo>
                  <a:pt x="9633" y="72"/>
                  <a:pt x="9641" y="82"/>
                  <a:pt x="9649" y="94"/>
                </a:cubicBezTo>
                <a:cubicBezTo>
                  <a:pt x="9657" y="105"/>
                  <a:pt x="9663" y="118"/>
                  <a:pt x="9669" y="130"/>
                </a:cubicBezTo>
                <a:cubicBezTo>
                  <a:pt x="9674" y="143"/>
                  <a:pt x="9678" y="156"/>
                  <a:pt x="9681" y="170"/>
                </a:cubicBezTo>
                <a:cubicBezTo>
                  <a:pt x="9683" y="184"/>
                  <a:pt x="9685" y="198"/>
                  <a:pt x="9685" y="211"/>
                </a:cubicBezTo>
                <a:lnTo>
                  <a:pt x="9685" y="1906"/>
                </a:lnTo>
                <a:cubicBezTo>
                  <a:pt x="9685" y="1920"/>
                  <a:pt x="9683" y="1933"/>
                  <a:pt x="9681" y="1947"/>
                </a:cubicBezTo>
                <a:cubicBezTo>
                  <a:pt x="9678" y="1961"/>
                  <a:pt x="9674" y="1974"/>
                  <a:pt x="9669" y="1987"/>
                </a:cubicBezTo>
                <a:cubicBezTo>
                  <a:pt x="9663" y="2000"/>
                  <a:pt x="9657" y="2012"/>
                  <a:pt x="9649" y="2023"/>
                </a:cubicBezTo>
                <a:cubicBezTo>
                  <a:pt x="9641" y="2035"/>
                  <a:pt x="9633" y="2046"/>
                  <a:pt x="9623" y="2055"/>
                </a:cubicBezTo>
                <a:cubicBezTo>
                  <a:pt x="9613" y="2065"/>
                  <a:pt x="9602" y="2074"/>
                  <a:pt x="9591" y="2082"/>
                </a:cubicBezTo>
                <a:cubicBezTo>
                  <a:pt x="9579" y="2089"/>
                  <a:pt x="9567" y="2096"/>
                  <a:pt x="9554" y="2101"/>
                </a:cubicBezTo>
                <a:cubicBezTo>
                  <a:pt x="9541" y="2107"/>
                  <a:pt x="9528" y="2111"/>
                  <a:pt x="9514" y="2113"/>
                </a:cubicBezTo>
                <a:cubicBezTo>
                  <a:pt x="9501" y="2116"/>
                  <a:pt x="9487" y="2117"/>
                  <a:pt x="9473" y="2117"/>
                </a:cubicBezTo>
                <a:lnTo>
                  <a:pt x="212" y="2117"/>
                </a:lnTo>
                <a:cubicBezTo>
                  <a:pt x="198" y="2117"/>
                  <a:pt x="184" y="2116"/>
                  <a:pt x="170" y="2113"/>
                </a:cubicBezTo>
                <a:cubicBezTo>
                  <a:pt x="157" y="2111"/>
                  <a:pt x="143" y="2107"/>
                  <a:pt x="131" y="2101"/>
                </a:cubicBezTo>
                <a:cubicBezTo>
                  <a:pt x="118" y="2096"/>
                  <a:pt x="106" y="2089"/>
                  <a:pt x="94" y="2082"/>
                </a:cubicBezTo>
                <a:cubicBezTo>
                  <a:pt x="82" y="2074"/>
                  <a:pt x="72" y="2065"/>
                  <a:pt x="62" y="2055"/>
                </a:cubicBezTo>
                <a:cubicBezTo>
                  <a:pt x="52" y="2046"/>
                  <a:pt x="43" y="2035"/>
                  <a:pt x="36" y="2023"/>
                </a:cubicBezTo>
                <a:cubicBezTo>
                  <a:pt x="28" y="2012"/>
                  <a:pt x="21" y="2000"/>
                  <a:pt x="16" y="1987"/>
                </a:cubicBezTo>
                <a:cubicBezTo>
                  <a:pt x="11" y="1974"/>
                  <a:pt x="7" y="1961"/>
                  <a:pt x="4" y="1947"/>
                </a:cubicBezTo>
                <a:cubicBezTo>
                  <a:pt x="1" y="1933"/>
                  <a:pt x="0" y="1920"/>
                  <a:pt x="0" y="19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9" name="TextBox 828"/>
          <p:cNvSpPr txBox="1"/>
          <p:nvPr/>
        </p:nvSpPr>
        <p:spPr>
          <a:xfrm>
            <a:off x="990720" y="4014360"/>
            <a:ext cx="2757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Overlapping genes for validation and clinical testing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0" name="Free-form: Shape 829"/>
          <p:cNvSpPr/>
          <p:nvPr/>
        </p:nvSpPr>
        <p:spPr>
          <a:xfrm>
            <a:off x="4352760" y="2228760"/>
            <a:ext cx="28800" cy="638280"/>
          </a:xfrm>
          <a:custGeom>
            <a:avLst/>
            <a:gdLst/>
            <a:ahLst/>
            <a:cxnLst/>
            <a:rect l="0" t="0" r="r" b="b"/>
            <a:pathLst>
              <a:path w="80" h="1773">
                <a:moveTo>
                  <a:pt x="0" y="0"/>
                </a:moveTo>
                <a:lnTo>
                  <a:pt x="80" y="0"/>
                </a:lnTo>
                <a:lnTo>
                  <a:pt x="80" y="1773"/>
                </a:lnTo>
                <a:lnTo>
                  <a:pt x="0" y="177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31" name="Free-form: Shape 830"/>
          <p:cNvSpPr/>
          <p:nvPr/>
        </p:nvSpPr>
        <p:spPr>
          <a:xfrm>
            <a:off x="4352760" y="2981160"/>
            <a:ext cx="28800" cy="638640"/>
          </a:xfrm>
          <a:custGeom>
            <a:avLst/>
            <a:gdLst/>
            <a:ahLst/>
            <a:cxnLst/>
            <a:rect l="0" t="0" r="r" b="b"/>
            <a:pathLst>
              <a:path w="80" h="1774">
                <a:moveTo>
                  <a:pt x="0" y="0"/>
                </a:moveTo>
                <a:lnTo>
                  <a:pt x="80" y="0"/>
                </a:lnTo>
                <a:lnTo>
                  <a:pt x="80" y="1774"/>
                </a:lnTo>
                <a:lnTo>
                  <a:pt x="0" y="177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32" name="Free-form: Shape 831"/>
          <p:cNvSpPr/>
          <p:nvPr/>
        </p:nvSpPr>
        <p:spPr>
          <a:xfrm>
            <a:off x="4352760" y="3733560"/>
            <a:ext cx="28800" cy="628920"/>
          </a:xfrm>
          <a:custGeom>
            <a:avLst/>
            <a:gdLst/>
            <a:ahLst/>
            <a:cxnLst/>
            <a:rect l="0" t="0" r="r" b="b"/>
            <a:pathLst>
              <a:path w="80" h="1747">
                <a:moveTo>
                  <a:pt x="0" y="0"/>
                </a:moveTo>
                <a:lnTo>
                  <a:pt x="80" y="0"/>
                </a:lnTo>
                <a:lnTo>
                  <a:pt x="80" y="1747"/>
                </a:lnTo>
                <a:lnTo>
                  <a:pt x="0" y="174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33" name="Free-form: Shape 832"/>
          <p:cNvSpPr/>
          <p:nvPr/>
        </p:nvSpPr>
        <p:spPr>
          <a:xfrm>
            <a:off x="4352760" y="4476600"/>
            <a:ext cx="28800" cy="638640"/>
          </a:xfrm>
          <a:custGeom>
            <a:avLst/>
            <a:gdLst/>
            <a:ahLst/>
            <a:cxnLst/>
            <a:rect l="0" t="0" r="r" b="b"/>
            <a:pathLst>
              <a:path w="80" h="1774">
                <a:moveTo>
                  <a:pt x="0" y="0"/>
                </a:moveTo>
                <a:lnTo>
                  <a:pt x="80" y="0"/>
                </a:lnTo>
                <a:lnTo>
                  <a:pt x="80" y="1774"/>
                </a:lnTo>
                <a:lnTo>
                  <a:pt x="0" y="177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34" name="TextBox 833"/>
          <p:cNvSpPr txBox="1"/>
          <p:nvPr/>
        </p:nvSpPr>
        <p:spPr>
          <a:xfrm>
            <a:off x="4546440" y="1534320"/>
            <a:ext cx="21099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Biological Processes Altered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5" name="TextBox 834"/>
          <p:cNvSpPr txBox="1"/>
          <p:nvPr/>
        </p:nvSpPr>
        <p:spPr>
          <a:xfrm>
            <a:off x="4537080" y="2330280"/>
            <a:ext cx="799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Proliferation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6" name="TextBox 835"/>
          <p:cNvSpPr txBox="1"/>
          <p:nvPr/>
        </p:nvSpPr>
        <p:spPr>
          <a:xfrm>
            <a:off x="5369040" y="2331360"/>
            <a:ext cx="153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1" u="none" strike="noStrike">
                <a:solidFill>
                  <a:srgbClr val="000000"/>
                </a:solidFill>
                <a:effectLst/>
                <a:uFillTx/>
                <a:latin typeface="TimesNewRoman"/>
                <a:ea typeface="TimesNewRoman"/>
              </a:rPr>
              <a:t>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7" name="TextBox 836"/>
          <p:cNvSpPr txBox="1"/>
          <p:nvPr/>
        </p:nvSpPr>
        <p:spPr>
          <a:xfrm>
            <a:off x="5521680" y="2330280"/>
            <a:ext cx="9396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 Differentiation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8" name="TextBox 837"/>
          <p:cNvSpPr txBox="1"/>
          <p:nvPr/>
        </p:nvSpPr>
        <p:spPr>
          <a:xfrm>
            <a:off x="4537080" y="2604600"/>
            <a:ext cx="3091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Downregulation of cell cycle genes (CENP family, NUSAP1)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9" name="TextBox 838"/>
          <p:cNvSpPr txBox="1"/>
          <p:nvPr/>
        </p:nvSpPr>
        <p:spPr>
          <a:xfrm>
            <a:off x="4537080" y="3083040"/>
            <a:ext cx="11516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Tissue Remodeling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0" name="TextBox 839"/>
          <p:cNvSpPr txBox="1"/>
          <p:nvPr/>
        </p:nvSpPr>
        <p:spPr>
          <a:xfrm>
            <a:off x="4537080" y="3357000"/>
            <a:ext cx="24116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ECM reorganization and cytoskeletal changes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1" name="TextBox 840"/>
          <p:cNvSpPr txBox="1"/>
          <p:nvPr/>
        </p:nvSpPr>
        <p:spPr>
          <a:xfrm>
            <a:off x="4537080" y="3835440"/>
            <a:ext cx="1476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Enhanced Cell Signaling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2" name="TextBox 841"/>
          <p:cNvSpPr txBox="1"/>
          <p:nvPr/>
        </p:nvSpPr>
        <p:spPr>
          <a:xfrm>
            <a:off x="4537080" y="4109760"/>
            <a:ext cx="24937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Upregulation of FGF5, TGFB1, INHBA pathways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3" name="TextBox 842"/>
          <p:cNvSpPr txBox="1"/>
          <p:nvPr/>
        </p:nvSpPr>
        <p:spPr>
          <a:xfrm>
            <a:off x="4537080" y="4578480"/>
            <a:ext cx="1640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Metabolic Reprogramming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4" name="Free-form: Shape 843"/>
          <p:cNvSpPr/>
          <p:nvPr/>
        </p:nvSpPr>
        <p:spPr>
          <a:xfrm>
            <a:off x="8143560" y="1314360"/>
            <a:ext cx="3477240" cy="762120"/>
          </a:xfrm>
          <a:custGeom>
            <a:avLst/>
            <a:gdLst/>
            <a:ahLst/>
            <a:cxnLst/>
            <a:rect l="0" t="0" r="r" b="b"/>
            <a:pathLst>
              <a:path w="9659" h="2117">
                <a:moveTo>
                  <a:pt x="0" y="1906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5" y="1"/>
                  <a:pt x="9488" y="4"/>
                </a:cubicBezTo>
                <a:cubicBezTo>
                  <a:pt x="9502" y="7"/>
                  <a:pt x="9515" y="11"/>
                  <a:pt x="9528" y="16"/>
                </a:cubicBezTo>
                <a:cubicBezTo>
                  <a:pt x="9541" y="21"/>
                  <a:pt x="9553" y="28"/>
                  <a:pt x="9565" y="35"/>
                </a:cubicBezTo>
                <a:cubicBezTo>
                  <a:pt x="9576" y="43"/>
                  <a:pt x="9587" y="52"/>
                  <a:pt x="9597" y="62"/>
                </a:cubicBezTo>
                <a:cubicBezTo>
                  <a:pt x="9606" y="72"/>
                  <a:pt x="9615" y="82"/>
                  <a:pt x="9623" y="94"/>
                </a:cubicBezTo>
                <a:cubicBezTo>
                  <a:pt x="9631" y="105"/>
                  <a:pt x="9637" y="118"/>
                  <a:pt x="9643" y="130"/>
                </a:cubicBezTo>
                <a:cubicBezTo>
                  <a:pt x="9648" y="143"/>
                  <a:pt x="9652" y="156"/>
                  <a:pt x="9655" y="170"/>
                </a:cubicBezTo>
                <a:cubicBezTo>
                  <a:pt x="9657" y="184"/>
                  <a:pt x="9659" y="198"/>
                  <a:pt x="9659" y="211"/>
                </a:cubicBezTo>
                <a:lnTo>
                  <a:pt x="9659" y="1906"/>
                </a:lnTo>
                <a:cubicBezTo>
                  <a:pt x="9659" y="1920"/>
                  <a:pt x="9657" y="1933"/>
                  <a:pt x="9655" y="1947"/>
                </a:cubicBezTo>
                <a:cubicBezTo>
                  <a:pt x="9652" y="1961"/>
                  <a:pt x="9648" y="1974"/>
                  <a:pt x="9643" y="1987"/>
                </a:cubicBezTo>
                <a:cubicBezTo>
                  <a:pt x="9637" y="2000"/>
                  <a:pt x="9631" y="2012"/>
                  <a:pt x="9623" y="2023"/>
                </a:cubicBezTo>
                <a:cubicBezTo>
                  <a:pt x="9615" y="2035"/>
                  <a:pt x="9606" y="2046"/>
                  <a:pt x="9597" y="2055"/>
                </a:cubicBezTo>
                <a:cubicBezTo>
                  <a:pt x="9587" y="2065"/>
                  <a:pt x="9576" y="2074"/>
                  <a:pt x="9565" y="2082"/>
                </a:cubicBezTo>
                <a:cubicBezTo>
                  <a:pt x="9553" y="2089"/>
                  <a:pt x="9541" y="2096"/>
                  <a:pt x="9528" y="2101"/>
                </a:cubicBezTo>
                <a:cubicBezTo>
                  <a:pt x="9515" y="2107"/>
                  <a:pt x="9502" y="2111"/>
                  <a:pt x="9488" y="2113"/>
                </a:cubicBezTo>
                <a:cubicBezTo>
                  <a:pt x="9475" y="2116"/>
                  <a:pt x="9461" y="2117"/>
                  <a:pt x="9447" y="2117"/>
                </a:cubicBezTo>
                <a:lnTo>
                  <a:pt x="212" y="2117"/>
                </a:lnTo>
                <a:cubicBezTo>
                  <a:pt x="198" y="2117"/>
                  <a:pt x="184" y="2116"/>
                  <a:pt x="171" y="2113"/>
                </a:cubicBezTo>
                <a:cubicBezTo>
                  <a:pt x="157" y="2111"/>
                  <a:pt x="144" y="2107"/>
                  <a:pt x="131" y="2101"/>
                </a:cubicBezTo>
                <a:cubicBezTo>
                  <a:pt x="118" y="2096"/>
                  <a:pt x="106" y="2089"/>
                  <a:pt x="94" y="2082"/>
                </a:cubicBezTo>
                <a:cubicBezTo>
                  <a:pt x="83" y="2074"/>
                  <a:pt x="72" y="2065"/>
                  <a:pt x="62" y="2055"/>
                </a:cubicBezTo>
                <a:cubicBezTo>
                  <a:pt x="53" y="2046"/>
                  <a:pt x="44" y="2035"/>
                  <a:pt x="36" y="2023"/>
                </a:cubicBezTo>
                <a:cubicBezTo>
                  <a:pt x="28" y="2012"/>
                  <a:pt x="22" y="2000"/>
                  <a:pt x="16" y="1987"/>
                </a:cubicBezTo>
                <a:cubicBezTo>
                  <a:pt x="11" y="1974"/>
                  <a:pt x="7" y="1961"/>
                  <a:pt x="4" y="1947"/>
                </a:cubicBezTo>
                <a:cubicBezTo>
                  <a:pt x="2" y="1933"/>
                  <a:pt x="0" y="1920"/>
                  <a:pt x="0" y="19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5" name="TextBox 844"/>
          <p:cNvSpPr txBox="1"/>
          <p:nvPr/>
        </p:nvSpPr>
        <p:spPr>
          <a:xfrm>
            <a:off x="4537080" y="4852440"/>
            <a:ext cx="26985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Altered amino acid and carboxylic acid metabolism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6" name="Free-form: Shape 845"/>
          <p:cNvSpPr/>
          <p:nvPr/>
        </p:nvSpPr>
        <p:spPr>
          <a:xfrm>
            <a:off x="8143560" y="2228760"/>
            <a:ext cx="3477240" cy="1047960"/>
          </a:xfrm>
          <a:custGeom>
            <a:avLst/>
            <a:gdLst/>
            <a:ahLst/>
            <a:cxnLst/>
            <a:rect l="0" t="0" r="r" b="b"/>
            <a:pathLst>
              <a:path w="9659" h="2911">
                <a:moveTo>
                  <a:pt x="0" y="2699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5" y="1"/>
                  <a:pt x="9488" y="4"/>
                </a:cubicBezTo>
                <a:cubicBezTo>
                  <a:pt x="9502" y="7"/>
                  <a:pt x="9515" y="11"/>
                  <a:pt x="9528" y="16"/>
                </a:cubicBezTo>
                <a:cubicBezTo>
                  <a:pt x="9541" y="21"/>
                  <a:pt x="9553" y="28"/>
                  <a:pt x="9565" y="35"/>
                </a:cubicBezTo>
                <a:cubicBezTo>
                  <a:pt x="9576" y="43"/>
                  <a:pt x="9587" y="52"/>
                  <a:pt x="9597" y="62"/>
                </a:cubicBezTo>
                <a:cubicBezTo>
                  <a:pt x="9606" y="72"/>
                  <a:pt x="9615" y="82"/>
                  <a:pt x="9623" y="94"/>
                </a:cubicBezTo>
                <a:cubicBezTo>
                  <a:pt x="9631" y="105"/>
                  <a:pt x="9637" y="118"/>
                  <a:pt x="9643" y="130"/>
                </a:cubicBezTo>
                <a:cubicBezTo>
                  <a:pt x="9648" y="143"/>
                  <a:pt x="9652" y="156"/>
                  <a:pt x="9655" y="170"/>
                </a:cubicBezTo>
                <a:cubicBezTo>
                  <a:pt x="9657" y="184"/>
                  <a:pt x="9659" y="198"/>
                  <a:pt x="9659" y="211"/>
                </a:cubicBezTo>
                <a:lnTo>
                  <a:pt x="9659" y="2699"/>
                </a:lnTo>
                <a:cubicBezTo>
                  <a:pt x="9659" y="2713"/>
                  <a:pt x="9657" y="2727"/>
                  <a:pt x="9655" y="2741"/>
                </a:cubicBezTo>
                <a:cubicBezTo>
                  <a:pt x="9652" y="2754"/>
                  <a:pt x="9648" y="2768"/>
                  <a:pt x="9643" y="2780"/>
                </a:cubicBezTo>
                <a:cubicBezTo>
                  <a:pt x="9637" y="2793"/>
                  <a:pt x="9631" y="2806"/>
                  <a:pt x="9623" y="2817"/>
                </a:cubicBezTo>
                <a:cubicBezTo>
                  <a:pt x="9615" y="2829"/>
                  <a:pt x="9606" y="2839"/>
                  <a:pt x="9597" y="2849"/>
                </a:cubicBezTo>
                <a:cubicBezTo>
                  <a:pt x="9587" y="2859"/>
                  <a:pt x="9576" y="2868"/>
                  <a:pt x="9565" y="2875"/>
                </a:cubicBezTo>
                <a:cubicBezTo>
                  <a:pt x="9553" y="2883"/>
                  <a:pt x="9541" y="2890"/>
                  <a:pt x="9528" y="2895"/>
                </a:cubicBezTo>
                <a:cubicBezTo>
                  <a:pt x="9515" y="2900"/>
                  <a:pt x="9502" y="2904"/>
                  <a:pt x="9488" y="2907"/>
                </a:cubicBezTo>
                <a:cubicBezTo>
                  <a:pt x="9475" y="2910"/>
                  <a:pt x="9461" y="2911"/>
                  <a:pt x="9447" y="2911"/>
                </a:cubicBezTo>
                <a:lnTo>
                  <a:pt x="212" y="2911"/>
                </a:lnTo>
                <a:cubicBezTo>
                  <a:pt x="198" y="2911"/>
                  <a:pt x="184" y="2910"/>
                  <a:pt x="171" y="2907"/>
                </a:cubicBezTo>
                <a:cubicBezTo>
                  <a:pt x="157" y="2904"/>
                  <a:pt x="144" y="2900"/>
                  <a:pt x="131" y="2895"/>
                </a:cubicBezTo>
                <a:cubicBezTo>
                  <a:pt x="118" y="2890"/>
                  <a:pt x="106" y="2883"/>
                  <a:pt x="94" y="2875"/>
                </a:cubicBezTo>
                <a:cubicBezTo>
                  <a:pt x="83" y="2868"/>
                  <a:pt x="72" y="2859"/>
                  <a:pt x="62" y="2849"/>
                </a:cubicBezTo>
                <a:cubicBezTo>
                  <a:pt x="53" y="2839"/>
                  <a:pt x="44" y="2829"/>
                  <a:pt x="36" y="2817"/>
                </a:cubicBezTo>
                <a:cubicBezTo>
                  <a:pt x="28" y="2806"/>
                  <a:pt x="22" y="2793"/>
                  <a:pt x="16" y="2780"/>
                </a:cubicBezTo>
                <a:cubicBezTo>
                  <a:pt x="11" y="2768"/>
                  <a:pt x="7" y="2754"/>
                  <a:pt x="4" y="2741"/>
                </a:cubicBezTo>
                <a:cubicBezTo>
                  <a:pt x="2" y="2727"/>
                  <a:pt x="0" y="2713"/>
                  <a:pt x="0" y="269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7" name="Free-form: Shape 846"/>
          <p:cNvSpPr/>
          <p:nvPr/>
        </p:nvSpPr>
        <p:spPr>
          <a:xfrm>
            <a:off x="8143560" y="3390840"/>
            <a:ext cx="3477240" cy="1038600"/>
          </a:xfrm>
          <a:custGeom>
            <a:avLst/>
            <a:gdLst/>
            <a:ahLst/>
            <a:cxnLst/>
            <a:rect l="0" t="0" r="r" b="b"/>
            <a:pathLst>
              <a:path w="9659" h="2885">
                <a:moveTo>
                  <a:pt x="0" y="2673"/>
                </a:moveTo>
                <a:lnTo>
                  <a:pt x="0" y="211"/>
                </a:lnTo>
                <a:cubicBezTo>
                  <a:pt x="0" y="197"/>
                  <a:pt x="2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7"/>
                  <a:pt x="28" y="105"/>
                  <a:pt x="36" y="94"/>
                </a:cubicBezTo>
                <a:cubicBezTo>
                  <a:pt x="44" y="82"/>
                  <a:pt x="53" y="71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0"/>
                  <a:pt x="157" y="6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5" y="1"/>
                  <a:pt x="9488" y="4"/>
                </a:cubicBezTo>
                <a:cubicBezTo>
                  <a:pt x="9502" y="6"/>
                  <a:pt x="9515" y="10"/>
                  <a:pt x="9528" y="16"/>
                </a:cubicBezTo>
                <a:cubicBezTo>
                  <a:pt x="9541" y="21"/>
                  <a:pt x="9553" y="28"/>
                  <a:pt x="9565" y="35"/>
                </a:cubicBezTo>
                <a:cubicBezTo>
                  <a:pt x="9576" y="43"/>
                  <a:pt x="9587" y="52"/>
                  <a:pt x="9597" y="62"/>
                </a:cubicBezTo>
                <a:cubicBezTo>
                  <a:pt x="9606" y="71"/>
                  <a:pt x="9615" y="82"/>
                  <a:pt x="9623" y="94"/>
                </a:cubicBezTo>
                <a:cubicBezTo>
                  <a:pt x="9631" y="105"/>
                  <a:pt x="9637" y="117"/>
                  <a:pt x="9643" y="130"/>
                </a:cubicBezTo>
                <a:cubicBezTo>
                  <a:pt x="9648" y="143"/>
                  <a:pt x="9652" y="156"/>
                  <a:pt x="9655" y="170"/>
                </a:cubicBezTo>
                <a:cubicBezTo>
                  <a:pt x="9657" y="184"/>
                  <a:pt x="9659" y="197"/>
                  <a:pt x="9659" y="211"/>
                </a:cubicBezTo>
                <a:lnTo>
                  <a:pt x="9659" y="2673"/>
                </a:lnTo>
                <a:cubicBezTo>
                  <a:pt x="9659" y="2687"/>
                  <a:pt x="9657" y="2701"/>
                  <a:pt x="9655" y="2714"/>
                </a:cubicBezTo>
                <a:cubicBezTo>
                  <a:pt x="9652" y="2728"/>
                  <a:pt x="9648" y="2741"/>
                  <a:pt x="9643" y="2754"/>
                </a:cubicBezTo>
                <a:cubicBezTo>
                  <a:pt x="9637" y="2767"/>
                  <a:pt x="9631" y="2779"/>
                  <a:pt x="9623" y="2791"/>
                </a:cubicBezTo>
                <a:cubicBezTo>
                  <a:pt x="9615" y="2802"/>
                  <a:pt x="9606" y="2813"/>
                  <a:pt x="9597" y="2823"/>
                </a:cubicBezTo>
                <a:cubicBezTo>
                  <a:pt x="9587" y="2832"/>
                  <a:pt x="9576" y="2841"/>
                  <a:pt x="9565" y="2849"/>
                </a:cubicBezTo>
                <a:cubicBezTo>
                  <a:pt x="9553" y="2857"/>
                  <a:pt x="9541" y="2863"/>
                  <a:pt x="9528" y="2869"/>
                </a:cubicBezTo>
                <a:cubicBezTo>
                  <a:pt x="9515" y="2874"/>
                  <a:pt x="9502" y="2878"/>
                  <a:pt x="9488" y="2881"/>
                </a:cubicBezTo>
                <a:cubicBezTo>
                  <a:pt x="9475" y="2883"/>
                  <a:pt x="9461" y="2885"/>
                  <a:pt x="9447" y="2885"/>
                </a:cubicBezTo>
                <a:lnTo>
                  <a:pt x="212" y="2885"/>
                </a:lnTo>
                <a:cubicBezTo>
                  <a:pt x="198" y="2885"/>
                  <a:pt x="184" y="2883"/>
                  <a:pt x="171" y="2881"/>
                </a:cubicBezTo>
                <a:cubicBezTo>
                  <a:pt x="157" y="2878"/>
                  <a:pt x="144" y="2874"/>
                  <a:pt x="131" y="2869"/>
                </a:cubicBezTo>
                <a:cubicBezTo>
                  <a:pt x="118" y="2863"/>
                  <a:pt x="106" y="2857"/>
                  <a:pt x="94" y="2849"/>
                </a:cubicBezTo>
                <a:cubicBezTo>
                  <a:pt x="83" y="2841"/>
                  <a:pt x="72" y="2832"/>
                  <a:pt x="62" y="2823"/>
                </a:cubicBezTo>
                <a:cubicBezTo>
                  <a:pt x="53" y="2813"/>
                  <a:pt x="44" y="2802"/>
                  <a:pt x="36" y="2791"/>
                </a:cubicBezTo>
                <a:cubicBezTo>
                  <a:pt x="28" y="2779"/>
                  <a:pt x="22" y="2767"/>
                  <a:pt x="16" y="2754"/>
                </a:cubicBezTo>
                <a:cubicBezTo>
                  <a:pt x="11" y="2741"/>
                  <a:pt x="7" y="2728"/>
                  <a:pt x="4" y="2714"/>
                </a:cubicBezTo>
                <a:cubicBezTo>
                  <a:pt x="2" y="2701"/>
                  <a:pt x="0" y="2687"/>
                  <a:pt x="0" y="267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8" name="Free-form: Shape 847"/>
          <p:cNvSpPr/>
          <p:nvPr/>
        </p:nvSpPr>
        <p:spPr>
          <a:xfrm>
            <a:off x="8143560" y="4543200"/>
            <a:ext cx="3477240" cy="1048320"/>
          </a:xfrm>
          <a:custGeom>
            <a:avLst/>
            <a:gdLst/>
            <a:ahLst/>
            <a:cxnLst/>
            <a:rect l="0" t="0" r="r" b="b"/>
            <a:pathLst>
              <a:path w="9659" h="2912">
                <a:moveTo>
                  <a:pt x="0" y="2700"/>
                </a:moveTo>
                <a:lnTo>
                  <a:pt x="0" y="212"/>
                </a:lnTo>
                <a:cubicBezTo>
                  <a:pt x="0" y="198"/>
                  <a:pt x="2" y="184"/>
                  <a:pt x="4" y="170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5" y="1"/>
                  <a:pt x="9488" y="4"/>
                </a:cubicBezTo>
                <a:cubicBezTo>
                  <a:pt x="9502" y="7"/>
                  <a:pt x="9515" y="11"/>
                  <a:pt x="9528" y="16"/>
                </a:cubicBezTo>
                <a:cubicBezTo>
                  <a:pt x="9541" y="22"/>
                  <a:pt x="9553" y="28"/>
                  <a:pt x="9565" y="36"/>
                </a:cubicBezTo>
                <a:cubicBezTo>
                  <a:pt x="9576" y="44"/>
                  <a:pt x="9587" y="52"/>
                  <a:pt x="9597" y="62"/>
                </a:cubicBezTo>
                <a:cubicBezTo>
                  <a:pt x="9606" y="72"/>
                  <a:pt x="9615" y="83"/>
                  <a:pt x="9623" y="94"/>
                </a:cubicBezTo>
                <a:cubicBezTo>
                  <a:pt x="9631" y="106"/>
                  <a:pt x="9637" y="118"/>
                  <a:pt x="9643" y="131"/>
                </a:cubicBezTo>
                <a:cubicBezTo>
                  <a:pt x="9648" y="144"/>
                  <a:pt x="9652" y="157"/>
                  <a:pt x="9655" y="170"/>
                </a:cubicBezTo>
                <a:cubicBezTo>
                  <a:pt x="9657" y="184"/>
                  <a:pt x="9659" y="198"/>
                  <a:pt x="9659" y="212"/>
                </a:cubicBezTo>
                <a:lnTo>
                  <a:pt x="9659" y="2700"/>
                </a:lnTo>
                <a:cubicBezTo>
                  <a:pt x="9659" y="2714"/>
                  <a:pt x="9657" y="2728"/>
                  <a:pt x="9655" y="2741"/>
                </a:cubicBezTo>
                <a:cubicBezTo>
                  <a:pt x="9652" y="2755"/>
                  <a:pt x="9648" y="2768"/>
                  <a:pt x="9643" y="2781"/>
                </a:cubicBezTo>
                <a:cubicBezTo>
                  <a:pt x="9637" y="2794"/>
                  <a:pt x="9631" y="2806"/>
                  <a:pt x="9623" y="2817"/>
                </a:cubicBezTo>
                <a:cubicBezTo>
                  <a:pt x="9615" y="2829"/>
                  <a:pt x="9606" y="2840"/>
                  <a:pt x="9597" y="2850"/>
                </a:cubicBezTo>
                <a:cubicBezTo>
                  <a:pt x="9587" y="2859"/>
                  <a:pt x="9576" y="2868"/>
                  <a:pt x="9565" y="2876"/>
                </a:cubicBezTo>
                <a:cubicBezTo>
                  <a:pt x="9553" y="2884"/>
                  <a:pt x="9541" y="2890"/>
                  <a:pt x="9528" y="2895"/>
                </a:cubicBezTo>
                <a:cubicBezTo>
                  <a:pt x="9515" y="2901"/>
                  <a:pt x="9502" y="2905"/>
                  <a:pt x="9488" y="2907"/>
                </a:cubicBezTo>
                <a:cubicBezTo>
                  <a:pt x="9475" y="2910"/>
                  <a:pt x="9461" y="2912"/>
                  <a:pt x="9447" y="2912"/>
                </a:cubicBezTo>
                <a:lnTo>
                  <a:pt x="212" y="2912"/>
                </a:lnTo>
                <a:cubicBezTo>
                  <a:pt x="198" y="2912"/>
                  <a:pt x="184" y="2910"/>
                  <a:pt x="171" y="2907"/>
                </a:cubicBezTo>
                <a:cubicBezTo>
                  <a:pt x="157" y="2905"/>
                  <a:pt x="144" y="2901"/>
                  <a:pt x="131" y="2895"/>
                </a:cubicBezTo>
                <a:cubicBezTo>
                  <a:pt x="118" y="2890"/>
                  <a:pt x="106" y="2884"/>
                  <a:pt x="94" y="2876"/>
                </a:cubicBezTo>
                <a:cubicBezTo>
                  <a:pt x="83" y="2868"/>
                  <a:pt x="72" y="2859"/>
                  <a:pt x="62" y="2850"/>
                </a:cubicBezTo>
                <a:cubicBezTo>
                  <a:pt x="53" y="2840"/>
                  <a:pt x="44" y="2829"/>
                  <a:pt x="36" y="2817"/>
                </a:cubicBezTo>
                <a:cubicBezTo>
                  <a:pt x="28" y="2806"/>
                  <a:pt x="22" y="2794"/>
                  <a:pt x="16" y="2781"/>
                </a:cubicBezTo>
                <a:cubicBezTo>
                  <a:pt x="11" y="2768"/>
                  <a:pt x="7" y="2755"/>
                  <a:pt x="4" y="2741"/>
                </a:cubicBezTo>
                <a:cubicBezTo>
                  <a:pt x="2" y="2728"/>
                  <a:pt x="0" y="2714"/>
                  <a:pt x="0" y="270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9" name="Free-form: Shape 848"/>
          <p:cNvSpPr/>
          <p:nvPr/>
        </p:nvSpPr>
        <p:spPr>
          <a:xfrm>
            <a:off x="8143560" y="5705280"/>
            <a:ext cx="3477240" cy="819360"/>
          </a:xfrm>
          <a:custGeom>
            <a:avLst/>
            <a:gdLst/>
            <a:ahLst/>
            <a:cxnLst/>
            <a:rect l="0" t="0" r="r" b="b"/>
            <a:pathLst>
              <a:path w="9659" h="2276">
                <a:moveTo>
                  <a:pt x="0" y="2065"/>
                </a:moveTo>
                <a:lnTo>
                  <a:pt x="0" y="212"/>
                </a:lnTo>
                <a:cubicBezTo>
                  <a:pt x="0" y="198"/>
                  <a:pt x="2" y="184"/>
                  <a:pt x="4" y="170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9447" y="0"/>
                </a:lnTo>
                <a:cubicBezTo>
                  <a:pt x="9461" y="0"/>
                  <a:pt x="9475" y="1"/>
                  <a:pt x="9488" y="4"/>
                </a:cubicBezTo>
                <a:cubicBezTo>
                  <a:pt x="9502" y="7"/>
                  <a:pt x="9515" y="11"/>
                  <a:pt x="9528" y="16"/>
                </a:cubicBezTo>
                <a:cubicBezTo>
                  <a:pt x="9541" y="21"/>
                  <a:pt x="9553" y="28"/>
                  <a:pt x="9565" y="36"/>
                </a:cubicBezTo>
                <a:cubicBezTo>
                  <a:pt x="9576" y="43"/>
                  <a:pt x="9587" y="52"/>
                  <a:pt x="9597" y="62"/>
                </a:cubicBezTo>
                <a:cubicBezTo>
                  <a:pt x="9606" y="72"/>
                  <a:pt x="9615" y="83"/>
                  <a:pt x="9623" y="94"/>
                </a:cubicBezTo>
                <a:cubicBezTo>
                  <a:pt x="9631" y="106"/>
                  <a:pt x="9637" y="118"/>
                  <a:pt x="9643" y="131"/>
                </a:cubicBezTo>
                <a:cubicBezTo>
                  <a:pt x="9648" y="144"/>
                  <a:pt x="9652" y="157"/>
                  <a:pt x="9655" y="170"/>
                </a:cubicBezTo>
                <a:cubicBezTo>
                  <a:pt x="9657" y="184"/>
                  <a:pt x="9659" y="198"/>
                  <a:pt x="9659" y="212"/>
                </a:cubicBezTo>
                <a:lnTo>
                  <a:pt x="9659" y="2065"/>
                </a:lnTo>
                <a:cubicBezTo>
                  <a:pt x="9659" y="2079"/>
                  <a:pt x="9657" y="2092"/>
                  <a:pt x="9655" y="2106"/>
                </a:cubicBezTo>
                <a:cubicBezTo>
                  <a:pt x="9652" y="2120"/>
                  <a:pt x="9648" y="2133"/>
                  <a:pt x="9643" y="2146"/>
                </a:cubicBezTo>
                <a:cubicBezTo>
                  <a:pt x="9637" y="2159"/>
                  <a:pt x="9631" y="2171"/>
                  <a:pt x="9623" y="2182"/>
                </a:cubicBezTo>
                <a:cubicBezTo>
                  <a:pt x="9615" y="2194"/>
                  <a:pt x="9606" y="2205"/>
                  <a:pt x="9597" y="2214"/>
                </a:cubicBezTo>
                <a:cubicBezTo>
                  <a:pt x="9587" y="2224"/>
                  <a:pt x="9576" y="2233"/>
                  <a:pt x="9565" y="2241"/>
                </a:cubicBezTo>
                <a:cubicBezTo>
                  <a:pt x="9553" y="2249"/>
                  <a:pt x="9541" y="2255"/>
                  <a:pt x="9528" y="2260"/>
                </a:cubicBezTo>
                <a:cubicBezTo>
                  <a:pt x="9515" y="2266"/>
                  <a:pt x="9502" y="2270"/>
                  <a:pt x="9488" y="2272"/>
                </a:cubicBezTo>
                <a:cubicBezTo>
                  <a:pt x="9475" y="2275"/>
                  <a:pt x="9461" y="2276"/>
                  <a:pt x="9447" y="2276"/>
                </a:cubicBezTo>
                <a:lnTo>
                  <a:pt x="212" y="2276"/>
                </a:lnTo>
                <a:cubicBezTo>
                  <a:pt x="198" y="2276"/>
                  <a:pt x="184" y="2275"/>
                  <a:pt x="171" y="2272"/>
                </a:cubicBezTo>
                <a:cubicBezTo>
                  <a:pt x="157" y="2270"/>
                  <a:pt x="144" y="2266"/>
                  <a:pt x="131" y="2260"/>
                </a:cubicBezTo>
                <a:cubicBezTo>
                  <a:pt x="118" y="2255"/>
                  <a:pt x="106" y="2249"/>
                  <a:pt x="94" y="2241"/>
                </a:cubicBezTo>
                <a:cubicBezTo>
                  <a:pt x="83" y="2233"/>
                  <a:pt x="72" y="2224"/>
                  <a:pt x="62" y="2214"/>
                </a:cubicBezTo>
                <a:cubicBezTo>
                  <a:pt x="53" y="2205"/>
                  <a:pt x="44" y="2194"/>
                  <a:pt x="36" y="2182"/>
                </a:cubicBezTo>
                <a:cubicBezTo>
                  <a:pt x="28" y="2171"/>
                  <a:pt x="22" y="2159"/>
                  <a:pt x="16" y="2146"/>
                </a:cubicBezTo>
                <a:cubicBezTo>
                  <a:pt x="11" y="2133"/>
                  <a:pt x="7" y="2120"/>
                  <a:pt x="4" y="2106"/>
                </a:cubicBezTo>
                <a:cubicBezTo>
                  <a:pt x="2" y="2092"/>
                  <a:pt x="0" y="2079"/>
                  <a:pt x="0" y="206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0" name="TextBox 849"/>
          <p:cNvSpPr txBox="1"/>
          <p:nvPr/>
        </p:nvSpPr>
        <p:spPr>
          <a:xfrm>
            <a:off x="8331120" y="1534320"/>
            <a:ext cx="13820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Clinical Relevance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1" name="TextBox 850"/>
          <p:cNvSpPr txBox="1"/>
          <p:nvPr/>
        </p:nvSpPr>
        <p:spPr>
          <a:xfrm>
            <a:off x="8292960" y="2406600"/>
            <a:ext cx="1751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Strong Discriminative Power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2" name="TextBox 851"/>
          <p:cNvSpPr txBox="1"/>
          <p:nvPr/>
        </p:nvSpPr>
        <p:spPr>
          <a:xfrm>
            <a:off x="8292960" y="2719080"/>
            <a:ext cx="27385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46.6% variance explained by top 2 PCs; clear sample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3" name="TextBox 852"/>
          <p:cNvSpPr txBox="1"/>
          <p:nvPr/>
        </p:nvSpPr>
        <p:spPr>
          <a:xfrm>
            <a:off x="8292960" y="2937960"/>
            <a:ext cx="565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separation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4" name="TextBox 853"/>
          <p:cNvSpPr txBox="1"/>
          <p:nvPr/>
        </p:nvSpPr>
        <p:spPr>
          <a:xfrm>
            <a:off x="8292960" y="3568680"/>
            <a:ext cx="1221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Biomarker Potential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5" name="TextBox 854"/>
          <p:cNvSpPr txBox="1"/>
          <p:nvPr/>
        </p:nvSpPr>
        <p:spPr>
          <a:xfrm>
            <a:off x="8292960" y="3881160"/>
            <a:ext cx="24904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Minimal gene panel for early detection and risk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6" name="TextBox 855"/>
          <p:cNvSpPr txBox="1"/>
          <p:nvPr/>
        </p:nvSpPr>
        <p:spPr>
          <a:xfrm>
            <a:off x="8292960" y="4090680"/>
            <a:ext cx="6865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stratification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7" name="TextBox 856"/>
          <p:cNvSpPr txBox="1"/>
          <p:nvPr/>
        </p:nvSpPr>
        <p:spPr>
          <a:xfrm>
            <a:off x="8292960" y="4721040"/>
            <a:ext cx="12254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Therapeutic Targets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8" name="TextBox 857"/>
          <p:cNvSpPr txBox="1"/>
          <p:nvPr/>
        </p:nvSpPr>
        <p:spPr>
          <a:xfrm>
            <a:off x="8292960" y="5033520"/>
            <a:ext cx="25624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Upregulated signaling molecules as intervention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9" name="TextBox 858"/>
          <p:cNvSpPr txBox="1"/>
          <p:nvPr/>
        </p:nvSpPr>
        <p:spPr>
          <a:xfrm>
            <a:off x="8292960" y="5252760"/>
            <a:ext cx="578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candidates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0" name="TextBox 859"/>
          <p:cNvSpPr txBox="1"/>
          <p:nvPr/>
        </p:nvSpPr>
        <p:spPr>
          <a:xfrm>
            <a:off x="8292960" y="5883120"/>
            <a:ext cx="1037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Validation Ready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1" name="Free-form: Shape 860"/>
          <p:cNvSpPr/>
          <p:nvPr/>
        </p:nvSpPr>
        <p:spPr>
          <a:xfrm>
            <a:off x="571320" y="6676920"/>
            <a:ext cx="11049480" cy="9720"/>
          </a:xfrm>
          <a:custGeom>
            <a:avLst/>
            <a:gdLst/>
            <a:ahLst/>
            <a:cxnLst/>
            <a:rect l="0" t="0" r="r" b="b"/>
            <a:pathLst>
              <a:path w="30693" h="27">
                <a:moveTo>
                  <a:pt x="0" y="0"/>
                </a:moveTo>
                <a:lnTo>
                  <a:pt x="30693" y="0"/>
                </a:lnTo>
                <a:lnTo>
                  <a:pt x="30693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2" name="TextBox 861"/>
          <p:cNvSpPr txBox="1"/>
          <p:nvPr/>
        </p:nvSpPr>
        <p:spPr>
          <a:xfrm>
            <a:off x="8292960" y="6195600"/>
            <a:ext cx="31136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Consensus genes prioritized for experimental confirmation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-form: Shape 2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Free-form: Shape 2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Free-form: Shape 28"/>
          <p:cNvSpPr/>
          <p:nvPr/>
        </p:nvSpPr>
        <p:spPr>
          <a:xfrm>
            <a:off x="571320" y="110484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Free-form: Shape 29"/>
          <p:cNvSpPr/>
          <p:nvPr/>
        </p:nvSpPr>
        <p:spPr>
          <a:xfrm>
            <a:off x="571320" y="193356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1"/>
                </a:lnTo>
                <a:cubicBezTo>
                  <a:pt x="0" y="197"/>
                  <a:pt x="2" y="184"/>
                  <a:pt x="5" y="170"/>
                </a:cubicBezTo>
                <a:cubicBezTo>
                  <a:pt x="8" y="156"/>
                  <a:pt x="12" y="143"/>
                  <a:pt x="17" y="130"/>
                </a:cubicBezTo>
                <a:cubicBezTo>
                  <a:pt x="22" y="117"/>
                  <a:pt x="29" y="105"/>
                  <a:pt x="37" y="94"/>
                </a:cubicBezTo>
                <a:cubicBezTo>
                  <a:pt x="44" y="82"/>
                  <a:pt x="53" y="71"/>
                  <a:pt x="63" y="62"/>
                </a:cubicBezTo>
                <a:cubicBezTo>
                  <a:pt x="73" y="52"/>
                  <a:pt x="84" y="43"/>
                  <a:pt x="95" y="35"/>
                </a:cubicBezTo>
                <a:cubicBezTo>
                  <a:pt x="107" y="27"/>
                  <a:pt x="119" y="21"/>
                  <a:pt x="132" y="16"/>
                </a:cubicBezTo>
                <a:cubicBezTo>
                  <a:pt x="145" y="10"/>
                  <a:pt x="158" y="6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6"/>
                  <a:pt x="916" y="10"/>
                  <a:pt x="929" y="16"/>
                </a:cubicBezTo>
                <a:cubicBezTo>
                  <a:pt x="942" y="21"/>
                  <a:pt x="954" y="27"/>
                  <a:pt x="965" y="35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1"/>
                  <a:pt x="1016" y="82"/>
                  <a:pt x="1024" y="94"/>
                </a:cubicBezTo>
                <a:cubicBezTo>
                  <a:pt x="1031" y="105"/>
                  <a:pt x="1038" y="117"/>
                  <a:pt x="1043" y="130"/>
                </a:cubicBezTo>
                <a:cubicBezTo>
                  <a:pt x="1049" y="143"/>
                  <a:pt x="1053" y="156"/>
                  <a:pt x="1055" y="170"/>
                </a:cubicBezTo>
                <a:cubicBezTo>
                  <a:pt x="1058" y="184"/>
                  <a:pt x="1059" y="197"/>
                  <a:pt x="1059" y="211"/>
                </a:cubicBezTo>
                <a:lnTo>
                  <a:pt x="1059" y="847"/>
                </a:lnTo>
                <a:cubicBezTo>
                  <a:pt x="1059" y="861"/>
                  <a:pt x="1058" y="875"/>
                  <a:pt x="1055" y="889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5"/>
                </a:cubicBezTo>
                <a:cubicBezTo>
                  <a:pt x="1016" y="976"/>
                  <a:pt x="1007" y="987"/>
                  <a:pt x="997" y="997"/>
                </a:cubicBezTo>
                <a:cubicBezTo>
                  <a:pt x="988" y="1007"/>
                  <a:pt x="977" y="1015"/>
                  <a:pt x="965" y="1023"/>
                </a:cubicBezTo>
                <a:cubicBezTo>
                  <a:pt x="954" y="1031"/>
                  <a:pt x="942" y="1037"/>
                  <a:pt x="929" y="1043"/>
                </a:cubicBezTo>
                <a:cubicBezTo>
                  <a:pt x="916" y="1048"/>
                  <a:pt x="903" y="1052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2"/>
                  <a:pt x="145" y="1048"/>
                  <a:pt x="132" y="1043"/>
                </a:cubicBezTo>
                <a:cubicBezTo>
                  <a:pt x="119" y="1037"/>
                  <a:pt x="107" y="1031"/>
                  <a:pt x="95" y="1023"/>
                </a:cubicBezTo>
                <a:cubicBezTo>
                  <a:pt x="84" y="1015"/>
                  <a:pt x="73" y="1007"/>
                  <a:pt x="63" y="997"/>
                </a:cubicBezTo>
                <a:cubicBezTo>
                  <a:pt x="53" y="987"/>
                  <a:pt x="44" y="976"/>
                  <a:pt x="37" y="965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9"/>
                </a:cubicBezTo>
                <a:cubicBezTo>
                  <a:pt x="2" y="875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71320" y="569160"/>
            <a:ext cx="24159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Table of Contents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80760" y="2027520"/>
            <a:ext cx="1710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01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Free-form: Shape 32"/>
          <p:cNvSpPr/>
          <p:nvPr/>
        </p:nvSpPr>
        <p:spPr>
          <a:xfrm>
            <a:off x="571320" y="250488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8" y="157"/>
                  <a:pt x="12" y="144"/>
                  <a:pt x="17" y="131"/>
                </a:cubicBezTo>
                <a:cubicBezTo>
                  <a:pt x="22" y="118"/>
                  <a:pt x="29" y="106"/>
                  <a:pt x="37" y="94"/>
                </a:cubicBezTo>
                <a:cubicBezTo>
                  <a:pt x="44" y="83"/>
                  <a:pt x="53" y="72"/>
                  <a:pt x="63" y="62"/>
                </a:cubicBezTo>
                <a:cubicBezTo>
                  <a:pt x="73" y="52"/>
                  <a:pt x="84" y="43"/>
                  <a:pt x="95" y="36"/>
                </a:cubicBezTo>
                <a:cubicBezTo>
                  <a:pt x="107" y="28"/>
                  <a:pt x="119" y="21"/>
                  <a:pt x="132" y="16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7"/>
                  <a:pt x="916" y="11"/>
                  <a:pt x="929" y="16"/>
                </a:cubicBezTo>
                <a:cubicBezTo>
                  <a:pt x="942" y="21"/>
                  <a:pt x="954" y="28"/>
                  <a:pt x="965" y="36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2"/>
                  <a:pt x="1016" y="83"/>
                  <a:pt x="1024" y="94"/>
                </a:cubicBezTo>
                <a:cubicBezTo>
                  <a:pt x="1031" y="106"/>
                  <a:pt x="1038" y="118"/>
                  <a:pt x="1043" y="131"/>
                </a:cubicBezTo>
                <a:cubicBezTo>
                  <a:pt x="1049" y="144"/>
                  <a:pt x="1053" y="157"/>
                  <a:pt x="1055" y="170"/>
                </a:cubicBezTo>
                <a:cubicBezTo>
                  <a:pt x="1058" y="184"/>
                  <a:pt x="1059" y="198"/>
                  <a:pt x="1059" y="212"/>
                </a:cubicBezTo>
                <a:lnTo>
                  <a:pt x="1059" y="847"/>
                </a:lnTo>
                <a:cubicBezTo>
                  <a:pt x="1059" y="861"/>
                  <a:pt x="1058" y="874"/>
                  <a:pt x="1055" y="888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4"/>
                </a:cubicBezTo>
                <a:cubicBezTo>
                  <a:pt x="1016" y="976"/>
                  <a:pt x="1007" y="988"/>
                  <a:pt x="997" y="997"/>
                </a:cubicBezTo>
                <a:cubicBezTo>
                  <a:pt x="988" y="1007"/>
                  <a:pt x="977" y="1016"/>
                  <a:pt x="965" y="1024"/>
                </a:cubicBezTo>
                <a:cubicBezTo>
                  <a:pt x="954" y="1031"/>
                  <a:pt x="942" y="1038"/>
                  <a:pt x="929" y="1043"/>
                </a:cubicBezTo>
                <a:cubicBezTo>
                  <a:pt x="916" y="1049"/>
                  <a:pt x="903" y="1053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3"/>
                  <a:pt x="145" y="1049"/>
                  <a:pt x="132" y="1043"/>
                </a:cubicBezTo>
                <a:cubicBezTo>
                  <a:pt x="119" y="1038"/>
                  <a:pt x="107" y="1031"/>
                  <a:pt x="95" y="1024"/>
                </a:cubicBezTo>
                <a:cubicBezTo>
                  <a:pt x="84" y="1016"/>
                  <a:pt x="73" y="1007"/>
                  <a:pt x="63" y="997"/>
                </a:cubicBezTo>
                <a:cubicBezTo>
                  <a:pt x="53" y="988"/>
                  <a:pt x="44" y="976"/>
                  <a:pt x="37" y="964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8"/>
                </a:cubicBezTo>
                <a:cubicBezTo>
                  <a:pt x="2" y="874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04840" y="2000880"/>
            <a:ext cx="21006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Background &amp; Introduction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69600" y="2599200"/>
            <a:ext cx="1785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02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Free-form: Shape 35"/>
          <p:cNvSpPr/>
          <p:nvPr/>
        </p:nvSpPr>
        <p:spPr>
          <a:xfrm>
            <a:off x="571320" y="307656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1"/>
                </a:lnTo>
                <a:cubicBezTo>
                  <a:pt x="0" y="197"/>
                  <a:pt x="2" y="184"/>
                  <a:pt x="5" y="170"/>
                </a:cubicBezTo>
                <a:cubicBezTo>
                  <a:pt x="8" y="156"/>
                  <a:pt x="12" y="143"/>
                  <a:pt x="17" y="130"/>
                </a:cubicBezTo>
                <a:cubicBezTo>
                  <a:pt x="22" y="117"/>
                  <a:pt x="29" y="105"/>
                  <a:pt x="37" y="94"/>
                </a:cubicBezTo>
                <a:cubicBezTo>
                  <a:pt x="44" y="82"/>
                  <a:pt x="53" y="71"/>
                  <a:pt x="63" y="62"/>
                </a:cubicBezTo>
                <a:cubicBezTo>
                  <a:pt x="73" y="52"/>
                  <a:pt x="84" y="43"/>
                  <a:pt x="95" y="35"/>
                </a:cubicBezTo>
                <a:cubicBezTo>
                  <a:pt x="107" y="27"/>
                  <a:pt x="119" y="21"/>
                  <a:pt x="132" y="16"/>
                </a:cubicBezTo>
                <a:cubicBezTo>
                  <a:pt x="145" y="10"/>
                  <a:pt x="158" y="6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6"/>
                  <a:pt x="916" y="10"/>
                  <a:pt x="929" y="16"/>
                </a:cubicBezTo>
                <a:cubicBezTo>
                  <a:pt x="942" y="21"/>
                  <a:pt x="954" y="27"/>
                  <a:pt x="965" y="35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1"/>
                  <a:pt x="1016" y="82"/>
                  <a:pt x="1024" y="94"/>
                </a:cubicBezTo>
                <a:cubicBezTo>
                  <a:pt x="1031" y="105"/>
                  <a:pt x="1038" y="117"/>
                  <a:pt x="1043" y="130"/>
                </a:cubicBezTo>
                <a:cubicBezTo>
                  <a:pt x="1049" y="143"/>
                  <a:pt x="1053" y="156"/>
                  <a:pt x="1055" y="170"/>
                </a:cubicBezTo>
                <a:cubicBezTo>
                  <a:pt x="1058" y="184"/>
                  <a:pt x="1059" y="197"/>
                  <a:pt x="1059" y="211"/>
                </a:cubicBezTo>
                <a:lnTo>
                  <a:pt x="1059" y="847"/>
                </a:lnTo>
                <a:cubicBezTo>
                  <a:pt x="1059" y="861"/>
                  <a:pt x="1058" y="875"/>
                  <a:pt x="1055" y="889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5"/>
                </a:cubicBezTo>
                <a:cubicBezTo>
                  <a:pt x="1016" y="976"/>
                  <a:pt x="1007" y="987"/>
                  <a:pt x="997" y="997"/>
                </a:cubicBezTo>
                <a:cubicBezTo>
                  <a:pt x="988" y="1007"/>
                  <a:pt x="977" y="1015"/>
                  <a:pt x="965" y="1023"/>
                </a:cubicBezTo>
                <a:cubicBezTo>
                  <a:pt x="954" y="1031"/>
                  <a:pt x="942" y="1037"/>
                  <a:pt x="929" y="1043"/>
                </a:cubicBezTo>
                <a:cubicBezTo>
                  <a:pt x="916" y="1048"/>
                  <a:pt x="903" y="1052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2"/>
                  <a:pt x="145" y="1048"/>
                  <a:pt x="132" y="1043"/>
                </a:cubicBezTo>
                <a:cubicBezTo>
                  <a:pt x="119" y="1037"/>
                  <a:pt x="107" y="1031"/>
                  <a:pt x="95" y="1023"/>
                </a:cubicBezTo>
                <a:cubicBezTo>
                  <a:pt x="84" y="1015"/>
                  <a:pt x="73" y="1007"/>
                  <a:pt x="63" y="997"/>
                </a:cubicBezTo>
                <a:cubicBezTo>
                  <a:pt x="53" y="987"/>
                  <a:pt x="44" y="976"/>
                  <a:pt x="37" y="965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9"/>
                </a:cubicBezTo>
                <a:cubicBezTo>
                  <a:pt x="2" y="875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104840" y="2572560"/>
            <a:ext cx="17982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Molecular Convergence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1040" y="3170520"/>
            <a:ext cx="1782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03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Free-form: Shape 38"/>
          <p:cNvSpPr/>
          <p:nvPr/>
        </p:nvSpPr>
        <p:spPr>
          <a:xfrm>
            <a:off x="571320" y="364788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8" y="157"/>
                  <a:pt x="12" y="144"/>
                  <a:pt x="17" y="131"/>
                </a:cubicBezTo>
                <a:cubicBezTo>
                  <a:pt x="22" y="118"/>
                  <a:pt x="29" y="106"/>
                  <a:pt x="37" y="94"/>
                </a:cubicBezTo>
                <a:cubicBezTo>
                  <a:pt x="44" y="83"/>
                  <a:pt x="53" y="72"/>
                  <a:pt x="63" y="62"/>
                </a:cubicBezTo>
                <a:cubicBezTo>
                  <a:pt x="73" y="52"/>
                  <a:pt x="84" y="43"/>
                  <a:pt x="95" y="36"/>
                </a:cubicBezTo>
                <a:cubicBezTo>
                  <a:pt x="107" y="28"/>
                  <a:pt x="119" y="21"/>
                  <a:pt x="132" y="16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7"/>
                  <a:pt x="916" y="11"/>
                  <a:pt x="929" y="16"/>
                </a:cubicBezTo>
                <a:cubicBezTo>
                  <a:pt x="942" y="21"/>
                  <a:pt x="954" y="28"/>
                  <a:pt x="965" y="36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2"/>
                  <a:pt x="1016" y="83"/>
                  <a:pt x="1024" y="94"/>
                </a:cubicBezTo>
                <a:cubicBezTo>
                  <a:pt x="1031" y="106"/>
                  <a:pt x="1038" y="118"/>
                  <a:pt x="1043" y="131"/>
                </a:cubicBezTo>
                <a:cubicBezTo>
                  <a:pt x="1049" y="144"/>
                  <a:pt x="1053" y="157"/>
                  <a:pt x="1055" y="170"/>
                </a:cubicBezTo>
                <a:cubicBezTo>
                  <a:pt x="1058" y="184"/>
                  <a:pt x="1059" y="198"/>
                  <a:pt x="1059" y="212"/>
                </a:cubicBezTo>
                <a:lnTo>
                  <a:pt x="1059" y="847"/>
                </a:lnTo>
                <a:cubicBezTo>
                  <a:pt x="1059" y="861"/>
                  <a:pt x="1058" y="874"/>
                  <a:pt x="1055" y="888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4"/>
                </a:cubicBezTo>
                <a:cubicBezTo>
                  <a:pt x="1016" y="976"/>
                  <a:pt x="1007" y="988"/>
                  <a:pt x="997" y="997"/>
                </a:cubicBezTo>
                <a:cubicBezTo>
                  <a:pt x="988" y="1007"/>
                  <a:pt x="977" y="1016"/>
                  <a:pt x="965" y="1024"/>
                </a:cubicBezTo>
                <a:cubicBezTo>
                  <a:pt x="954" y="1031"/>
                  <a:pt x="942" y="1038"/>
                  <a:pt x="929" y="1043"/>
                </a:cubicBezTo>
                <a:cubicBezTo>
                  <a:pt x="916" y="1049"/>
                  <a:pt x="903" y="1053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3"/>
                  <a:pt x="145" y="1049"/>
                  <a:pt x="132" y="1043"/>
                </a:cubicBezTo>
                <a:cubicBezTo>
                  <a:pt x="119" y="1038"/>
                  <a:pt x="107" y="1031"/>
                  <a:pt x="95" y="1024"/>
                </a:cubicBezTo>
                <a:cubicBezTo>
                  <a:pt x="84" y="1016"/>
                  <a:pt x="73" y="1007"/>
                  <a:pt x="63" y="997"/>
                </a:cubicBezTo>
                <a:cubicBezTo>
                  <a:pt x="53" y="988"/>
                  <a:pt x="44" y="976"/>
                  <a:pt x="37" y="964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8"/>
                </a:cubicBezTo>
                <a:cubicBezTo>
                  <a:pt x="2" y="874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104840" y="3143880"/>
            <a:ext cx="19832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Bidirectional Relationship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66000" y="3742200"/>
            <a:ext cx="1843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04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Free-form: Shape 41"/>
          <p:cNvSpPr/>
          <p:nvPr/>
        </p:nvSpPr>
        <p:spPr>
          <a:xfrm>
            <a:off x="571320" y="421956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1"/>
                </a:lnTo>
                <a:cubicBezTo>
                  <a:pt x="0" y="197"/>
                  <a:pt x="2" y="184"/>
                  <a:pt x="5" y="170"/>
                </a:cubicBezTo>
                <a:cubicBezTo>
                  <a:pt x="8" y="156"/>
                  <a:pt x="12" y="143"/>
                  <a:pt x="17" y="130"/>
                </a:cubicBezTo>
                <a:cubicBezTo>
                  <a:pt x="22" y="117"/>
                  <a:pt x="29" y="105"/>
                  <a:pt x="37" y="94"/>
                </a:cubicBezTo>
                <a:cubicBezTo>
                  <a:pt x="44" y="82"/>
                  <a:pt x="53" y="71"/>
                  <a:pt x="63" y="62"/>
                </a:cubicBezTo>
                <a:cubicBezTo>
                  <a:pt x="73" y="52"/>
                  <a:pt x="84" y="43"/>
                  <a:pt x="95" y="35"/>
                </a:cubicBezTo>
                <a:cubicBezTo>
                  <a:pt x="107" y="27"/>
                  <a:pt x="119" y="21"/>
                  <a:pt x="132" y="16"/>
                </a:cubicBezTo>
                <a:cubicBezTo>
                  <a:pt x="145" y="10"/>
                  <a:pt x="158" y="6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6"/>
                  <a:pt x="916" y="10"/>
                  <a:pt x="929" y="16"/>
                </a:cubicBezTo>
                <a:cubicBezTo>
                  <a:pt x="942" y="21"/>
                  <a:pt x="954" y="27"/>
                  <a:pt x="965" y="35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1"/>
                  <a:pt x="1016" y="82"/>
                  <a:pt x="1024" y="94"/>
                </a:cubicBezTo>
                <a:cubicBezTo>
                  <a:pt x="1031" y="105"/>
                  <a:pt x="1038" y="117"/>
                  <a:pt x="1043" y="130"/>
                </a:cubicBezTo>
                <a:cubicBezTo>
                  <a:pt x="1049" y="143"/>
                  <a:pt x="1053" y="156"/>
                  <a:pt x="1055" y="170"/>
                </a:cubicBezTo>
                <a:cubicBezTo>
                  <a:pt x="1058" y="184"/>
                  <a:pt x="1059" y="197"/>
                  <a:pt x="1059" y="211"/>
                </a:cubicBezTo>
                <a:lnTo>
                  <a:pt x="1059" y="847"/>
                </a:lnTo>
                <a:cubicBezTo>
                  <a:pt x="1059" y="861"/>
                  <a:pt x="1058" y="875"/>
                  <a:pt x="1055" y="889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5"/>
                </a:cubicBezTo>
                <a:cubicBezTo>
                  <a:pt x="1016" y="976"/>
                  <a:pt x="1007" y="987"/>
                  <a:pt x="997" y="997"/>
                </a:cubicBezTo>
                <a:cubicBezTo>
                  <a:pt x="988" y="1007"/>
                  <a:pt x="977" y="1015"/>
                  <a:pt x="965" y="1023"/>
                </a:cubicBezTo>
                <a:cubicBezTo>
                  <a:pt x="954" y="1031"/>
                  <a:pt x="942" y="1037"/>
                  <a:pt x="929" y="1043"/>
                </a:cubicBezTo>
                <a:cubicBezTo>
                  <a:pt x="916" y="1048"/>
                  <a:pt x="903" y="1052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2"/>
                  <a:pt x="145" y="1048"/>
                  <a:pt x="132" y="1043"/>
                </a:cubicBezTo>
                <a:cubicBezTo>
                  <a:pt x="119" y="1037"/>
                  <a:pt x="107" y="1031"/>
                  <a:pt x="95" y="1023"/>
                </a:cubicBezTo>
                <a:cubicBezTo>
                  <a:pt x="84" y="1015"/>
                  <a:pt x="73" y="1007"/>
                  <a:pt x="63" y="997"/>
                </a:cubicBezTo>
                <a:cubicBezTo>
                  <a:pt x="53" y="987"/>
                  <a:pt x="44" y="976"/>
                  <a:pt x="37" y="965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9"/>
                </a:cubicBezTo>
                <a:cubicBezTo>
                  <a:pt x="2" y="875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04840" y="3715560"/>
            <a:ext cx="1855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Hypothesis &amp; Objectives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69960" y="4313520"/>
            <a:ext cx="1778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05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Free-form: Shape 44"/>
          <p:cNvSpPr/>
          <p:nvPr/>
        </p:nvSpPr>
        <p:spPr>
          <a:xfrm>
            <a:off x="571320" y="4790880"/>
            <a:ext cx="381240" cy="381240"/>
          </a:xfrm>
          <a:custGeom>
            <a:avLst/>
            <a:gdLst/>
            <a:ahLst/>
            <a:cxnLst/>
            <a:rect l="0" t="0" r="r" b="b"/>
            <a:pathLst>
              <a:path w="1059" h="1059">
                <a:moveTo>
                  <a:pt x="0" y="847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8" y="157"/>
                  <a:pt x="12" y="144"/>
                  <a:pt x="17" y="131"/>
                </a:cubicBezTo>
                <a:cubicBezTo>
                  <a:pt x="22" y="118"/>
                  <a:pt x="29" y="106"/>
                  <a:pt x="37" y="94"/>
                </a:cubicBezTo>
                <a:cubicBezTo>
                  <a:pt x="44" y="83"/>
                  <a:pt x="53" y="72"/>
                  <a:pt x="63" y="62"/>
                </a:cubicBezTo>
                <a:cubicBezTo>
                  <a:pt x="73" y="52"/>
                  <a:pt x="84" y="43"/>
                  <a:pt x="95" y="36"/>
                </a:cubicBezTo>
                <a:cubicBezTo>
                  <a:pt x="107" y="28"/>
                  <a:pt x="119" y="21"/>
                  <a:pt x="132" y="16"/>
                </a:cubicBezTo>
                <a:cubicBezTo>
                  <a:pt x="145" y="11"/>
                  <a:pt x="158" y="7"/>
                  <a:pt x="171" y="4"/>
                </a:cubicBezTo>
                <a:cubicBezTo>
                  <a:pt x="185" y="1"/>
                  <a:pt x="199" y="0"/>
                  <a:pt x="213" y="0"/>
                </a:cubicBezTo>
                <a:lnTo>
                  <a:pt x="848" y="0"/>
                </a:lnTo>
                <a:cubicBezTo>
                  <a:pt x="862" y="0"/>
                  <a:pt x="875" y="1"/>
                  <a:pt x="889" y="4"/>
                </a:cubicBezTo>
                <a:cubicBezTo>
                  <a:pt x="903" y="7"/>
                  <a:pt x="916" y="11"/>
                  <a:pt x="929" y="16"/>
                </a:cubicBezTo>
                <a:cubicBezTo>
                  <a:pt x="942" y="21"/>
                  <a:pt x="954" y="28"/>
                  <a:pt x="965" y="36"/>
                </a:cubicBezTo>
                <a:cubicBezTo>
                  <a:pt x="977" y="43"/>
                  <a:pt x="988" y="52"/>
                  <a:pt x="997" y="62"/>
                </a:cubicBezTo>
                <a:cubicBezTo>
                  <a:pt x="1007" y="72"/>
                  <a:pt x="1016" y="83"/>
                  <a:pt x="1024" y="94"/>
                </a:cubicBezTo>
                <a:cubicBezTo>
                  <a:pt x="1031" y="106"/>
                  <a:pt x="1038" y="118"/>
                  <a:pt x="1043" y="131"/>
                </a:cubicBezTo>
                <a:cubicBezTo>
                  <a:pt x="1049" y="144"/>
                  <a:pt x="1053" y="157"/>
                  <a:pt x="1055" y="170"/>
                </a:cubicBezTo>
                <a:cubicBezTo>
                  <a:pt x="1058" y="184"/>
                  <a:pt x="1059" y="198"/>
                  <a:pt x="1059" y="212"/>
                </a:cubicBezTo>
                <a:lnTo>
                  <a:pt x="1059" y="847"/>
                </a:lnTo>
                <a:cubicBezTo>
                  <a:pt x="1059" y="861"/>
                  <a:pt x="1058" y="874"/>
                  <a:pt x="1055" y="888"/>
                </a:cubicBezTo>
                <a:cubicBezTo>
                  <a:pt x="1053" y="902"/>
                  <a:pt x="1049" y="915"/>
                  <a:pt x="1043" y="928"/>
                </a:cubicBezTo>
                <a:cubicBezTo>
                  <a:pt x="1038" y="941"/>
                  <a:pt x="1031" y="953"/>
                  <a:pt x="1024" y="964"/>
                </a:cubicBezTo>
                <a:cubicBezTo>
                  <a:pt x="1016" y="977"/>
                  <a:pt x="1007" y="988"/>
                  <a:pt x="997" y="997"/>
                </a:cubicBezTo>
                <a:cubicBezTo>
                  <a:pt x="988" y="1007"/>
                  <a:pt x="977" y="1016"/>
                  <a:pt x="965" y="1024"/>
                </a:cubicBezTo>
                <a:cubicBezTo>
                  <a:pt x="954" y="1031"/>
                  <a:pt x="942" y="1038"/>
                  <a:pt x="929" y="1043"/>
                </a:cubicBezTo>
                <a:cubicBezTo>
                  <a:pt x="916" y="1049"/>
                  <a:pt x="903" y="1053"/>
                  <a:pt x="889" y="1055"/>
                </a:cubicBezTo>
                <a:cubicBezTo>
                  <a:pt x="875" y="1058"/>
                  <a:pt x="862" y="1059"/>
                  <a:pt x="848" y="1059"/>
                </a:cubicBezTo>
                <a:lnTo>
                  <a:pt x="213" y="1059"/>
                </a:lnTo>
                <a:cubicBezTo>
                  <a:pt x="199" y="1059"/>
                  <a:pt x="185" y="1058"/>
                  <a:pt x="171" y="1055"/>
                </a:cubicBezTo>
                <a:cubicBezTo>
                  <a:pt x="158" y="1053"/>
                  <a:pt x="145" y="1049"/>
                  <a:pt x="132" y="1043"/>
                </a:cubicBezTo>
                <a:cubicBezTo>
                  <a:pt x="119" y="1038"/>
                  <a:pt x="107" y="1031"/>
                  <a:pt x="95" y="1024"/>
                </a:cubicBezTo>
                <a:cubicBezTo>
                  <a:pt x="84" y="1016"/>
                  <a:pt x="73" y="1007"/>
                  <a:pt x="63" y="997"/>
                </a:cubicBezTo>
                <a:cubicBezTo>
                  <a:pt x="53" y="988"/>
                  <a:pt x="44" y="977"/>
                  <a:pt x="37" y="964"/>
                </a:cubicBezTo>
                <a:cubicBezTo>
                  <a:pt x="29" y="953"/>
                  <a:pt x="22" y="941"/>
                  <a:pt x="17" y="928"/>
                </a:cubicBezTo>
                <a:cubicBezTo>
                  <a:pt x="12" y="915"/>
                  <a:pt x="8" y="902"/>
                  <a:pt x="5" y="888"/>
                </a:cubicBezTo>
                <a:cubicBezTo>
                  <a:pt x="2" y="874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104840" y="4286880"/>
            <a:ext cx="18237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Methodology Workflow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65640" y="4885200"/>
            <a:ext cx="1839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06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Free-form: Shape 47"/>
          <p:cNvSpPr/>
          <p:nvPr/>
        </p:nvSpPr>
        <p:spPr>
          <a:xfrm>
            <a:off x="6400440" y="1933560"/>
            <a:ext cx="381600" cy="381240"/>
          </a:xfrm>
          <a:custGeom>
            <a:avLst/>
            <a:gdLst/>
            <a:ahLst/>
            <a:cxnLst/>
            <a:rect l="0" t="0" r="r" b="b"/>
            <a:pathLst>
              <a:path w="1060" h="1059">
                <a:moveTo>
                  <a:pt x="0" y="847"/>
                </a:moveTo>
                <a:lnTo>
                  <a:pt x="0" y="211"/>
                </a:lnTo>
                <a:cubicBezTo>
                  <a:pt x="0" y="197"/>
                  <a:pt x="2" y="184"/>
                  <a:pt x="5" y="170"/>
                </a:cubicBezTo>
                <a:cubicBezTo>
                  <a:pt x="7" y="156"/>
                  <a:pt x="11" y="143"/>
                  <a:pt x="17" y="130"/>
                </a:cubicBezTo>
                <a:cubicBezTo>
                  <a:pt x="22" y="117"/>
                  <a:pt x="28" y="105"/>
                  <a:pt x="36" y="94"/>
                </a:cubicBezTo>
                <a:cubicBezTo>
                  <a:pt x="44" y="82"/>
                  <a:pt x="53" y="71"/>
                  <a:pt x="62" y="62"/>
                </a:cubicBezTo>
                <a:cubicBezTo>
                  <a:pt x="72" y="52"/>
                  <a:pt x="83" y="43"/>
                  <a:pt x="95" y="35"/>
                </a:cubicBezTo>
                <a:cubicBezTo>
                  <a:pt x="106" y="27"/>
                  <a:pt x="118" y="21"/>
                  <a:pt x="131" y="16"/>
                </a:cubicBezTo>
                <a:cubicBezTo>
                  <a:pt x="144" y="10"/>
                  <a:pt x="157" y="6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848" y="0"/>
                </a:lnTo>
                <a:cubicBezTo>
                  <a:pt x="862" y="0"/>
                  <a:pt x="876" y="1"/>
                  <a:pt x="889" y="4"/>
                </a:cubicBezTo>
                <a:cubicBezTo>
                  <a:pt x="903" y="6"/>
                  <a:pt x="916" y="10"/>
                  <a:pt x="929" y="16"/>
                </a:cubicBezTo>
                <a:cubicBezTo>
                  <a:pt x="942" y="21"/>
                  <a:pt x="954" y="27"/>
                  <a:pt x="966" y="35"/>
                </a:cubicBezTo>
                <a:cubicBezTo>
                  <a:pt x="977" y="43"/>
                  <a:pt x="988" y="52"/>
                  <a:pt x="998" y="62"/>
                </a:cubicBezTo>
                <a:cubicBezTo>
                  <a:pt x="1008" y="71"/>
                  <a:pt x="1016" y="82"/>
                  <a:pt x="1024" y="94"/>
                </a:cubicBezTo>
                <a:cubicBezTo>
                  <a:pt x="1032" y="105"/>
                  <a:pt x="1038" y="117"/>
                  <a:pt x="1044" y="130"/>
                </a:cubicBezTo>
                <a:cubicBezTo>
                  <a:pt x="1049" y="143"/>
                  <a:pt x="1053" y="156"/>
                  <a:pt x="1056" y="170"/>
                </a:cubicBezTo>
                <a:cubicBezTo>
                  <a:pt x="1058" y="184"/>
                  <a:pt x="1060" y="197"/>
                  <a:pt x="1060" y="211"/>
                </a:cubicBezTo>
                <a:lnTo>
                  <a:pt x="1060" y="847"/>
                </a:lnTo>
                <a:cubicBezTo>
                  <a:pt x="1060" y="861"/>
                  <a:pt x="1058" y="875"/>
                  <a:pt x="1056" y="889"/>
                </a:cubicBezTo>
                <a:cubicBezTo>
                  <a:pt x="1053" y="902"/>
                  <a:pt x="1049" y="915"/>
                  <a:pt x="1044" y="928"/>
                </a:cubicBezTo>
                <a:cubicBezTo>
                  <a:pt x="1038" y="941"/>
                  <a:pt x="1032" y="953"/>
                  <a:pt x="1024" y="965"/>
                </a:cubicBezTo>
                <a:cubicBezTo>
                  <a:pt x="1016" y="976"/>
                  <a:pt x="1008" y="987"/>
                  <a:pt x="998" y="997"/>
                </a:cubicBezTo>
                <a:cubicBezTo>
                  <a:pt x="988" y="1007"/>
                  <a:pt x="977" y="1015"/>
                  <a:pt x="966" y="1023"/>
                </a:cubicBezTo>
                <a:cubicBezTo>
                  <a:pt x="954" y="1031"/>
                  <a:pt x="942" y="1037"/>
                  <a:pt x="929" y="1043"/>
                </a:cubicBezTo>
                <a:cubicBezTo>
                  <a:pt x="916" y="1048"/>
                  <a:pt x="903" y="1052"/>
                  <a:pt x="889" y="1055"/>
                </a:cubicBezTo>
                <a:cubicBezTo>
                  <a:pt x="876" y="1058"/>
                  <a:pt x="862" y="1059"/>
                  <a:pt x="848" y="1059"/>
                </a:cubicBezTo>
                <a:lnTo>
                  <a:pt x="212" y="1059"/>
                </a:lnTo>
                <a:cubicBezTo>
                  <a:pt x="198" y="1059"/>
                  <a:pt x="185" y="1058"/>
                  <a:pt x="171" y="1055"/>
                </a:cubicBezTo>
                <a:cubicBezTo>
                  <a:pt x="157" y="1052"/>
                  <a:pt x="144" y="1048"/>
                  <a:pt x="131" y="1043"/>
                </a:cubicBezTo>
                <a:cubicBezTo>
                  <a:pt x="118" y="1037"/>
                  <a:pt x="106" y="1031"/>
                  <a:pt x="95" y="1023"/>
                </a:cubicBezTo>
                <a:cubicBezTo>
                  <a:pt x="83" y="1015"/>
                  <a:pt x="72" y="1007"/>
                  <a:pt x="62" y="997"/>
                </a:cubicBezTo>
                <a:cubicBezTo>
                  <a:pt x="53" y="987"/>
                  <a:pt x="44" y="976"/>
                  <a:pt x="36" y="965"/>
                </a:cubicBezTo>
                <a:cubicBezTo>
                  <a:pt x="28" y="953"/>
                  <a:pt x="22" y="941"/>
                  <a:pt x="17" y="928"/>
                </a:cubicBezTo>
                <a:cubicBezTo>
                  <a:pt x="11" y="915"/>
                  <a:pt x="7" y="902"/>
                  <a:pt x="5" y="889"/>
                </a:cubicBezTo>
                <a:cubicBezTo>
                  <a:pt x="2" y="875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104840" y="4858560"/>
            <a:ext cx="12920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Expected Results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01960" y="2027520"/>
            <a:ext cx="1760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07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Free-form: Shape 50"/>
          <p:cNvSpPr/>
          <p:nvPr/>
        </p:nvSpPr>
        <p:spPr>
          <a:xfrm>
            <a:off x="6400440" y="2504880"/>
            <a:ext cx="381600" cy="381240"/>
          </a:xfrm>
          <a:custGeom>
            <a:avLst/>
            <a:gdLst/>
            <a:ahLst/>
            <a:cxnLst/>
            <a:rect l="0" t="0" r="r" b="b"/>
            <a:pathLst>
              <a:path w="1060" h="1059">
                <a:moveTo>
                  <a:pt x="0" y="847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7" y="157"/>
                  <a:pt x="11" y="144"/>
                  <a:pt x="17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3"/>
                  <a:pt x="95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848" y="0"/>
                </a:lnTo>
                <a:cubicBezTo>
                  <a:pt x="862" y="0"/>
                  <a:pt x="876" y="1"/>
                  <a:pt x="889" y="4"/>
                </a:cubicBezTo>
                <a:cubicBezTo>
                  <a:pt x="903" y="7"/>
                  <a:pt x="916" y="11"/>
                  <a:pt x="929" y="16"/>
                </a:cubicBezTo>
                <a:cubicBezTo>
                  <a:pt x="942" y="21"/>
                  <a:pt x="954" y="28"/>
                  <a:pt x="966" y="36"/>
                </a:cubicBezTo>
                <a:cubicBezTo>
                  <a:pt x="977" y="43"/>
                  <a:pt x="988" y="52"/>
                  <a:pt x="998" y="62"/>
                </a:cubicBezTo>
                <a:cubicBezTo>
                  <a:pt x="1008" y="72"/>
                  <a:pt x="1016" y="83"/>
                  <a:pt x="1024" y="94"/>
                </a:cubicBezTo>
                <a:cubicBezTo>
                  <a:pt x="1032" y="106"/>
                  <a:pt x="1038" y="118"/>
                  <a:pt x="1044" y="131"/>
                </a:cubicBezTo>
                <a:cubicBezTo>
                  <a:pt x="1049" y="144"/>
                  <a:pt x="1053" y="157"/>
                  <a:pt x="1056" y="170"/>
                </a:cubicBezTo>
                <a:cubicBezTo>
                  <a:pt x="1058" y="184"/>
                  <a:pt x="1060" y="198"/>
                  <a:pt x="1060" y="212"/>
                </a:cubicBezTo>
                <a:lnTo>
                  <a:pt x="1060" y="847"/>
                </a:lnTo>
                <a:cubicBezTo>
                  <a:pt x="1060" y="861"/>
                  <a:pt x="1058" y="874"/>
                  <a:pt x="1056" y="888"/>
                </a:cubicBezTo>
                <a:cubicBezTo>
                  <a:pt x="1053" y="902"/>
                  <a:pt x="1049" y="915"/>
                  <a:pt x="1044" y="928"/>
                </a:cubicBezTo>
                <a:cubicBezTo>
                  <a:pt x="1038" y="941"/>
                  <a:pt x="1032" y="953"/>
                  <a:pt x="1024" y="964"/>
                </a:cubicBezTo>
                <a:cubicBezTo>
                  <a:pt x="1016" y="976"/>
                  <a:pt x="1008" y="988"/>
                  <a:pt x="998" y="997"/>
                </a:cubicBezTo>
                <a:cubicBezTo>
                  <a:pt x="988" y="1007"/>
                  <a:pt x="977" y="1016"/>
                  <a:pt x="966" y="1024"/>
                </a:cubicBezTo>
                <a:cubicBezTo>
                  <a:pt x="954" y="1031"/>
                  <a:pt x="942" y="1038"/>
                  <a:pt x="929" y="1043"/>
                </a:cubicBezTo>
                <a:cubicBezTo>
                  <a:pt x="916" y="1049"/>
                  <a:pt x="903" y="1053"/>
                  <a:pt x="889" y="1055"/>
                </a:cubicBezTo>
                <a:cubicBezTo>
                  <a:pt x="876" y="1058"/>
                  <a:pt x="862" y="1059"/>
                  <a:pt x="848" y="1059"/>
                </a:cubicBezTo>
                <a:lnTo>
                  <a:pt x="212" y="1059"/>
                </a:lnTo>
                <a:cubicBezTo>
                  <a:pt x="198" y="1059"/>
                  <a:pt x="185" y="1058"/>
                  <a:pt x="171" y="1055"/>
                </a:cubicBezTo>
                <a:cubicBezTo>
                  <a:pt x="157" y="1053"/>
                  <a:pt x="144" y="1049"/>
                  <a:pt x="131" y="1043"/>
                </a:cubicBezTo>
                <a:cubicBezTo>
                  <a:pt x="118" y="1038"/>
                  <a:pt x="106" y="1031"/>
                  <a:pt x="95" y="1024"/>
                </a:cubicBezTo>
                <a:cubicBezTo>
                  <a:pt x="83" y="1016"/>
                  <a:pt x="72" y="1007"/>
                  <a:pt x="62" y="997"/>
                </a:cubicBezTo>
                <a:cubicBezTo>
                  <a:pt x="53" y="988"/>
                  <a:pt x="44" y="976"/>
                  <a:pt x="36" y="964"/>
                </a:cubicBezTo>
                <a:cubicBezTo>
                  <a:pt x="28" y="953"/>
                  <a:pt x="22" y="941"/>
                  <a:pt x="17" y="928"/>
                </a:cubicBezTo>
                <a:cubicBezTo>
                  <a:pt x="11" y="915"/>
                  <a:pt x="7" y="902"/>
                  <a:pt x="5" y="888"/>
                </a:cubicBezTo>
                <a:cubicBezTo>
                  <a:pt x="2" y="874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34320" y="2000880"/>
            <a:ext cx="15804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Clinical Implications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92240" y="2599200"/>
            <a:ext cx="1890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Free-form: Shape 53"/>
          <p:cNvSpPr/>
          <p:nvPr/>
        </p:nvSpPr>
        <p:spPr>
          <a:xfrm>
            <a:off x="6400440" y="3076560"/>
            <a:ext cx="381600" cy="381240"/>
          </a:xfrm>
          <a:custGeom>
            <a:avLst/>
            <a:gdLst/>
            <a:ahLst/>
            <a:cxnLst/>
            <a:rect l="0" t="0" r="r" b="b"/>
            <a:pathLst>
              <a:path w="1060" h="1059">
                <a:moveTo>
                  <a:pt x="0" y="847"/>
                </a:moveTo>
                <a:lnTo>
                  <a:pt x="0" y="211"/>
                </a:lnTo>
                <a:cubicBezTo>
                  <a:pt x="0" y="197"/>
                  <a:pt x="2" y="184"/>
                  <a:pt x="5" y="170"/>
                </a:cubicBezTo>
                <a:cubicBezTo>
                  <a:pt x="7" y="156"/>
                  <a:pt x="11" y="143"/>
                  <a:pt x="17" y="130"/>
                </a:cubicBezTo>
                <a:cubicBezTo>
                  <a:pt x="22" y="117"/>
                  <a:pt x="28" y="105"/>
                  <a:pt x="36" y="94"/>
                </a:cubicBezTo>
                <a:cubicBezTo>
                  <a:pt x="44" y="82"/>
                  <a:pt x="53" y="71"/>
                  <a:pt x="62" y="62"/>
                </a:cubicBezTo>
                <a:cubicBezTo>
                  <a:pt x="72" y="52"/>
                  <a:pt x="83" y="43"/>
                  <a:pt x="95" y="35"/>
                </a:cubicBezTo>
                <a:cubicBezTo>
                  <a:pt x="106" y="27"/>
                  <a:pt x="118" y="21"/>
                  <a:pt x="131" y="16"/>
                </a:cubicBezTo>
                <a:cubicBezTo>
                  <a:pt x="144" y="10"/>
                  <a:pt x="157" y="6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848" y="0"/>
                </a:lnTo>
                <a:cubicBezTo>
                  <a:pt x="862" y="0"/>
                  <a:pt x="876" y="1"/>
                  <a:pt x="889" y="4"/>
                </a:cubicBezTo>
                <a:cubicBezTo>
                  <a:pt x="903" y="6"/>
                  <a:pt x="916" y="10"/>
                  <a:pt x="929" y="16"/>
                </a:cubicBezTo>
                <a:cubicBezTo>
                  <a:pt x="942" y="21"/>
                  <a:pt x="954" y="27"/>
                  <a:pt x="966" y="35"/>
                </a:cubicBezTo>
                <a:cubicBezTo>
                  <a:pt x="977" y="43"/>
                  <a:pt x="988" y="52"/>
                  <a:pt x="998" y="62"/>
                </a:cubicBezTo>
                <a:cubicBezTo>
                  <a:pt x="1008" y="71"/>
                  <a:pt x="1016" y="82"/>
                  <a:pt x="1024" y="94"/>
                </a:cubicBezTo>
                <a:cubicBezTo>
                  <a:pt x="1032" y="105"/>
                  <a:pt x="1038" y="117"/>
                  <a:pt x="1044" y="130"/>
                </a:cubicBezTo>
                <a:cubicBezTo>
                  <a:pt x="1049" y="143"/>
                  <a:pt x="1053" y="156"/>
                  <a:pt x="1056" y="170"/>
                </a:cubicBezTo>
                <a:cubicBezTo>
                  <a:pt x="1058" y="184"/>
                  <a:pt x="1060" y="197"/>
                  <a:pt x="1060" y="211"/>
                </a:cubicBezTo>
                <a:lnTo>
                  <a:pt x="1060" y="847"/>
                </a:lnTo>
                <a:cubicBezTo>
                  <a:pt x="1060" y="861"/>
                  <a:pt x="1058" y="875"/>
                  <a:pt x="1056" y="889"/>
                </a:cubicBezTo>
                <a:cubicBezTo>
                  <a:pt x="1053" y="902"/>
                  <a:pt x="1049" y="915"/>
                  <a:pt x="1044" y="928"/>
                </a:cubicBezTo>
                <a:cubicBezTo>
                  <a:pt x="1038" y="941"/>
                  <a:pt x="1032" y="953"/>
                  <a:pt x="1024" y="965"/>
                </a:cubicBezTo>
                <a:cubicBezTo>
                  <a:pt x="1016" y="976"/>
                  <a:pt x="1008" y="987"/>
                  <a:pt x="998" y="997"/>
                </a:cubicBezTo>
                <a:cubicBezTo>
                  <a:pt x="988" y="1007"/>
                  <a:pt x="977" y="1015"/>
                  <a:pt x="966" y="1023"/>
                </a:cubicBezTo>
                <a:cubicBezTo>
                  <a:pt x="954" y="1031"/>
                  <a:pt x="942" y="1037"/>
                  <a:pt x="929" y="1043"/>
                </a:cubicBezTo>
                <a:cubicBezTo>
                  <a:pt x="916" y="1048"/>
                  <a:pt x="903" y="1052"/>
                  <a:pt x="889" y="1055"/>
                </a:cubicBezTo>
                <a:cubicBezTo>
                  <a:pt x="876" y="1058"/>
                  <a:pt x="862" y="1059"/>
                  <a:pt x="848" y="1059"/>
                </a:cubicBezTo>
                <a:lnTo>
                  <a:pt x="212" y="1059"/>
                </a:lnTo>
                <a:cubicBezTo>
                  <a:pt x="198" y="1059"/>
                  <a:pt x="185" y="1058"/>
                  <a:pt x="171" y="1055"/>
                </a:cubicBezTo>
                <a:cubicBezTo>
                  <a:pt x="157" y="1052"/>
                  <a:pt x="144" y="1048"/>
                  <a:pt x="131" y="1043"/>
                </a:cubicBezTo>
                <a:cubicBezTo>
                  <a:pt x="118" y="1037"/>
                  <a:pt x="106" y="1031"/>
                  <a:pt x="95" y="1023"/>
                </a:cubicBezTo>
                <a:cubicBezTo>
                  <a:pt x="83" y="1015"/>
                  <a:pt x="72" y="1007"/>
                  <a:pt x="62" y="997"/>
                </a:cubicBezTo>
                <a:cubicBezTo>
                  <a:pt x="53" y="987"/>
                  <a:pt x="44" y="976"/>
                  <a:pt x="36" y="965"/>
                </a:cubicBezTo>
                <a:cubicBezTo>
                  <a:pt x="28" y="953"/>
                  <a:pt x="22" y="941"/>
                  <a:pt x="17" y="928"/>
                </a:cubicBezTo>
                <a:cubicBezTo>
                  <a:pt x="11" y="915"/>
                  <a:pt x="7" y="902"/>
                  <a:pt x="5" y="889"/>
                </a:cubicBezTo>
                <a:cubicBezTo>
                  <a:pt x="2" y="875"/>
                  <a:pt x="0" y="861"/>
                  <a:pt x="0" y="847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934320" y="2572560"/>
            <a:ext cx="9363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Conclusions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495120" y="3170520"/>
            <a:ext cx="1839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09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Free-form: Shape 56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934320" y="3143880"/>
            <a:ext cx="13388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Future Directions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71320" y="6083280"/>
            <a:ext cx="3666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Shared Molecular Biomarkers: Heart Failure &amp;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1463120" y="6083280"/>
            <a:ext cx="159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02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Free-form: Shape 86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4" name="Free-form: Shape 86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5" name="Free-form: Shape 864"/>
          <p:cNvSpPr/>
          <p:nvPr/>
        </p:nvSpPr>
        <p:spPr>
          <a:xfrm>
            <a:off x="475920" y="895320"/>
            <a:ext cx="610200" cy="19080"/>
          </a:xfrm>
          <a:custGeom>
            <a:avLst/>
            <a:gdLst/>
            <a:ahLst/>
            <a:cxnLst/>
            <a:rect l="0" t="0" r="r" b="b"/>
            <a:pathLst>
              <a:path w="1695" h="53">
                <a:moveTo>
                  <a:pt x="0" y="0"/>
                </a:moveTo>
                <a:lnTo>
                  <a:pt x="1695" y="0"/>
                </a:lnTo>
                <a:lnTo>
                  <a:pt x="1695" y="53"/>
                </a:lnTo>
                <a:lnTo>
                  <a:pt x="0" y="5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66" name="Free-form: Shape 865"/>
          <p:cNvSpPr/>
          <p:nvPr/>
        </p:nvSpPr>
        <p:spPr>
          <a:xfrm>
            <a:off x="475920" y="1142640"/>
            <a:ext cx="3648600" cy="1105560"/>
          </a:xfrm>
          <a:custGeom>
            <a:avLst/>
            <a:gdLst/>
            <a:ahLst/>
            <a:cxnLst/>
            <a:rect l="0" t="0" r="r" b="b"/>
            <a:pathLst>
              <a:path w="10135" h="3071">
                <a:moveTo>
                  <a:pt x="0" y="2859"/>
                </a:moveTo>
                <a:lnTo>
                  <a:pt x="0" y="212"/>
                </a:lnTo>
                <a:cubicBezTo>
                  <a:pt x="0" y="198"/>
                  <a:pt x="2" y="185"/>
                  <a:pt x="4" y="171"/>
                </a:cubicBezTo>
                <a:cubicBezTo>
                  <a:pt x="7" y="157"/>
                  <a:pt x="11" y="144"/>
                  <a:pt x="17" y="131"/>
                </a:cubicBezTo>
                <a:cubicBezTo>
                  <a:pt x="22" y="118"/>
                  <a:pt x="28" y="106"/>
                  <a:pt x="36" y="95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3"/>
                  <a:pt x="83" y="44"/>
                  <a:pt x="94" y="36"/>
                </a:cubicBezTo>
                <a:cubicBezTo>
                  <a:pt x="106" y="28"/>
                  <a:pt x="118" y="22"/>
                  <a:pt x="131" y="17"/>
                </a:cubicBezTo>
                <a:cubicBezTo>
                  <a:pt x="144" y="11"/>
                  <a:pt x="157" y="7"/>
                  <a:pt x="171" y="5"/>
                </a:cubicBezTo>
                <a:cubicBezTo>
                  <a:pt x="184" y="2"/>
                  <a:pt x="198" y="0"/>
                  <a:pt x="212" y="0"/>
                </a:cubicBezTo>
                <a:lnTo>
                  <a:pt x="9923" y="0"/>
                </a:lnTo>
                <a:cubicBezTo>
                  <a:pt x="9937" y="0"/>
                  <a:pt x="9951" y="2"/>
                  <a:pt x="9965" y="5"/>
                </a:cubicBezTo>
                <a:cubicBezTo>
                  <a:pt x="9978" y="7"/>
                  <a:pt x="9991" y="11"/>
                  <a:pt x="10004" y="17"/>
                </a:cubicBezTo>
                <a:cubicBezTo>
                  <a:pt x="10017" y="22"/>
                  <a:pt x="10029" y="28"/>
                  <a:pt x="10041" y="36"/>
                </a:cubicBezTo>
                <a:cubicBezTo>
                  <a:pt x="10052" y="44"/>
                  <a:pt x="10063" y="53"/>
                  <a:pt x="10073" y="62"/>
                </a:cubicBezTo>
                <a:cubicBezTo>
                  <a:pt x="10083" y="72"/>
                  <a:pt x="10092" y="83"/>
                  <a:pt x="10099" y="95"/>
                </a:cubicBezTo>
                <a:cubicBezTo>
                  <a:pt x="10107" y="106"/>
                  <a:pt x="10114" y="118"/>
                  <a:pt x="10119" y="131"/>
                </a:cubicBezTo>
                <a:cubicBezTo>
                  <a:pt x="10124" y="144"/>
                  <a:pt x="10128" y="157"/>
                  <a:pt x="10131" y="171"/>
                </a:cubicBezTo>
                <a:cubicBezTo>
                  <a:pt x="10134" y="185"/>
                  <a:pt x="10135" y="198"/>
                  <a:pt x="10135" y="212"/>
                </a:cubicBezTo>
                <a:lnTo>
                  <a:pt x="10135" y="2859"/>
                </a:lnTo>
                <a:cubicBezTo>
                  <a:pt x="10135" y="2873"/>
                  <a:pt x="10134" y="2887"/>
                  <a:pt x="10131" y="2900"/>
                </a:cubicBezTo>
                <a:cubicBezTo>
                  <a:pt x="10128" y="2914"/>
                  <a:pt x="10124" y="2927"/>
                  <a:pt x="10119" y="2940"/>
                </a:cubicBezTo>
                <a:cubicBezTo>
                  <a:pt x="10114" y="2953"/>
                  <a:pt x="10107" y="2965"/>
                  <a:pt x="10099" y="2977"/>
                </a:cubicBezTo>
                <a:cubicBezTo>
                  <a:pt x="10092" y="2988"/>
                  <a:pt x="10083" y="2999"/>
                  <a:pt x="10073" y="3009"/>
                </a:cubicBezTo>
                <a:cubicBezTo>
                  <a:pt x="10063" y="3018"/>
                  <a:pt x="10052" y="3027"/>
                  <a:pt x="10041" y="3035"/>
                </a:cubicBezTo>
                <a:cubicBezTo>
                  <a:pt x="10029" y="3043"/>
                  <a:pt x="10017" y="3049"/>
                  <a:pt x="10004" y="3055"/>
                </a:cubicBezTo>
                <a:cubicBezTo>
                  <a:pt x="9991" y="3060"/>
                  <a:pt x="9978" y="3064"/>
                  <a:pt x="9965" y="3067"/>
                </a:cubicBezTo>
                <a:cubicBezTo>
                  <a:pt x="9951" y="3069"/>
                  <a:pt x="9937" y="3071"/>
                  <a:pt x="9923" y="3071"/>
                </a:cubicBezTo>
                <a:lnTo>
                  <a:pt x="212" y="3071"/>
                </a:lnTo>
                <a:cubicBezTo>
                  <a:pt x="198" y="3071"/>
                  <a:pt x="184" y="3069"/>
                  <a:pt x="171" y="3067"/>
                </a:cubicBezTo>
                <a:cubicBezTo>
                  <a:pt x="157" y="3064"/>
                  <a:pt x="144" y="3060"/>
                  <a:pt x="131" y="3055"/>
                </a:cubicBezTo>
                <a:cubicBezTo>
                  <a:pt x="118" y="3049"/>
                  <a:pt x="106" y="3043"/>
                  <a:pt x="94" y="3035"/>
                </a:cubicBezTo>
                <a:cubicBezTo>
                  <a:pt x="83" y="3027"/>
                  <a:pt x="72" y="3018"/>
                  <a:pt x="62" y="3009"/>
                </a:cubicBezTo>
                <a:cubicBezTo>
                  <a:pt x="53" y="2999"/>
                  <a:pt x="44" y="2988"/>
                  <a:pt x="36" y="2977"/>
                </a:cubicBezTo>
                <a:cubicBezTo>
                  <a:pt x="28" y="2965"/>
                  <a:pt x="22" y="2953"/>
                  <a:pt x="17" y="2940"/>
                </a:cubicBezTo>
                <a:cubicBezTo>
                  <a:pt x="11" y="2927"/>
                  <a:pt x="7" y="2914"/>
                  <a:pt x="4" y="2900"/>
                </a:cubicBezTo>
                <a:cubicBezTo>
                  <a:pt x="2" y="2887"/>
                  <a:pt x="0" y="2873"/>
                  <a:pt x="0" y="285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7" name="TextBox 866"/>
          <p:cNvSpPr txBox="1"/>
          <p:nvPr/>
        </p:nvSpPr>
        <p:spPr>
          <a:xfrm>
            <a:off x="476280" y="487080"/>
            <a:ext cx="4713840" cy="3189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2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Literature vs ML Biomarkers Comparison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8" name="TextBox 867"/>
          <p:cNvSpPr txBox="1"/>
          <p:nvPr/>
        </p:nvSpPr>
        <p:spPr>
          <a:xfrm>
            <a:off x="1808280" y="1318680"/>
            <a:ext cx="939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Literature Review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9" name="TextBox 868"/>
          <p:cNvSpPr txBox="1"/>
          <p:nvPr/>
        </p:nvSpPr>
        <p:spPr>
          <a:xfrm>
            <a:off x="2122200" y="1521720"/>
            <a:ext cx="3423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54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0" name="Free-form: Shape 869"/>
          <p:cNvSpPr/>
          <p:nvPr/>
        </p:nvSpPr>
        <p:spPr>
          <a:xfrm>
            <a:off x="4276440" y="1142640"/>
            <a:ext cx="3638880" cy="1105560"/>
          </a:xfrm>
          <a:custGeom>
            <a:avLst/>
            <a:gdLst/>
            <a:ahLst/>
            <a:cxnLst/>
            <a:rect l="0" t="0" r="r" b="b"/>
            <a:pathLst>
              <a:path w="10108" h="3071">
                <a:moveTo>
                  <a:pt x="0" y="2859"/>
                </a:moveTo>
                <a:lnTo>
                  <a:pt x="0" y="212"/>
                </a:lnTo>
                <a:cubicBezTo>
                  <a:pt x="0" y="198"/>
                  <a:pt x="2" y="185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2" y="118"/>
                  <a:pt x="28" y="106"/>
                  <a:pt x="36" y="95"/>
                </a:cubicBezTo>
                <a:cubicBezTo>
                  <a:pt x="44" y="83"/>
                  <a:pt x="52" y="72"/>
                  <a:pt x="62" y="62"/>
                </a:cubicBezTo>
                <a:cubicBezTo>
                  <a:pt x="72" y="53"/>
                  <a:pt x="83" y="44"/>
                  <a:pt x="94" y="36"/>
                </a:cubicBezTo>
                <a:cubicBezTo>
                  <a:pt x="106" y="28"/>
                  <a:pt x="118" y="22"/>
                  <a:pt x="131" y="17"/>
                </a:cubicBezTo>
                <a:cubicBezTo>
                  <a:pt x="144" y="11"/>
                  <a:pt x="157" y="7"/>
                  <a:pt x="171" y="5"/>
                </a:cubicBezTo>
                <a:cubicBezTo>
                  <a:pt x="184" y="2"/>
                  <a:pt x="198" y="0"/>
                  <a:pt x="212" y="0"/>
                </a:cubicBezTo>
                <a:lnTo>
                  <a:pt x="9897" y="0"/>
                </a:lnTo>
                <a:cubicBezTo>
                  <a:pt x="9911" y="0"/>
                  <a:pt x="9924" y="2"/>
                  <a:pt x="9938" y="5"/>
                </a:cubicBezTo>
                <a:cubicBezTo>
                  <a:pt x="9952" y="7"/>
                  <a:pt x="9965" y="11"/>
                  <a:pt x="9978" y="17"/>
                </a:cubicBezTo>
                <a:cubicBezTo>
                  <a:pt x="9991" y="22"/>
                  <a:pt x="10003" y="28"/>
                  <a:pt x="10014" y="36"/>
                </a:cubicBezTo>
                <a:cubicBezTo>
                  <a:pt x="10026" y="44"/>
                  <a:pt x="10037" y="53"/>
                  <a:pt x="10046" y="62"/>
                </a:cubicBezTo>
                <a:cubicBezTo>
                  <a:pt x="10056" y="72"/>
                  <a:pt x="10065" y="83"/>
                  <a:pt x="10073" y="95"/>
                </a:cubicBezTo>
                <a:cubicBezTo>
                  <a:pt x="10080" y="106"/>
                  <a:pt x="10087" y="118"/>
                  <a:pt x="10092" y="131"/>
                </a:cubicBezTo>
                <a:cubicBezTo>
                  <a:pt x="10098" y="144"/>
                  <a:pt x="10102" y="157"/>
                  <a:pt x="10104" y="171"/>
                </a:cubicBezTo>
                <a:cubicBezTo>
                  <a:pt x="10107" y="185"/>
                  <a:pt x="10108" y="198"/>
                  <a:pt x="10108" y="212"/>
                </a:cubicBezTo>
                <a:lnTo>
                  <a:pt x="10108" y="2859"/>
                </a:lnTo>
                <a:cubicBezTo>
                  <a:pt x="10108" y="2873"/>
                  <a:pt x="10107" y="2887"/>
                  <a:pt x="10104" y="2900"/>
                </a:cubicBezTo>
                <a:cubicBezTo>
                  <a:pt x="10102" y="2914"/>
                  <a:pt x="10098" y="2927"/>
                  <a:pt x="10092" y="2940"/>
                </a:cubicBezTo>
                <a:cubicBezTo>
                  <a:pt x="10087" y="2953"/>
                  <a:pt x="10080" y="2965"/>
                  <a:pt x="10073" y="2977"/>
                </a:cubicBezTo>
                <a:cubicBezTo>
                  <a:pt x="10065" y="2988"/>
                  <a:pt x="10056" y="2999"/>
                  <a:pt x="10046" y="3009"/>
                </a:cubicBezTo>
                <a:cubicBezTo>
                  <a:pt x="10037" y="3018"/>
                  <a:pt x="10026" y="3027"/>
                  <a:pt x="10014" y="3035"/>
                </a:cubicBezTo>
                <a:cubicBezTo>
                  <a:pt x="10003" y="3043"/>
                  <a:pt x="9991" y="3049"/>
                  <a:pt x="9978" y="3055"/>
                </a:cubicBezTo>
                <a:cubicBezTo>
                  <a:pt x="9965" y="3060"/>
                  <a:pt x="9952" y="3064"/>
                  <a:pt x="9938" y="3067"/>
                </a:cubicBezTo>
                <a:cubicBezTo>
                  <a:pt x="9924" y="3069"/>
                  <a:pt x="9911" y="3071"/>
                  <a:pt x="9897" y="3071"/>
                </a:cubicBezTo>
                <a:lnTo>
                  <a:pt x="212" y="3071"/>
                </a:lnTo>
                <a:cubicBezTo>
                  <a:pt x="198" y="3071"/>
                  <a:pt x="184" y="3069"/>
                  <a:pt x="171" y="3067"/>
                </a:cubicBezTo>
                <a:cubicBezTo>
                  <a:pt x="157" y="3064"/>
                  <a:pt x="144" y="3060"/>
                  <a:pt x="131" y="3055"/>
                </a:cubicBezTo>
                <a:cubicBezTo>
                  <a:pt x="118" y="3049"/>
                  <a:pt x="106" y="3043"/>
                  <a:pt x="94" y="3035"/>
                </a:cubicBezTo>
                <a:cubicBezTo>
                  <a:pt x="83" y="3027"/>
                  <a:pt x="72" y="3018"/>
                  <a:pt x="62" y="3009"/>
                </a:cubicBezTo>
                <a:cubicBezTo>
                  <a:pt x="52" y="2999"/>
                  <a:pt x="44" y="2988"/>
                  <a:pt x="36" y="2977"/>
                </a:cubicBezTo>
                <a:cubicBezTo>
                  <a:pt x="28" y="2965"/>
                  <a:pt x="22" y="2953"/>
                  <a:pt x="16" y="2940"/>
                </a:cubicBezTo>
                <a:cubicBezTo>
                  <a:pt x="11" y="2927"/>
                  <a:pt x="7" y="2914"/>
                  <a:pt x="4" y="2900"/>
                </a:cubicBezTo>
                <a:cubicBezTo>
                  <a:pt x="2" y="2887"/>
                  <a:pt x="0" y="2873"/>
                  <a:pt x="0" y="285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1" name="TextBox 870"/>
          <p:cNvSpPr txBox="1"/>
          <p:nvPr/>
        </p:nvSpPr>
        <p:spPr>
          <a:xfrm>
            <a:off x="1927800" y="1955160"/>
            <a:ext cx="74196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Genes identified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2" name="TextBox 871"/>
          <p:cNvSpPr txBox="1"/>
          <p:nvPr/>
        </p:nvSpPr>
        <p:spPr>
          <a:xfrm>
            <a:off x="5761800" y="1318680"/>
            <a:ext cx="6444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ML Analysis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3" name="TextBox 872"/>
          <p:cNvSpPr txBox="1"/>
          <p:nvPr/>
        </p:nvSpPr>
        <p:spPr>
          <a:xfrm>
            <a:off x="5924520" y="1521720"/>
            <a:ext cx="3423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47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4" name="Free-form: Shape 873"/>
          <p:cNvSpPr/>
          <p:nvPr/>
        </p:nvSpPr>
        <p:spPr>
          <a:xfrm>
            <a:off x="8067600" y="1142640"/>
            <a:ext cx="3648240" cy="1105560"/>
          </a:xfrm>
          <a:custGeom>
            <a:avLst/>
            <a:gdLst/>
            <a:ahLst/>
            <a:cxnLst/>
            <a:rect l="0" t="0" r="r" b="b"/>
            <a:pathLst>
              <a:path w="10134" h="3071">
                <a:moveTo>
                  <a:pt x="0" y="2859"/>
                </a:moveTo>
                <a:lnTo>
                  <a:pt x="0" y="212"/>
                </a:lnTo>
                <a:cubicBezTo>
                  <a:pt x="0" y="198"/>
                  <a:pt x="1" y="185"/>
                  <a:pt x="4" y="171"/>
                </a:cubicBezTo>
                <a:cubicBezTo>
                  <a:pt x="6" y="157"/>
                  <a:pt x="10" y="144"/>
                  <a:pt x="16" y="131"/>
                </a:cubicBezTo>
                <a:cubicBezTo>
                  <a:pt x="21" y="118"/>
                  <a:pt x="28" y="106"/>
                  <a:pt x="35" y="95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3"/>
                  <a:pt x="82" y="44"/>
                  <a:pt x="94" y="36"/>
                </a:cubicBezTo>
                <a:cubicBezTo>
                  <a:pt x="105" y="28"/>
                  <a:pt x="118" y="22"/>
                  <a:pt x="130" y="17"/>
                </a:cubicBezTo>
                <a:cubicBezTo>
                  <a:pt x="143" y="11"/>
                  <a:pt x="156" y="7"/>
                  <a:pt x="170" y="5"/>
                </a:cubicBezTo>
                <a:cubicBezTo>
                  <a:pt x="184" y="2"/>
                  <a:pt x="197" y="0"/>
                  <a:pt x="211" y="0"/>
                </a:cubicBezTo>
                <a:lnTo>
                  <a:pt x="9923" y="0"/>
                </a:lnTo>
                <a:cubicBezTo>
                  <a:pt x="9936" y="0"/>
                  <a:pt x="9950" y="2"/>
                  <a:pt x="9964" y="5"/>
                </a:cubicBezTo>
                <a:cubicBezTo>
                  <a:pt x="9978" y="7"/>
                  <a:pt x="9991" y="11"/>
                  <a:pt x="10004" y="17"/>
                </a:cubicBezTo>
                <a:cubicBezTo>
                  <a:pt x="10016" y="22"/>
                  <a:pt x="10029" y="28"/>
                  <a:pt x="10040" y="36"/>
                </a:cubicBezTo>
                <a:cubicBezTo>
                  <a:pt x="10052" y="44"/>
                  <a:pt x="10062" y="53"/>
                  <a:pt x="10072" y="62"/>
                </a:cubicBezTo>
                <a:cubicBezTo>
                  <a:pt x="10082" y="72"/>
                  <a:pt x="10091" y="83"/>
                  <a:pt x="10099" y="95"/>
                </a:cubicBezTo>
                <a:cubicBezTo>
                  <a:pt x="10106" y="106"/>
                  <a:pt x="10113" y="118"/>
                  <a:pt x="10118" y="131"/>
                </a:cubicBezTo>
                <a:cubicBezTo>
                  <a:pt x="10123" y="144"/>
                  <a:pt x="10127" y="157"/>
                  <a:pt x="10130" y="171"/>
                </a:cubicBezTo>
                <a:cubicBezTo>
                  <a:pt x="10133" y="185"/>
                  <a:pt x="10134" y="198"/>
                  <a:pt x="10134" y="212"/>
                </a:cubicBezTo>
                <a:lnTo>
                  <a:pt x="10134" y="2859"/>
                </a:lnTo>
                <a:cubicBezTo>
                  <a:pt x="10134" y="2873"/>
                  <a:pt x="10133" y="2887"/>
                  <a:pt x="10130" y="2900"/>
                </a:cubicBezTo>
                <a:cubicBezTo>
                  <a:pt x="10127" y="2914"/>
                  <a:pt x="10123" y="2927"/>
                  <a:pt x="10118" y="2940"/>
                </a:cubicBezTo>
                <a:cubicBezTo>
                  <a:pt x="10113" y="2953"/>
                  <a:pt x="10106" y="2965"/>
                  <a:pt x="10099" y="2977"/>
                </a:cubicBezTo>
                <a:cubicBezTo>
                  <a:pt x="10091" y="2988"/>
                  <a:pt x="10082" y="2999"/>
                  <a:pt x="10072" y="3009"/>
                </a:cubicBezTo>
                <a:cubicBezTo>
                  <a:pt x="10062" y="3018"/>
                  <a:pt x="10052" y="3027"/>
                  <a:pt x="10040" y="3035"/>
                </a:cubicBezTo>
                <a:cubicBezTo>
                  <a:pt x="10029" y="3043"/>
                  <a:pt x="10016" y="3049"/>
                  <a:pt x="10004" y="3055"/>
                </a:cubicBezTo>
                <a:cubicBezTo>
                  <a:pt x="9991" y="3060"/>
                  <a:pt x="9978" y="3064"/>
                  <a:pt x="9964" y="3067"/>
                </a:cubicBezTo>
                <a:cubicBezTo>
                  <a:pt x="9950" y="3069"/>
                  <a:pt x="9936" y="3071"/>
                  <a:pt x="9923" y="3071"/>
                </a:cubicBezTo>
                <a:lnTo>
                  <a:pt x="211" y="3071"/>
                </a:lnTo>
                <a:cubicBezTo>
                  <a:pt x="197" y="3071"/>
                  <a:pt x="184" y="3069"/>
                  <a:pt x="170" y="3067"/>
                </a:cubicBezTo>
                <a:cubicBezTo>
                  <a:pt x="156" y="3064"/>
                  <a:pt x="143" y="3060"/>
                  <a:pt x="130" y="3055"/>
                </a:cubicBezTo>
                <a:cubicBezTo>
                  <a:pt x="118" y="3049"/>
                  <a:pt x="105" y="3043"/>
                  <a:pt x="94" y="3035"/>
                </a:cubicBezTo>
                <a:cubicBezTo>
                  <a:pt x="82" y="3027"/>
                  <a:pt x="72" y="3018"/>
                  <a:pt x="62" y="3009"/>
                </a:cubicBezTo>
                <a:cubicBezTo>
                  <a:pt x="52" y="2999"/>
                  <a:pt x="43" y="2988"/>
                  <a:pt x="35" y="2977"/>
                </a:cubicBezTo>
                <a:cubicBezTo>
                  <a:pt x="28" y="2965"/>
                  <a:pt x="21" y="2953"/>
                  <a:pt x="16" y="2940"/>
                </a:cubicBezTo>
                <a:cubicBezTo>
                  <a:pt x="10" y="2927"/>
                  <a:pt x="6" y="2914"/>
                  <a:pt x="4" y="2900"/>
                </a:cubicBezTo>
                <a:cubicBezTo>
                  <a:pt x="1" y="2887"/>
                  <a:pt x="0" y="2873"/>
                  <a:pt x="0" y="285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5" name="TextBox 874"/>
          <p:cNvSpPr txBox="1"/>
          <p:nvPr/>
        </p:nvSpPr>
        <p:spPr>
          <a:xfrm>
            <a:off x="5446080" y="1955160"/>
            <a:ext cx="130248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Genes selected (LASSO + RF)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6" name="TextBox 875"/>
          <p:cNvSpPr txBox="1"/>
          <p:nvPr/>
        </p:nvSpPr>
        <p:spPr>
          <a:xfrm>
            <a:off x="9675000" y="1318680"/>
            <a:ext cx="421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B8C5B0"/>
                </a:solidFill>
                <a:effectLst/>
                <a:uFillTx/>
                <a:latin typeface="CrimsonPro"/>
                <a:ea typeface="CrimsonPro"/>
              </a:rPr>
              <a:t>Overlap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7" name="TextBox 876"/>
          <p:cNvSpPr txBox="1"/>
          <p:nvPr/>
        </p:nvSpPr>
        <p:spPr>
          <a:xfrm>
            <a:off x="9789120" y="1521720"/>
            <a:ext cx="3423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2E5C8A"/>
                </a:solidFill>
                <a:effectLst/>
                <a:uFillTx/>
                <a:latin typeface="CrimsonPro"/>
                <a:ea typeface="CrimsonPro"/>
              </a:rPr>
              <a:t>0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8" name="Free-form: Shape 877"/>
          <p:cNvSpPr/>
          <p:nvPr/>
        </p:nvSpPr>
        <p:spPr>
          <a:xfrm>
            <a:off x="475920" y="2438280"/>
            <a:ext cx="5524920" cy="3276720"/>
          </a:xfrm>
          <a:custGeom>
            <a:avLst/>
            <a:gdLst/>
            <a:ahLst/>
            <a:cxnLst/>
            <a:rect l="0" t="0" r="r" b="b"/>
            <a:pathLst>
              <a:path w="15347" h="9102">
                <a:moveTo>
                  <a:pt x="0" y="8891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7"/>
                  <a:pt x="11" y="143"/>
                  <a:pt x="17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15136" y="0"/>
                </a:lnTo>
                <a:cubicBezTo>
                  <a:pt x="15149" y="0"/>
                  <a:pt x="15163" y="1"/>
                  <a:pt x="15177" y="4"/>
                </a:cubicBezTo>
                <a:cubicBezTo>
                  <a:pt x="15191" y="7"/>
                  <a:pt x="15204" y="11"/>
                  <a:pt x="15217" y="16"/>
                </a:cubicBezTo>
                <a:cubicBezTo>
                  <a:pt x="15229" y="21"/>
                  <a:pt x="15242" y="28"/>
                  <a:pt x="15253" y="36"/>
                </a:cubicBezTo>
                <a:cubicBezTo>
                  <a:pt x="15265" y="43"/>
                  <a:pt x="15275" y="52"/>
                  <a:pt x="15285" y="62"/>
                </a:cubicBezTo>
                <a:cubicBezTo>
                  <a:pt x="15295" y="72"/>
                  <a:pt x="15304" y="82"/>
                  <a:pt x="15312" y="94"/>
                </a:cubicBezTo>
                <a:cubicBezTo>
                  <a:pt x="15319" y="105"/>
                  <a:pt x="15326" y="118"/>
                  <a:pt x="15331" y="130"/>
                </a:cubicBezTo>
                <a:cubicBezTo>
                  <a:pt x="15336" y="143"/>
                  <a:pt x="15340" y="157"/>
                  <a:pt x="15343" y="170"/>
                </a:cubicBezTo>
                <a:cubicBezTo>
                  <a:pt x="15346" y="184"/>
                  <a:pt x="15347" y="198"/>
                  <a:pt x="15347" y="211"/>
                </a:cubicBezTo>
                <a:lnTo>
                  <a:pt x="15347" y="8891"/>
                </a:lnTo>
                <a:cubicBezTo>
                  <a:pt x="15347" y="8905"/>
                  <a:pt x="15346" y="8918"/>
                  <a:pt x="15343" y="8932"/>
                </a:cubicBezTo>
                <a:cubicBezTo>
                  <a:pt x="15340" y="8946"/>
                  <a:pt x="15336" y="8959"/>
                  <a:pt x="15331" y="8972"/>
                </a:cubicBezTo>
                <a:cubicBezTo>
                  <a:pt x="15326" y="8985"/>
                  <a:pt x="15319" y="8997"/>
                  <a:pt x="15312" y="9008"/>
                </a:cubicBezTo>
                <a:cubicBezTo>
                  <a:pt x="15304" y="9020"/>
                  <a:pt x="15295" y="9031"/>
                  <a:pt x="15285" y="9041"/>
                </a:cubicBezTo>
                <a:cubicBezTo>
                  <a:pt x="15275" y="9050"/>
                  <a:pt x="15265" y="9059"/>
                  <a:pt x="15253" y="9067"/>
                </a:cubicBezTo>
                <a:cubicBezTo>
                  <a:pt x="15242" y="9075"/>
                  <a:pt x="15229" y="9081"/>
                  <a:pt x="15217" y="9086"/>
                </a:cubicBezTo>
                <a:cubicBezTo>
                  <a:pt x="15204" y="9092"/>
                  <a:pt x="15191" y="9096"/>
                  <a:pt x="15177" y="9098"/>
                </a:cubicBezTo>
                <a:cubicBezTo>
                  <a:pt x="15163" y="9101"/>
                  <a:pt x="15149" y="9102"/>
                  <a:pt x="15136" y="9102"/>
                </a:cubicBezTo>
                <a:lnTo>
                  <a:pt x="212" y="9102"/>
                </a:lnTo>
                <a:cubicBezTo>
                  <a:pt x="198" y="9102"/>
                  <a:pt x="184" y="9101"/>
                  <a:pt x="171" y="9098"/>
                </a:cubicBezTo>
                <a:cubicBezTo>
                  <a:pt x="157" y="9096"/>
                  <a:pt x="144" y="9092"/>
                  <a:pt x="131" y="9086"/>
                </a:cubicBezTo>
                <a:cubicBezTo>
                  <a:pt x="118" y="9081"/>
                  <a:pt x="106" y="9075"/>
                  <a:pt x="94" y="9067"/>
                </a:cubicBezTo>
                <a:cubicBezTo>
                  <a:pt x="83" y="9059"/>
                  <a:pt x="72" y="9050"/>
                  <a:pt x="62" y="9041"/>
                </a:cubicBezTo>
                <a:cubicBezTo>
                  <a:pt x="53" y="9031"/>
                  <a:pt x="44" y="9020"/>
                  <a:pt x="36" y="9008"/>
                </a:cubicBezTo>
                <a:cubicBezTo>
                  <a:pt x="28" y="8997"/>
                  <a:pt x="22" y="8985"/>
                  <a:pt x="17" y="8972"/>
                </a:cubicBezTo>
                <a:cubicBezTo>
                  <a:pt x="11" y="8959"/>
                  <a:pt x="7" y="8946"/>
                  <a:pt x="4" y="8932"/>
                </a:cubicBezTo>
                <a:cubicBezTo>
                  <a:pt x="2" y="8918"/>
                  <a:pt x="0" y="8905"/>
                  <a:pt x="0" y="889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9" name="TextBox 878"/>
          <p:cNvSpPr txBox="1"/>
          <p:nvPr/>
        </p:nvSpPr>
        <p:spPr>
          <a:xfrm>
            <a:off x="9550080" y="1955160"/>
            <a:ext cx="69084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Direct matches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0" name="TextBox 879"/>
          <p:cNvSpPr txBox="1"/>
          <p:nvPr/>
        </p:nvSpPr>
        <p:spPr>
          <a:xfrm>
            <a:off x="628560" y="2616120"/>
            <a:ext cx="29260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Literature-Identified Genes (Selected Examples)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1" name="TextBox 880"/>
          <p:cNvSpPr txBox="1"/>
          <p:nvPr/>
        </p:nvSpPr>
        <p:spPr>
          <a:xfrm>
            <a:off x="628560" y="2907360"/>
            <a:ext cx="123120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Key pathways represented: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2" name="Free-form: Shape 881"/>
          <p:cNvSpPr/>
          <p:nvPr/>
        </p:nvSpPr>
        <p:spPr>
          <a:xfrm>
            <a:off x="657000" y="3342960"/>
            <a:ext cx="333720" cy="219600"/>
          </a:xfrm>
          <a:custGeom>
            <a:avLst/>
            <a:gdLst/>
            <a:ahLst/>
            <a:cxnLst/>
            <a:rect l="0" t="0" r="r" b="b"/>
            <a:pathLst>
              <a:path w="927" h="610">
                <a:moveTo>
                  <a:pt x="0" y="306"/>
                </a:moveTo>
                <a:cubicBezTo>
                  <a:pt x="0" y="286"/>
                  <a:pt x="2" y="266"/>
                  <a:pt x="6" y="246"/>
                </a:cubicBezTo>
                <a:cubicBezTo>
                  <a:pt x="10" y="227"/>
                  <a:pt x="16" y="208"/>
                  <a:pt x="23" y="189"/>
                </a:cubicBezTo>
                <a:cubicBezTo>
                  <a:pt x="31" y="171"/>
                  <a:pt x="40" y="153"/>
                  <a:pt x="51" y="136"/>
                </a:cubicBezTo>
                <a:cubicBezTo>
                  <a:pt x="63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1"/>
                  <a:pt x="169" y="31"/>
                  <a:pt x="188" y="24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623" y="0"/>
                </a:lnTo>
                <a:cubicBezTo>
                  <a:pt x="643" y="0"/>
                  <a:pt x="663" y="2"/>
                  <a:pt x="682" y="6"/>
                </a:cubicBezTo>
                <a:cubicBezTo>
                  <a:pt x="702" y="10"/>
                  <a:pt x="721" y="16"/>
                  <a:pt x="739" y="24"/>
                </a:cubicBezTo>
                <a:cubicBezTo>
                  <a:pt x="758" y="31"/>
                  <a:pt x="775" y="41"/>
                  <a:pt x="792" y="52"/>
                </a:cubicBezTo>
                <a:cubicBezTo>
                  <a:pt x="809" y="63"/>
                  <a:pt x="824" y="75"/>
                  <a:pt x="838" y="89"/>
                </a:cubicBezTo>
                <a:cubicBezTo>
                  <a:pt x="852" y="104"/>
                  <a:pt x="865" y="119"/>
                  <a:pt x="876" y="136"/>
                </a:cubicBezTo>
                <a:cubicBezTo>
                  <a:pt x="887" y="153"/>
                  <a:pt x="896" y="171"/>
                  <a:pt x="904" y="189"/>
                </a:cubicBezTo>
                <a:cubicBezTo>
                  <a:pt x="912" y="208"/>
                  <a:pt x="917" y="227"/>
                  <a:pt x="921" y="246"/>
                </a:cubicBezTo>
                <a:cubicBezTo>
                  <a:pt x="925" y="266"/>
                  <a:pt x="927" y="286"/>
                  <a:pt x="927" y="306"/>
                </a:cubicBezTo>
                <a:cubicBezTo>
                  <a:pt x="927" y="326"/>
                  <a:pt x="925" y="345"/>
                  <a:pt x="921" y="365"/>
                </a:cubicBezTo>
                <a:cubicBezTo>
                  <a:pt x="917" y="385"/>
                  <a:pt x="912" y="404"/>
                  <a:pt x="904" y="422"/>
                </a:cubicBezTo>
                <a:cubicBezTo>
                  <a:pt x="896" y="441"/>
                  <a:pt x="887" y="458"/>
                  <a:pt x="876" y="475"/>
                </a:cubicBezTo>
                <a:cubicBezTo>
                  <a:pt x="865" y="491"/>
                  <a:pt x="852" y="507"/>
                  <a:pt x="838" y="521"/>
                </a:cubicBezTo>
                <a:cubicBezTo>
                  <a:pt x="824" y="535"/>
                  <a:pt x="809" y="548"/>
                  <a:pt x="792" y="559"/>
                </a:cubicBezTo>
                <a:cubicBezTo>
                  <a:pt x="775" y="570"/>
                  <a:pt x="758" y="579"/>
                  <a:pt x="739" y="587"/>
                </a:cubicBezTo>
                <a:cubicBezTo>
                  <a:pt x="721" y="594"/>
                  <a:pt x="702" y="600"/>
                  <a:pt x="682" y="604"/>
                </a:cubicBezTo>
                <a:cubicBezTo>
                  <a:pt x="663" y="608"/>
                  <a:pt x="643" y="610"/>
                  <a:pt x="623" y="610"/>
                </a:cubicBezTo>
                <a:lnTo>
                  <a:pt x="304" y="610"/>
                </a:lnTo>
                <a:cubicBezTo>
                  <a:pt x="284" y="610"/>
                  <a:pt x="265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8"/>
                  <a:pt x="103" y="535"/>
                  <a:pt x="89" y="521"/>
                </a:cubicBezTo>
                <a:cubicBezTo>
                  <a:pt x="75" y="507"/>
                  <a:pt x="63" y="491"/>
                  <a:pt x="51" y="475"/>
                </a:cubicBezTo>
                <a:cubicBezTo>
                  <a:pt x="40" y="458"/>
                  <a:pt x="31" y="441"/>
                  <a:pt x="23" y="422"/>
                </a:cubicBezTo>
                <a:cubicBezTo>
                  <a:pt x="16" y="404"/>
                  <a:pt x="10" y="385"/>
                  <a:pt x="6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3" name="TextBox 882"/>
          <p:cNvSpPr txBox="1"/>
          <p:nvPr/>
        </p:nvSpPr>
        <p:spPr>
          <a:xfrm>
            <a:off x="628560" y="3135960"/>
            <a:ext cx="117324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Inflammation &amp; Immune: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4" name="Free-form: Shape 883"/>
          <p:cNvSpPr/>
          <p:nvPr/>
        </p:nvSpPr>
        <p:spPr>
          <a:xfrm>
            <a:off x="1047600" y="3342960"/>
            <a:ext cx="657720" cy="219600"/>
          </a:xfrm>
          <a:custGeom>
            <a:avLst/>
            <a:gdLst/>
            <a:ahLst/>
            <a:cxnLst/>
            <a:rect l="0" t="0" r="r" b="b"/>
            <a:pathLst>
              <a:path w="1827" h="610">
                <a:moveTo>
                  <a:pt x="0" y="306"/>
                </a:moveTo>
                <a:cubicBezTo>
                  <a:pt x="0" y="286"/>
                  <a:pt x="2" y="266"/>
                  <a:pt x="6" y="246"/>
                </a:cubicBezTo>
                <a:cubicBezTo>
                  <a:pt x="10" y="227"/>
                  <a:pt x="15" y="208"/>
                  <a:pt x="23" y="189"/>
                </a:cubicBezTo>
                <a:cubicBezTo>
                  <a:pt x="31" y="171"/>
                  <a:pt x="40" y="153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1"/>
                  <a:pt x="169" y="31"/>
                  <a:pt x="188" y="24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4" y="2"/>
                  <a:pt x="284" y="0"/>
                  <a:pt x="304" y="0"/>
                </a:cubicBezTo>
                <a:lnTo>
                  <a:pt x="1521" y="0"/>
                </a:lnTo>
                <a:cubicBezTo>
                  <a:pt x="1541" y="0"/>
                  <a:pt x="1561" y="2"/>
                  <a:pt x="1581" y="6"/>
                </a:cubicBezTo>
                <a:cubicBezTo>
                  <a:pt x="1600" y="10"/>
                  <a:pt x="1619" y="16"/>
                  <a:pt x="1638" y="24"/>
                </a:cubicBezTo>
                <a:cubicBezTo>
                  <a:pt x="1657" y="31"/>
                  <a:pt x="1675" y="41"/>
                  <a:pt x="1691" y="52"/>
                </a:cubicBezTo>
                <a:cubicBezTo>
                  <a:pt x="1708" y="63"/>
                  <a:pt x="1723" y="75"/>
                  <a:pt x="1737" y="89"/>
                </a:cubicBezTo>
                <a:cubicBezTo>
                  <a:pt x="1752" y="104"/>
                  <a:pt x="1764" y="119"/>
                  <a:pt x="1775" y="136"/>
                </a:cubicBezTo>
                <a:cubicBezTo>
                  <a:pt x="1786" y="153"/>
                  <a:pt x="1796" y="171"/>
                  <a:pt x="1803" y="189"/>
                </a:cubicBezTo>
                <a:cubicBezTo>
                  <a:pt x="1811" y="208"/>
                  <a:pt x="1817" y="227"/>
                  <a:pt x="1821" y="246"/>
                </a:cubicBezTo>
                <a:cubicBezTo>
                  <a:pt x="1825" y="266"/>
                  <a:pt x="1827" y="286"/>
                  <a:pt x="1827" y="306"/>
                </a:cubicBezTo>
                <a:cubicBezTo>
                  <a:pt x="1827" y="326"/>
                  <a:pt x="1825" y="345"/>
                  <a:pt x="1821" y="365"/>
                </a:cubicBezTo>
                <a:cubicBezTo>
                  <a:pt x="1817" y="385"/>
                  <a:pt x="1811" y="404"/>
                  <a:pt x="1803" y="422"/>
                </a:cubicBezTo>
                <a:cubicBezTo>
                  <a:pt x="1796" y="441"/>
                  <a:pt x="1786" y="458"/>
                  <a:pt x="1775" y="475"/>
                </a:cubicBezTo>
                <a:cubicBezTo>
                  <a:pt x="1764" y="491"/>
                  <a:pt x="1752" y="507"/>
                  <a:pt x="1737" y="521"/>
                </a:cubicBezTo>
                <a:cubicBezTo>
                  <a:pt x="1723" y="535"/>
                  <a:pt x="1708" y="548"/>
                  <a:pt x="1691" y="559"/>
                </a:cubicBezTo>
                <a:cubicBezTo>
                  <a:pt x="1675" y="570"/>
                  <a:pt x="1657" y="579"/>
                  <a:pt x="1638" y="587"/>
                </a:cubicBezTo>
                <a:cubicBezTo>
                  <a:pt x="1619" y="594"/>
                  <a:pt x="1600" y="600"/>
                  <a:pt x="1581" y="604"/>
                </a:cubicBezTo>
                <a:cubicBezTo>
                  <a:pt x="1561" y="608"/>
                  <a:pt x="1541" y="610"/>
                  <a:pt x="1521" y="610"/>
                </a:cubicBezTo>
                <a:lnTo>
                  <a:pt x="304" y="610"/>
                </a:lnTo>
                <a:cubicBezTo>
                  <a:pt x="284" y="610"/>
                  <a:pt x="264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8"/>
                  <a:pt x="103" y="535"/>
                  <a:pt x="89" y="521"/>
                </a:cubicBezTo>
                <a:cubicBezTo>
                  <a:pt x="75" y="507"/>
                  <a:pt x="62" y="491"/>
                  <a:pt x="51" y="475"/>
                </a:cubicBezTo>
                <a:cubicBezTo>
                  <a:pt x="40" y="458"/>
                  <a:pt x="31" y="441"/>
                  <a:pt x="23" y="422"/>
                </a:cubicBezTo>
                <a:cubicBezTo>
                  <a:pt x="15" y="404"/>
                  <a:pt x="10" y="385"/>
                  <a:pt x="6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5" name="TextBox 884"/>
          <p:cNvSpPr txBox="1"/>
          <p:nvPr/>
        </p:nvSpPr>
        <p:spPr>
          <a:xfrm>
            <a:off x="752400" y="3392280"/>
            <a:ext cx="1386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IL6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6" name="Free-form: Shape 885"/>
          <p:cNvSpPr/>
          <p:nvPr/>
        </p:nvSpPr>
        <p:spPr>
          <a:xfrm>
            <a:off x="1761840" y="3342960"/>
            <a:ext cx="457560" cy="219600"/>
          </a:xfrm>
          <a:custGeom>
            <a:avLst/>
            <a:gdLst/>
            <a:ahLst/>
            <a:cxnLst/>
            <a:rect l="0" t="0" r="r" b="b"/>
            <a:pathLst>
              <a:path w="1271" h="610">
                <a:moveTo>
                  <a:pt x="0" y="306"/>
                </a:moveTo>
                <a:cubicBezTo>
                  <a:pt x="0" y="286"/>
                  <a:pt x="2" y="266"/>
                  <a:pt x="6" y="246"/>
                </a:cubicBezTo>
                <a:cubicBezTo>
                  <a:pt x="10" y="227"/>
                  <a:pt x="16" y="208"/>
                  <a:pt x="23" y="189"/>
                </a:cubicBezTo>
                <a:cubicBezTo>
                  <a:pt x="31" y="171"/>
                  <a:pt x="40" y="153"/>
                  <a:pt x="52" y="136"/>
                </a:cubicBezTo>
                <a:cubicBezTo>
                  <a:pt x="63" y="119"/>
                  <a:pt x="75" y="104"/>
                  <a:pt x="89" y="89"/>
                </a:cubicBezTo>
                <a:cubicBezTo>
                  <a:pt x="104" y="75"/>
                  <a:pt x="119" y="63"/>
                  <a:pt x="136" y="52"/>
                </a:cubicBezTo>
                <a:cubicBezTo>
                  <a:pt x="152" y="41"/>
                  <a:pt x="170" y="31"/>
                  <a:pt x="188" y="24"/>
                </a:cubicBezTo>
                <a:cubicBezTo>
                  <a:pt x="207" y="16"/>
                  <a:pt x="226" y="10"/>
                  <a:pt x="245" y="6"/>
                </a:cubicBezTo>
                <a:cubicBezTo>
                  <a:pt x="265" y="2"/>
                  <a:pt x="285" y="0"/>
                  <a:pt x="305" y="0"/>
                </a:cubicBezTo>
                <a:lnTo>
                  <a:pt x="967" y="0"/>
                </a:lnTo>
                <a:cubicBezTo>
                  <a:pt x="987" y="0"/>
                  <a:pt x="1007" y="2"/>
                  <a:pt x="1026" y="6"/>
                </a:cubicBezTo>
                <a:cubicBezTo>
                  <a:pt x="1046" y="10"/>
                  <a:pt x="1065" y="16"/>
                  <a:pt x="1083" y="24"/>
                </a:cubicBezTo>
                <a:cubicBezTo>
                  <a:pt x="1102" y="31"/>
                  <a:pt x="1119" y="41"/>
                  <a:pt x="1136" y="52"/>
                </a:cubicBezTo>
                <a:cubicBezTo>
                  <a:pt x="1153" y="63"/>
                  <a:pt x="1168" y="75"/>
                  <a:pt x="1182" y="89"/>
                </a:cubicBezTo>
                <a:cubicBezTo>
                  <a:pt x="1196" y="104"/>
                  <a:pt x="1209" y="119"/>
                  <a:pt x="1220" y="136"/>
                </a:cubicBezTo>
                <a:cubicBezTo>
                  <a:pt x="1231" y="153"/>
                  <a:pt x="1240" y="171"/>
                  <a:pt x="1248" y="189"/>
                </a:cubicBezTo>
                <a:cubicBezTo>
                  <a:pt x="1256" y="208"/>
                  <a:pt x="1262" y="227"/>
                  <a:pt x="1265" y="246"/>
                </a:cubicBezTo>
                <a:cubicBezTo>
                  <a:pt x="1269" y="266"/>
                  <a:pt x="1271" y="286"/>
                  <a:pt x="1271" y="306"/>
                </a:cubicBezTo>
                <a:cubicBezTo>
                  <a:pt x="1271" y="326"/>
                  <a:pt x="1269" y="345"/>
                  <a:pt x="1265" y="365"/>
                </a:cubicBezTo>
                <a:cubicBezTo>
                  <a:pt x="1262" y="385"/>
                  <a:pt x="1256" y="404"/>
                  <a:pt x="1248" y="422"/>
                </a:cubicBezTo>
                <a:cubicBezTo>
                  <a:pt x="1240" y="441"/>
                  <a:pt x="1231" y="458"/>
                  <a:pt x="1220" y="475"/>
                </a:cubicBezTo>
                <a:cubicBezTo>
                  <a:pt x="1209" y="491"/>
                  <a:pt x="1196" y="507"/>
                  <a:pt x="1182" y="521"/>
                </a:cubicBezTo>
                <a:cubicBezTo>
                  <a:pt x="1168" y="535"/>
                  <a:pt x="1153" y="548"/>
                  <a:pt x="1136" y="559"/>
                </a:cubicBezTo>
                <a:cubicBezTo>
                  <a:pt x="1119" y="570"/>
                  <a:pt x="1102" y="579"/>
                  <a:pt x="1083" y="587"/>
                </a:cubicBezTo>
                <a:cubicBezTo>
                  <a:pt x="1065" y="594"/>
                  <a:pt x="1046" y="600"/>
                  <a:pt x="1026" y="604"/>
                </a:cubicBezTo>
                <a:cubicBezTo>
                  <a:pt x="1007" y="608"/>
                  <a:pt x="987" y="610"/>
                  <a:pt x="967" y="610"/>
                </a:cubicBezTo>
                <a:lnTo>
                  <a:pt x="305" y="610"/>
                </a:lnTo>
                <a:cubicBezTo>
                  <a:pt x="285" y="610"/>
                  <a:pt x="265" y="608"/>
                  <a:pt x="245" y="604"/>
                </a:cubicBezTo>
                <a:cubicBezTo>
                  <a:pt x="226" y="600"/>
                  <a:pt x="207" y="594"/>
                  <a:pt x="188" y="587"/>
                </a:cubicBezTo>
                <a:cubicBezTo>
                  <a:pt x="170" y="579"/>
                  <a:pt x="152" y="570"/>
                  <a:pt x="136" y="559"/>
                </a:cubicBezTo>
                <a:cubicBezTo>
                  <a:pt x="119" y="548"/>
                  <a:pt x="104" y="535"/>
                  <a:pt x="89" y="521"/>
                </a:cubicBezTo>
                <a:cubicBezTo>
                  <a:pt x="75" y="507"/>
                  <a:pt x="63" y="491"/>
                  <a:pt x="52" y="475"/>
                </a:cubicBezTo>
                <a:cubicBezTo>
                  <a:pt x="40" y="458"/>
                  <a:pt x="31" y="441"/>
                  <a:pt x="23" y="422"/>
                </a:cubicBezTo>
                <a:cubicBezTo>
                  <a:pt x="16" y="404"/>
                  <a:pt x="10" y="385"/>
                  <a:pt x="6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7" name="TextBox 886"/>
          <p:cNvSpPr txBox="1"/>
          <p:nvPr/>
        </p:nvSpPr>
        <p:spPr>
          <a:xfrm>
            <a:off x="1140480" y="3392280"/>
            <a:ext cx="470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S100A8/A9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8" name="Free-form: Shape 887"/>
          <p:cNvSpPr/>
          <p:nvPr/>
        </p:nvSpPr>
        <p:spPr>
          <a:xfrm>
            <a:off x="2276280" y="3342960"/>
            <a:ext cx="476640" cy="219600"/>
          </a:xfrm>
          <a:custGeom>
            <a:avLst/>
            <a:gdLst/>
            <a:ahLst/>
            <a:cxnLst/>
            <a:rect l="0" t="0" r="r" b="b"/>
            <a:pathLst>
              <a:path w="1324" h="610">
                <a:moveTo>
                  <a:pt x="0" y="306"/>
                </a:moveTo>
                <a:cubicBezTo>
                  <a:pt x="0" y="286"/>
                  <a:pt x="2" y="266"/>
                  <a:pt x="6" y="246"/>
                </a:cubicBezTo>
                <a:cubicBezTo>
                  <a:pt x="10" y="227"/>
                  <a:pt x="16" y="208"/>
                  <a:pt x="23" y="189"/>
                </a:cubicBezTo>
                <a:cubicBezTo>
                  <a:pt x="31" y="171"/>
                  <a:pt x="40" y="153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1"/>
                  <a:pt x="169" y="31"/>
                  <a:pt x="188" y="24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1020" y="0"/>
                </a:lnTo>
                <a:cubicBezTo>
                  <a:pt x="1040" y="0"/>
                  <a:pt x="1059" y="2"/>
                  <a:pt x="1079" y="6"/>
                </a:cubicBezTo>
                <a:cubicBezTo>
                  <a:pt x="1099" y="10"/>
                  <a:pt x="1118" y="16"/>
                  <a:pt x="1136" y="24"/>
                </a:cubicBezTo>
                <a:cubicBezTo>
                  <a:pt x="1155" y="31"/>
                  <a:pt x="1172" y="41"/>
                  <a:pt x="1189" y="52"/>
                </a:cubicBezTo>
                <a:cubicBezTo>
                  <a:pt x="1205" y="63"/>
                  <a:pt x="1221" y="75"/>
                  <a:pt x="1235" y="89"/>
                </a:cubicBezTo>
                <a:cubicBezTo>
                  <a:pt x="1249" y="104"/>
                  <a:pt x="1262" y="119"/>
                  <a:pt x="1273" y="136"/>
                </a:cubicBezTo>
                <a:cubicBezTo>
                  <a:pt x="1284" y="153"/>
                  <a:pt x="1293" y="171"/>
                  <a:pt x="1301" y="189"/>
                </a:cubicBezTo>
                <a:cubicBezTo>
                  <a:pt x="1308" y="208"/>
                  <a:pt x="1314" y="227"/>
                  <a:pt x="1318" y="246"/>
                </a:cubicBezTo>
                <a:cubicBezTo>
                  <a:pt x="1322" y="266"/>
                  <a:pt x="1324" y="286"/>
                  <a:pt x="1324" y="306"/>
                </a:cubicBezTo>
                <a:cubicBezTo>
                  <a:pt x="1324" y="326"/>
                  <a:pt x="1322" y="345"/>
                  <a:pt x="1318" y="365"/>
                </a:cubicBezTo>
                <a:cubicBezTo>
                  <a:pt x="1314" y="385"/>
                  <a:pt x="1308" y="404"/>
                  <a:pt x="1301" y="422"/>
                </a:cubicBezTo>
                <a:cubicBezTo>
                  <a:pt x="1293" y="441"/>
                  <a:pt x="1284" y="458"/>
                  <a:pt x="1273" y="475"/>
                </a:cubicBezTo>
                <a:cubicBezTo>
                  <a:pt x="1262" y="491"/>
                  <a:pt x="1249" y="507"/>
                  <a:pt x="1235" y="521"/>
                </a:cubicBezTo>
                <a:cubicBezTo>
                  <a:pt x="1221" y="535"/>
                  <a:pt x="1205" y="548"/>
                  <a:pt x="1189" y="559"/>
                </a:cubicBezTo>
                <a:cubicBezTo>
                  <a:pt x="1172" y="570"/>
                  <a:pt x="1155" y="579"/>
                  <a:pt x="1136" y="587"/>
                </a:cubicBezTo>
                <a:cubicBezTo>
                  <a:pt x="1118" y="594"/>
                  <a:pt x="1099" y="600"/>
                  <a:pt x="1079" y="604"/>
                </a:cubicBezTo>
                <a:cubicBezTo>
                  <a:pt x="1059" y="608"/>
                  <a:pt x="1040" y="610"/>
                  <a:pt x="1020" y="610"/>
                </a:cubicBezTo>
                <a:lnTo>
                  <a:pt x="304" y="610"/>
                </a:lnTo>
                <a:cubicBezTo>
                  <a:pt x="284" y="610"/>
                  <a:pt x="265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8"/>
                  <a:pt x="103" y="535"/>
                  <a:pt x="89" y="521"/>
                </a:cubicBezTo>
                <a:cubicBezTo>
                  <a:pt x="75" y="507"/>
                  <a:pt x="62" y="491"/>
                  <a:pt x="51" y="475"/>
                </a:cubicBezTo>
                <a:cubicBezTo>
                  <a:pt x="40" y="458"/>
                  <a:pt x="31" y="441"/>
                  <a:pt x="23" y="422"/>
                </a:cubicBezTo>
                <a:cubicBezTo>
                  <a:pt x="16" y="404"/>
                  <a:pt x="10" y="385"/>
                  <a:pt x="6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9" name="TextBox 888"/>
          <p:cNvSpPr txBox="1"/>
          <p:nvPr/>
        </p:nvSpPr>
        <p:spPr>
          <a:xfrm>
            <a:off x="1858320" y="3392280"/>
            <a:ext cx="2613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S100B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0" name="Free-form: Shape 889"/>
          <p:cNvSpPr/>
          <p:nvPr/>
        </p:nvSpPr>
        <p:spPr>
          <a:xfrm>
            <a:off x="2809800" y="3342960"/>
            <a:ext cx="419400" cy="219600"/>
          </a:xfrm>
          <a:custGeom>
            <a:avLst/>
            <a:gdLst/>
            <a:ahLst/>
            <a:cxnLst/>
            <a:rect l="0" t="0" r="r" b="b"/>
            <a:pathLst>
              <a:path w="1165" h="610">
                <a:moveTo>
                  <a:pt x="0" y="306"/>
                </a:moveTo>
                <a:cubicBezTo>
                  <a:pt x="0" y="286"/>
                  <a:pt x="2" y="266"/>
                  <a:pt x="6" y="246"/>
                </a:cubicBezTo>
                <a:cubicBezTo>
                  <a:pt x="9" y="227"/>
                  <a:pt x="15" y="208"/>
                  <a:pt x="23" y="189"/>
                </a:cubicBezTo>
                <a:cubicBezTo>
                  <a:pt x="31" y="171"/>
                  <a:pt x="40" y="153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8" y="63"/>
                  <a:pt x="135" y="52"/>
                </a:cubicBezTo>
                <a:cubicBezTo>
                  <a:pt x="152" y="41"/>
                  <a:pt x="169" y="31"/>
                  <a:pt x="188" y="24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4" y="2"/>
                  <a:pt x="284" y="0"/>
                  <a:pt x="304" y="0"/>
                </a:cubicBezTo>
                <a:lnTo>
                  <a:pt x="860" y="0"/>
                </a:lnTo>
                <a:cubicBezTo>
                  <a:pt x="880" y="0"/>
                  <a:pt x="899" y="2"/>
                  <a:pt x="919" y="6"/>
                </a:cubicBezTo>
                <a:cubicBezTo>
                  <a:pt x="940" y="10"/>
                  <a:pt x="959" y="16"/>
                  <a:pt x="977" y="24"/>
                </a:cubicBezTo>
                <a:cubicBezTo>
                  <a:pt x="996" y="31"/>
                  <a:pt x="1013" y="41"/>
                  <a:pt x="1030" y="52"/>
                </a:cubicBezTo>
                <a:cubicBezTo>
                  <a:pt x="1046" y="63"/>
                  <a:pt x="1062" y="75"/>
                  <a:pt x="1076" y="89"/>
                </a:cubicBezTo>
                <a:cubicBezTo>
                  <a:pt x="1090" y="104"/>
                  <a:pt x="1102" y="119"/>
                  <a:pt x="1114" y="136"/>
                </a:cubicBezTo>
                <a:cubicBezTo>
                  <a:pt x="1125" y="153"/>
                  <a:pt x="1134" y="171"/>
                  <a:pt x="1142" y="189"/>
                </a:cubicBezTo>
                <a:cubicBezTo>
                  <a:pt x="1149" y="208"/>
                  <a:pt x="1155" y="227"/>
                  <a:pt x="1159" y="246"/>
                </a:cubicBezTo>
                <a:cubicBezTo>
                  <a:pt x="1163" y="266"/>
                  <a:pt x="1165" y="286"/>
                  <a:pt x="1165" y="306"/>
                </a:cubicBezTo>
                <a:cubicBezTo>
                  <a:pt x="1165" y="326"/>
                  <a:pt x="1163" y="345"/>
                  <a:pt x="1159" y="365"/>
                </a:cubicBezTo>
                <a:cubicBezTo>
                  <a:pt x="1155" y="385"/>
                  <a:pt x="1149" y="404"/>
                  <a:pt x="1142" y="422"/>
                </a:cubicBezTo>
                <a:cubicBezTo>
                  <a:pt x="1134" y="441"/>
                  <a:pt x="1125" y="458"/>
                  <a:pt x="1114" y="475"/>
                </a:cubicBezTo>
                <a:cubicBezTo>
                  <a:pt x="1102" y="491"/>
                  <a:pt x="1090" y="507"/>
                  <a:pt x="1076" y="521"/>
                </a:cubicBezTo>
                <a:cubicBezTo>
                  <a:pt x="1062" y="535"/>
                  <a:pt x="1046" y="548"/>
                  <a:pt x="1030" y="559"/>
                </a:cubicBezTo>
                <a:cubicBezTo>
                  <a:pt x="1013" y="570"/>
                  <a:pt x="996" y="579"/>
                  <a:pt x="977" y="587"/>
                </a:cubicBezTo>
                <a:cubicBezTo>
                  <a:pt x="959" y="594"/>
                  <a:pt x="940" y="600"/>
                  <a:pt x="919" y="604"/>
                </a:cubicBezTo>
                <a:cubicBezTo>
                  <a:pt x="899" y="608"/>
                  <a:pt x="880" y="610"/>
                  <a:pt x="860" y="610"/>
                </a:cubicBezTo>
                <a:lnTo>
                  <a:pt x="304" y="610"/>
                </a:lnTo>
                <a:cubicBezTo>
                  <a:pt x="284" y="610"/>
                  <a:pt x="264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8" y="548"/>
                  <a:pt x="103" y="535"/>
                  <a:pt x="89" y="521"/>
                </a:cubicBezTo>
                <a:cubicBezTo>
                  <a:pt x="75" y="507"/>
                  <a:pt x="62" y="491"/>
                  <a:pt x="51" y="475"/>
                </a:cubicBezTo>
                <a:cubicBezTo>
                  <a:pt x="40" y="458"/>
                  <a:pt x="31" y="441"/>
                  <a:pt x="23" y="422"/>
                </a:cubicBezTo>
                <a:cubicBezTo>
                  <a:pt x="15" y="404"/>
                  <a:pt x="9" y="385"/>
                  <a:pt x="6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1" name="TextBox 890"/>
          <p:cNvSpPr txBox="1"/>
          <p:nvPr/>
        </p:nvSpPr>
        <p:spPr>
          <a:xfrm>
            <a:off x="2371320" y="3392280"/>
            <a:ext cx="2833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NLRP3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2" name="Free-form: Shape 891"/>
          <p:cNvSpPr/>
          <p:nvPr/>
        </p:nvSpPr>
        <p:spPr>
          <a:xfrm>
            <a:off x="3286080" y="3342960"/>
            <a:ext cx="486000" cy="219600"/>
          </a:xfrm>
          <a:custGeom>
            <a:avLst/>
            <a:gdLst/>
            <a:ahLst/>
            <a:cxnLst/>
            <a:rect l="0" t="0" r="r" b="b"/>
            <a:pathLst>
              <a:path w="1350" h="610">
                <a:moveTo>
                  <a:pt x="0" y="306"/>
                </a:moveTo>
                <a:cubicBezTo>
                  <a:pt x="0" y="286"/>
                  <a:pt x="2" y="266"/>
                  <a:pt x="5" y="246"/>
                </a:cubicBezTo>
                <a:cubicBezTo>
                  <a:pt x="9" y="227"/>
                  <a:pt x="15" y="208"/>
                  <a:pt x="23" y="189"/>
                </a:cubicBezTo>
                <a:cubicBezTo>
                  <a:pt x="30" y="171"/>
                  <a:pt x="40" y="153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8" y="63"/>
                  <a:pt x="135" y="52"/>
                </a:cubicBezTo>
                <a:cubicBezTo>
                  <a:pt x="151" y="41"/>
                  <a:pt x="169" y="31"/>
                  <a:pt x="187" y="24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4" y="2"/>
                  <a:pt x="284" y="0"/>
                  <a:pt x="304" y="0"/>
                </a:cubicBezTo>
                <a:lnTo>
                  <a:pt x="1046" y="0"/>
                </a:lnTo>
                <a:cubicBezTo>
                  <a:pt x="1066" y="0"/>
                  <a:pt x="1085" y="2"/>
                  <a:pt x="1105" y="6"/>
                </a:cubicBezTo>
                <a:cubicBezTo>
                  <a:pt x="1125" y="10"/>
                  <a:pt x="1144" y="16"/>
                  <a:pt x="1162" y="24"/>
                </a:cubicBezTo>
                <a:cubicBezTo>
                  <a:pt x="1181" y="31"/>
                  <a:pt x="1198" y="41"/>
                  <a:pt x="1215" y="52"/>
                </a:cubicBezTo>
                <a:cubicBezTo>
                  <a:pt x="1231" y="63"/>
                  <a:pt x="1247" y="75"/>
                  <a:pt x="1261" y="89"/>
                </a:cubicBezTo>
                <a:cubicBezTo>
                  <a:pt x="1275" y="104"/>
                  <a:pt x="1288" y="119"/>
                  <a:pt x="1299" y="136"/>
                </a:cubicBezTo>
                <a:cubicBezTo>
                  <a:pt x="1310" y="153"/>
                  <a:pt x="1319" y="171"/>
                  <a:pt x="1327" y="189"/>
                </a:cubicBezTo>
                <a:cubicBezTo>
                  <a:pt x="1334" y="208"/>
                  <a:pt x="1340" y="227"/>
                  <a:pt x="1344" y="246"/>
                </a:cubicBezTo>
                <a:cubicBezTo>
                  <a:pt x="1348" y="266"/>
                  <a:pt x="1350" y="286"/>
                  <a:pt x="1350" y="306"/>
                </a:cubicBezTo>
                <a:cubicBezTo>
                  <a:pt x="1350" y="326"/>
                  <a:pt x="1348" y="345"/>
                  <a:pt x="1344" y="365"/>
                </a:cubicBezTo>
                <a:cubicBezTo>
                  <a:pt x="1340" y="385"/>
                  <a:pt x="1334" y="404"/>
                  <a:pt x="1327" y="422"/>
                </a:cubicBezTo>
                <a:cubicBezTo>
                  <a:pt x="1319" y="441"/>
                  <a:pt x="1310" y="458"/>
                  <a:pt x="1299" y="475"/>
                </a:cubicBezTo>
                <a:cubicBezTo>
                  <a:pt x="1288" y="491"/>
                  <a:pt x="1275" y="507"/>
                  <a:pt x="1261" y="521"/>
                </a:cubicBezTo>
                <a:cubicBezTo>
                  <a:pt x="1247" y="535"/>
                  <a:pt x="1231" y="548"/>
                  <a:pt x="1215" y="559"/>
                </a:cubicBezTo>
                <a:cubicBezTo>
                  <a:pt x="1198" y="570"/>
                  <a:pt x="1181" y="579"/>
                  <a:pt x="1162" y="587"/>
                </a:cubicBezTo>
                <a:cubicBezTo>
                  <a:pt x="1144" y="594"/>
                  <a:pt x="1125" y="600"/>
                  <a:pt x="1105" y="604"/>
                </a:cubicBezTo>
                <a:cubicBezTo>
                  <a:pt x="1085" y="608"/>
                  <a:pt x="1066" y="610"/>
                  <a:pt x="1046" y="610"/>
                </a:cubicBezTo>
                <a:lnTo>
                  <a:pt x="304" y="610"/>
                </a:lnTo>
                <a:cubicBezTo>
                  <a:pt x="284" y="610"/>
                  <a:pt x="264" y="608"/>
                  <a:pt x="245" y="604"/>
                </a:cubicBezTo>
                <a:cubicBezTo>
                  <a:pt x="225" y="600"/>
                  <a:pt x="206" y="594"/>
                  <a:pt x="187" y="587"/>
                </a:cubicBezTo>
                <a:cubicBezTo>
                  <a:pt x="169" y="579"/>
                  <a:pt x="151" y="570"/>
                  <a:pt x="135" y="559"/>
                </a:cubicBezTo>
                <a:cubicBezTo>
                  <a:pt x="118" y="548"/>
                  <a:pt x="103" y="535"/>
                  <a:pt x="89" y="521"/>
                </a:cubicBezTo>
                <a:cubicBezTo>
                  <a:pt x="75" y="507"/>
                  <a:pt x="62" y="491"/>
                  <a:pt x="51" y="475"/>
                </a:cubicBezTo>
                <a:cubicBezTo>
                  <a:pt x="40" y="458"/>
                  <a:pt x="30" y="441"/>
                  <a:pt x="23" y="422"/>
                </a:cubicBezTo>
                <a:cubicBezTo>
                  <a:pt x="15" y="404"/>
                  <a:pt x="9" y="385"/>
                  <a:pt x="5" y="365"/>
                </a:cubicBezTo>
                <a:cubicBezTo>
                  <a:pt x="2" y="345"/>
                  <a:pt x="0" y="326"/>
                  <a:pt x="0" y="3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3" name="TextBox 892"/>
          <p:cNvSpPr txBox="1"/>
          <p:nvPr/>
        </p:nvSpPr>
        <p:spPr>
          <a:xfrm>
            <a:off x="2905200" y="3392280"/>
            <a:ext cx="2314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CCR7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4" name="TextBox 893"/>
          <p:cNvSpPr txBox="1"/>
          <p:nvPr/>
        </p:nvSpPr>
        <p:spPr>
          <a:xfrm>
            <a:off x="3381480" y="3392280"/>
            <a:ext cx="2912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ICAM5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5" name="Free-form: Shape 894"/>
          <p:cNvSpPr/>
          <p:nvPr/>
        </p:nvSpPr>
        <p:spPr>
          <a:xfrm>
            <a:off x="657000" y="3885840"/>
            <a:ext cx="467280" cy="210240"/>
          </a:xfrm>
          <a:custGeom>
            <a:avLst/>
            <a:gdLst/>
            <a:ahLst/>
            <a:cxnLst/>
            <a:rect l="0" t="0" r="r" b="b"/>
            <a:pathLst>
              <a:path w="1298" h="584">
                <a:moveTo>
                  <a:pt x="0" y="292"/>
                </a:moveTo>
                <a:cubicBezTo>
                  <a:pt x="0" y="272"/>
                  <a:pt x="2" y="254"/>
                  <a:pt x="6" y="235"/>
                </a:cubicBezTo>
                <a:cubicBezTo>
                  <a:pt x="9" y="216"/>
                  <a:pt x="15" y="198"/>
                  <a:pt x="22" y="180"/>
                </a:cubicBezTo>
                <a:cubicBezTo>
                  <a:pt x="30" y="163"/>
                  <a:pt x="39" y="146"/>
                  <a:pt x="49" y="130"/>
                </a:cubicBezTo>
                <a:cubicBezTo>
                  <a:pt x="60" y="114"/>
                  <a:pt x="72" y="99"/>
                  <a:pt x="85" y="86"/>
                </a:cubicBezTo>
                <a:cubicBezTo>
                  <a:pt x="99" y="72"/>
                  <a:pt x="114" y="60"/>
                  <a:pt x="130" y="50"/>
                </a:cubicBezTo>
                <a:cubicBezTo>
                  <a:pt x="146" y="39"/>
                  <a:pt x="163" y="30"/>
                  <a:pt x="181" y="23"/>
                </a:cubicBezTo>
                <a:cubicBezTo>
                  <a:pt x="198" y="15"/>
                  <a:pt x="217" y="10"/>
                  <a:pt x="235" y="6"/>
                </a:cubicBezTo>
                <a:cubicBezTo>
                  <a:pt x="254" y="2"/>
                  <a:pt x="273" y="0"/>
                  <a:pt x="292" y="0"/>
                </a:cubicBezTo>
                <a:lnTo>
                  <a:pt x="1007" y="0"/>
                </a:lnTo>
                <a:cubicBezTo>
                  <a:pt x="1026" y="0"/>
                  <a:pt x="1045" y="2"/>
                  <a:pt x="1063" y="6"/>
                </a:cubicBezTo>
                <a:cubicBezTo>
                  <a:pt x="1082" y="10"/>
                  <a:pt x="1100" y="15"/>
                  <a:pt x="1118" y="23"/>
                </a:cubicBezTo>
                <a:cubicBezTo>
                  <a:pt x="1136" y="30"/>
                  <a:pt x="1152" y="39"/>
                  <a:pt x="1168" y="50"/>
                </a:cubicBezTo>
                <a:cubicBezTo>
                  <a:pt x="1184" y="60"/>
                  <a:pt x="1199" y="72"/>
                  <a:pt x="1212" y="86"/>
                </a:cubicBezTo>
                <a:cubicBezTo>
                  <a:pt x="1226" y="99"/>
                  <a:pt x="1238" y="114"/>
                  <a:pt x="1249" y="130"/>
                </a:cubicBezTo>
                <a:cubicBezTo>
                  <a:pt x="1259" y="146"/>
                  <a:pt x="1268" y="163"/>
                  <a:pt x="1275" y="180"/>
                </a:cubicBezTo>
                <a:cubicBezTo>
                  <a:pt x="1283" y="198"/>
                  <a:pt x="1288" y="216"/>
                  <a:pt x="1292" y="235"/>
                </a:cubicBezTo>
                <a:cubicBezTo>
                  <a:pt x="1296" y="254"/>
                  <a:pt x="1298" y="272"/>
                  <a:pt x="1298" y="292"/>
                </a:cubicBezTo>
                <a:cubicBezTo>
                  <a:pt x="1298" y="311"/>
                  <a:pt x="1296" y="330"/>
                  <a:pt x="1292" y="348"/>
                </a:cubicBezTo>
                <a:cubicBezTo>
                  <a:pt x="1288" y="367"/>
                  <a:pt x="1283" y="385"/>
                  <a:pt x="1275" y="403"/>
                </a:cubicBezTo>
                <a:cubicBezTo>
                  <a:pt x="1268" y="421"/>
                  <a:pt x="1259" y="437"/>
                  <a:pt x="1249" y="453"/>
                </a:cubicBezTo>
                <a:cubicBezTo>
                  <a:pt x="1238" y="469"/>
                  <a:pt x="1226" y="484"/>
                  <a:pt x="1212" y="497"/>
                </a:cubicBezTo>
                <a:cubicBezTo>
                  <a:pt x="1199" y="511"/>
                  <a:pt x="1184" y="523"/>
                  <a:pt x="1168" y="534"/>
                </a:cubicBezTo>
                <a:cubicBezTo>
                  <a:pt x="1152" y="544"/>
                  <a:pt x="1136" y="553"/>
                  <a:pt x="1118" y="561"/>
                </a:cubicBezTo>
                <a:cubicBezTo>
                  <a:pt x="1100" y="569"/>
                  <a:pt x="1082" y="574"/>
                  <a:pt x="1063" y="578"/>
                </a:cubicBezTo>
                <a:cubicBezTo>
                  <a:pt x="1045" y="582"/>
                  <a:pt x="1026" y="584"/>
                  <a:pt x="1007" y="584"/>
                </a:cubicBezTo>
                <a:lnTo>
                  <a:pt x="292" y="584"/>
                </a:lnTo>
                <a:cubicBezTo>
                  <a:pt x="273" y="584"/>
                  <a:pt x="254" y="582"/>
                  <a:pt x="235" y="578"/>
                </a:cubicBezTo>
                <a:cubicBezTo>
                  <a:pt x="217" y="574"/>
                  <a:pt x="198" y="569"/>
                  <a:pt x="181" y="561"/>
                </a:cubicBezTo>
                <a:cubicBezTo>
                  <a:pt x="163" y="553"/>
                  <a:pt x="146" y="544"/>
                  <a:pt x="130" y="534"/>
                </a:cubicBezTo>
                <a:cubicBezTo>
                  <a:pt x="114" y="523"/>
                  <a:pt x="99" y="511"/>
                  <a:pt x="85" y="497"/>
                </a:cubicBezTo>
                <a:cubicBezTo>
                  <a:pt x="72" y="484"/>
                  <a:pt x="60" y="469"/>
                  <a:pt x="49" y="453"/>
                </a:cubicBezTo>
                <a:cubicBezTo>
                  <a:pt x="39" y="437"/>
                  <a:pt x="30" y="421"/>
                  <a:pt x="22" y="403"/>
                </a:cubicBezTo>
                <a:cubicBezTo>
                  <a:pt x="15" y="385"/>
                  <a:pt x="9" y="367"/>
                  <a:pt x="6" y="348"/>
                </a:cubicBezTo>
                <a:cubicBezTo>
                  <a:pt x="2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6" name="TextBox 895"/>
          <p:cNvSpPr txBox="1"/>
          <p:nvPr/>
        </p:nvSpPr>
        <p:spPr>
          <a:xfrm>
            <a:off x="628560" y="3678840"/>
            <a:ext cx="83304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Lipid Metabolism: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7" name="Free-form: Shape 896"/>
          <p:cNvSpPr/>
          <p:nvPr/>
        </p:nvSpPr>
        <p:spPr>
          <a:xfrm>
            <a:off x="1180800" y="3885840"/>
            <a:ext cx="429120" cy="210240"/>
          </a:xfrm>
          <a:custGeom>
            <a:avLst/>
            <a:gdLst/>
            <a:ahLst/>
            <a:cxnLst/>
            <a:rect l="0" t="0" r="r" b="b"/>
            <a:pathLst>
              <a:path w="1192" h="584">
                <a:moveTo>
                  <a:pt x="0" y="292"/>
                </a:moveTo>
                <a:cubicBezTo>
                  <a:pt x="0" y="272"/>
                  <a:pt x="2" y="254"/>
                  <a:pt x="6" y="235"/>
                </a:cubicBezTo>
                <a:cubicBezTo>
                  <a:pt x="10" y="216"/>
                  <a:pt x="15" y="198"/>
                  <a:pt x="22" y="180"/>
                </a:cubicBezTo>
                <a:cubicBezTo>
                  <a:pt x="30" y="163"/>
                  <a:pt x="39" y="146"/>
                  <a:pt x="49" y="130"/>
                </a:cubicBezTo>
                <a:cubicBezTo>
                  <a:pt x="60" y="114"/>
                  <a:pt x="72" y="99"/>
                  <a:pt x="86" y="86"/>
                </a:cubicBezTo>
                <a:cubicBezTo>
                  <a:pt x="99" y="72"/>
                  <a:pt x="114" y="60"/>
                  <a:pt x="130" y="50"/>
                </a:cubicBezTo>
                <a:cubicBezTo>
                  <a:pt x="146" y="39"/>
                  <a:pt x="162" y="30"/>
                  <a:pt x="180" y="23"/>
                </a:cubicBezTo>
                <a:cubicBezTo>
                  <a:pt x="198" y="15"/>
                  <a:pt x="216" y="10"/>
                  <a:pt x="235" y="6"/>
                </a:cubicBezTo>
                <a:cubicBezTo>
                  <a:pt x="253" y="2"/>
                  <a:pt x="272" y="0"/>
                  <a:pt x="291" y="0"/>
                </a:cubicBezTo>
                <a:lnTo>
                  <a:pt x="901" y="0"/>
                </a:lnTo>
                <a:cubicBezTo>
                  <a:pt x="920" y="0"/>
                  <a:pt x="939" y="2"/>
                  <a:pt x="958" y="6"/>
                </a:cubicBezTo>
                <a:cubicBezTo>
                  <a:pt x="976" y="10"/>
                  <a:pt x="995" y="15"/>
                  <a:pt x="1012" y="23"/>
                </a:cubicBezTo>
                <a:cubicBezTo>
                  <a:pt x="1030" y="30"/>
                  <a:pt x="1047" y="39"/>
                  <a:pt x="1063" y="50"/>
                </a:cubicBezTo>
                <a:cubicBezTo>
                  <a:pt x="1078" y="60"/>
                  <a:pt x="1093" y="72"/>
                  <a:pt x="1107" y="86"/>
                </a:cubicBezTo>
                <a:cubicBezTo>
                  <a:pt x="1120" y="99"/>
                  <a:pt x="1132" y="114"/>
                  <a:pt x="1143" y="130"/>
                </a:cubicBezTo>
                <a:cubicBezTo>
                  <a:pt x="1154" y="146"/>
                  <a:pt x="1162" y="163"/>
                  <a:pt x="1170" y="180"/>
                </a:cubicBezTo>
                <a:cubicBezTo>
                  <a:pt x="1177" y="198"/>
                  <a:pt x="1183" y="216"/>
                  <a:pt x="1186" y="235"/>
                </a:cubicBezTo>
                <a:cubicBezTo>
                  <a:pt x="1190" y="254"/>
                  <a:pt x="1192" y="272"/>
                  <a:pt x="1192" y="292"/>
                </a:cubicBezTo>
                <a:cubicBezTo>
                  <a:pt x="1192" y="311"/>
                  <a:pt x="1190" y="330"/>
                  <a:pt x="1186" y="348"/>
                </a:cubicBezTo>
                <a:cubicBezTo>
                  <a:pt x="1183" y="367"/>
                  <a:pt x="1177" y="385"/>
                  <a:pt x="1170" y="403"/>
                </a:cubicBezTo>
                <a:cubicBezTo>
                  <a:pt x="1162" y="421"/>
                  <a:pt x="1154" y="437"/>
                  <a:pt x="1143" y="453"/>
                </a:cubicBezTo>
                <a:cubicBezTo>
                  <a:pt x="1132" y="469"/>
                  <a:pt x="1120" y="484"/>
                  <a:pt x="1107" y="497"/>
                </a:cubicBezTo>
                <a:cubicBezTo>
                  <a:pt x="1093" y="511"/>
                  <a:pt x="1078" y="523"/>
                  <a:pt x="1063" y="534"/>
                </a:cubicBezTo>
                <a:cubicBezTo>
                  <a:pt x="1047" y="544"/>
                  <a:pt x="1030" y="553"/>
                  <a:pt x="1012" y="561"/>
                </a:cubicBezTo>
                <a:cubicBezTo>
                  <a:pt x="995" y="569"/>
                  <a:pt x="976" y="574"/>
                  <a:pt x="958" y="578"/>
                </a:cubicBezTo>
                <a:cubicBezTo>
                  <a:pt x="939" y="582"/>
                  <a:pt x="920" y="584"/>
                  <a:pt x="901" y="584"/>
                </a:cubicBezTo>
                <a:lnTo>
                  <a:pt x="291" y="584"/>
                </a:lnTo>
                <a:cubicBezTo>
                  <a:pt x="272" y="584"/>
                  <a:pt x="253" y="582"/>
                  <a:pt x="235" y="578"/>
                </a:cubicBezTo>
                <a:cubicBezTo>
                  <a:pt x="216" y="574"/>
                  <a:pt x="198" y="569"/>
                  <a:pt x="180" y="561"/>
                </a:cubicBezTo>
                <a:cubicBezTo>
                  <a:pt x="162" y="553"/>
                  <a:pt x="146" y="544"/>
                  <a:pt x="130" y="534"/>
                </a:cubicBezTo>
                <a:cubicBezTo>
                  <a:pt x="114" y="523"/>
                  <a:pt x="99" y="511"/>
                  <a:pt x="86" y="497"/>
                </a:cubicBezTo>
                <a:cubicBezTo>
                  <a:pt x="72" y="484"/>
                  <a:pt x="60" y="469"/>
                  <a:pt x="49" y="453"/>
                </a:cubicBezTo>
                <a:cubicBezTo>
                  <a:pt x="39" y="437"/>
                  <a:pt x="30" y="421"/>
                  <a:pt x="22" y="403"/>
                </a:cubicBezTo>
                <a:cubicBezTo>
                  <a:pt x="15" y="385"/>
                  <a:pt x="10" y="367"/>
                  <a:pt x="6" y="348"/>
                </a:cubicBezTo>
                <a:cubicBezTo>
                  <a:pt x="2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8" name="TextBox 897"/>
          <p:cNvSpPr txBox="1"/>
          <p:nvPr/>
        </p:nvSpPr>
        <p:spPr>
          <a:xfrm>
            <a:off x="752400" y="3935160"/>
            <a:ext cx="2746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ABCA1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9" name="Free-form: Shape 898"/>
          <p:cNvSpPr/>
          <p:nvPr/>
        </p:nvSpPr>
        <p:spPr>
          <a:xfrm>
            <a:off x="1666800" y="3885840"/>
            <a:ext cx="466920" cy="210240"/>
          </a:xfrm>
          <a:custGeom>
            <a:avLst/>
            <a:gdLst/>
            <a:ahLst/>
            <a:cxnLst/>
            <a:rect l="0" t="0" r="r" b="b"/>
            <a:pathLst>
              <a:path w="1297" h="584">
                <a:moveTo>
                  <a:pt x="0" y="292"/>
                </a:moveTo>
                <a:cubicBezTo>
                  <a:pt x="0" y="272"/>
                  <a:pt x="2" y="254"/>
                  <a:pt x="5" y="235"/>
                </a:cubicBezTo>
                <a:cubicBezTo>
                  <a:pt x="9" y="216"/>
                  <a:pt x="15" y="198"/>
                  <a:pt x="22" y="180"/>
                </a:cubicBezTo>
                <a:cubicBezTo>
                  <a:pt x="29" y="163"/>
                  <a:pt x="38" y="146"/>
                  <a:pt x="49" y="130"/>
                </a:cubicBezTo>
                <a:cubicBezTo>
                  <a:pt x="59" y="114"/>
                  <a:pt x="71" y="99"/>
                  <a:pt x="85" y="86"/>
                </a:cubicBezTo>
                <a:cubicBezTo>
                  <a:pt x="98" y="72"/>
                  <a:pt x="113" y="60"/>
                  <a:pt x="129" y="50"/>
                </a:cubicBezTo>
                <a:cubicBezTo>
                  <a:pt x="145" y="39"/>
                  <a:pt x="162" y="30"/>
                  <a:pt x="179" y="23"/>
                </a:cubicBezTo>
                <a:cubicBezTo>
                  <a:pt x="197" y="15"/>
                  <a:pt x="215" y="10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1005" y="0"/>
                </a:lnTo>
                <a:cubicBezTo>
                  <a:pt x="1024" y="0"/>
                  <a:pt x="1043" y="2"/>
                  <a:pt x="1062" y="6"/>
                </a:cubicBezTo>
                <a:cubicBezTo>
                  <a:pt x="1081" y="10"/>
                  <a:pt x="1099" y="15"/>
                  <a:pt x="1117" y="23"/>
                </a:cubicBezTo>
                <a:cubicBezTo>
                  <a:pt x="1134" y="30"/>
                  <a:pt x="1151" y="39"/>
                  <a:pt x="1167" y="50"/>
                </a:cubicBezTo>
                <a:cubicBezTo>
                  <a:pt x="1183" y="60"/>
                  <a:pt x="1197" y="72"/>
                  <a:pt x="1212" y="86"/>
                </a:cubicBezTo>
                <a:cubicBezTo>
                  <a:pt x="1225" y="99"/>
                  <a:pt x="1237" y="114"/>
                  <a:pt x="1248" y="130"/>
                </a:cubicBezTo>
                <a:cubicBezTo>
                  <a:pt x="1259" y="146"/>
                  <a:pt x="1268" y="163"/>
                  <a:pt x="1275" y="180"/>
                </a:cubicBezTo>
                <a:cubicBezTo>
                  <a:pt x="1282" y="198"/>
                  <a:pt x="1288" y="216"/>
                  <a:pt x="1292" y="235"/>
                </a:cubicBezTo>
                <a:cubicBezTo>
                  <a:pt x="1295" y="254"/>
                  <a:pt x="1297" y="272"/>
                  <a:pt x="1297" y="292"/>
                </a:cubicBezTo>
                <a:cubicBezTo>
                  <a:pt x="1297" y="311"/>
                  <a:pt x="1295" y="330"/>
                  <a:pt x="1292" y="348"/>
                </a:cubicBezTo>
                <a:cubicBezTo>
                  <a:pt x="1288" y="367"/>
                  <a:pt x="1282" y="385"/>
                  <a:pt x="1275" y="403"/>
                </a:cubicBezTo>
                <a:cubicBezTo>
                  <a:pt x="1268" y="421"/>
                  <a:pt x="1259" y="437"/>
                  <a:pt x="1248" y="453"/>
                </a:cubicBezTo>
                <a:cubicBezTo>
                  <a:pt x="1237" y="469"/>
                  <a:pt x="1225" y="484"/>
                  <a:pt x="1212" y="497"/>
                </a:cubicBezTo>
                <a:cubicBezTo>
                  <a:pt x="1197" y="511"/>
                  <a:pt x="1183" y="523"/>
                  <a:pt x="1167" y="534"/>
                </a:cubicBezTo>
                <a:cubicBezTo>
                  <a:pt x="1151" y="544"/>
                  <a:pt x="1134" y="553"/>
                  <a:pt x="1117" y="561"/>
                </a:cubicBezTo>
                <a:cubicBezTo>
                  <a:pt x="1099" y="569"/>
                  <a:pt x="1081" y="574"/>
                  <a:pt x="1062" y="578"/>
                </a:cubicBezTo>
                <a:cubicBezTo>
                  <a:pt x="1043" y="582"/>
                  <a:pt x="1024" y="584"/>
                  <a:pt x="1005" y="584"/>
                </a:cubicBezTo>
                <a:lnTo>
                  <a:pt x="291" y="584"/>
                </a:lnTo>
                <a:cubicBezTo>
                  <a:pt x="272" y="584"/>
                  <a:pt x="253" y="582"/>
                  <a:pt x="234" y="578"/>
                </a:cubicBezTo>
                <a:cubicBezTo>
                  <a:pt x="215" y="574"/>
                  <a:pt x="197" y="569"/>
                  <a:pt x="179" y="561"/>
                </a:cubicBezTo>
                <a:cubicBezTo>
                  <a:pt x="162" y="553"/>
                  <a:pt x="145" y="544"/>
                  <a:pt x="129" y="534"/>
                </a:cubicBezTo>
                <a:cubicBezTo>
                  <a:pt x="113" y="523"/>
                  <a:pt x="98" y="511"/>
                  <a:pt x="85" y="497"/>
                </a:cubicBezTo>
                <a:cubicBezTo>
                  <a:pt x="71" y="484"/>
                  <a:pt x="59" y="469"/>
                  <a:pt x="49" y="453"/>
                </a:cubicBezTo>
                <a:cubicBezTo>
                  <a:pt x="38" y="437"/>
                  <a:pt x="29" y="421"/>
                  <a:pt x="22" y="403"/>
                </a:cubicBezTo>
                <a:cubicBezTo>
                  <a:pt x="15" y="385"/>
                  <a:pt x="9" y="367"/>
                  <a:pt x="5" y="348"/>
                </a:cubicBezTo>
                <a:cubicBezTo>
                  <a:pt x="2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0" name="TextBox 899"/>
          <p:cNvSpPr txBox="1"/>
          <p:nvPr/>
        </p:nvSpPr>
        <p:spPr>
          <a:xfrm>
            <a:off x="1276560" y="3935160"/>
            <a:ext cx="2361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CD36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1" name="Free-form: Shape 900"/>
          <p:cNvSpPr/>
          <p:nvPr/>
        </p:nvSpPr>
        <p:spPr>
          <a:xfrm>
            <a:off x="2190600" y="3885840"/>
            <a:ext cx="466920" cy="210240"/>
          </a:xfrm>
          <a:custGeom>
            <a:avLst/>
            <a:gdLst/>
            <a:ahLst/>
            <a:cxnLst/>
            <a:rect l="0" t="0" r="r" b="b"/>
            <a:pathLst>
              <a:path w="1297" h="584">
                <a:moveTo>
                  <a:pt x="0" y="292"/>
                </a:moveTo>
                <a:cubicBezTo>
                  <a:pt x="0" y="272"/>
                  <a:pt x="2" y="254"/>
                  <a:pt x="6" y="235"/>
                </a:cubicBezTo>
                <a:cubicBezTo>
                  <a:pt x="9" y="216"/>
                  <a:pt x="15" y="198"/>
                  <a:pt x="22" y="180"/>
                </a:cubicBezTo>
                <a:cubicBezTo>
                  <a:pt x="29" y="163"/>
                  <a:pt x="38" y="146"/>
                  <a:pt x="49" y="130"/>
                </a:cubicBezTo>
                <a:cubicBezTo>
                  <a:pt x="60" y="114"/>
                  <a:pt x="72" y="99"/>
                  <a:pt x="85" y="86"/>
                </a:cubicBezTo>
                <a:cubicBezTo>
                  <a:pt x="99" y="72"/>
                  <a:pt x="113" y="60"/>
                  <a:pt x="129" y="50"/>
                </a:cubicBezTo>
                <a:cubicBezTo>
                  <a:pt x="145" y="39"/>
                  <a:pt x="162" y="30"/>
                  <a:pt x="180" y="23"/>
                </a:cubicBezTo>
                <a:cubicBezTo>
                  <a:pt x="197" y="15"/>
                  <a:pt x="215" y="10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1005" y="0"/>
                </a:lnTo>
                <a:cubicBezTo>
                  <a:pt x="1024" y="0"/>
                  <a:pt x="1043" y="2"/>
                  <a:pt x="1063" y="6"/>
                </a:cubicBezTo>
                <a:cubicBezTo>
                  <a:pt x="1082" y="10"/>
                  <a:pt x="1100" y="15"/>
                  <a:pt x="1118" y="23"/>
                </a:cubicBezTo>
                <a:cubicBezTo>
                  <a:pt x="1135" y="30"/>
                  <a:pt x="1152" y="39"/>
                  <a:pt x="1168" y="50"/>
                </a:cubicBezTo>
                <a:cubicBezTo>
                  <a:pt x="1184" y="60"/>
                  <a:pt x="1199" y="72"/>
                  <a:pt x="1212" y="86"/>
                </a:cubicBezTo>
                <a:cubicBezTo>
                  <a:pt x="1226" y="99"/>
                  <a:pt x="1238" y="114"/>
                  <a:pt x="1248" y="130"/>
                </a:cubicBezTo>
                <a:cubicBezTo>
                  <a:pt x="1259" y="146"/>
                  <a:pt x="1268" y="163"/>
                  <a:pt x="1275" y="180"/>
                </a:cubicBezTo>
                <a:cubicBezTo>
                  <a:pt x="1283" y="198"/>
                  <a:pt x="1288" y="216"/>
                  <a:pt x="1292" y="235"/>
                </a:cubicBezTo>
                <a:cubicBezTo>
                  <a:pt x="1296" y="254"/>
                  <a:pt x="1297" y="272"/>
                  <a:pt x="1297" y="292"/>
                </a:cubicBezTo>
                <a:cubicBezTo>
                  <a:pt x="1297" y="311"/>
                  <a:pt x="1296" y="330"/>
                  <a:pt x="1292" y="348"/>
                </a:cubicBezTo>
                <a:cubicBezTo>
                  <a:pt x="1288" y="367"/>
                  <a:pt x="1283" y="385"/>
                  <a:pt x="1275" y="403"/>
                </a:cubicBezTo>
                <a:cubicBezTo>
                  <a:pt x="1268" y="421"/>
                  <a:pt x="1259" y="437"/>
                  <a:pt x="1248" y="453"/>
                </a:cubicBezTo>
                <a:cubicBezTo>
                  <a:pt x="1238" y="469"/>
                  <a:pt x="1226" y="484"/>
                  <a:pt x="1212" y="497"/>
                </a:cubicBezTo>
                <a:cubicBezTo>
                  <a:pt x="1199" y="511"/>
                  <a:pt x="1184" y="523"/>
                  <a:pt x="1168" y="534"/>
                </a:cubicBezTo>
                <a:cubicBezTo>
                  <a:pt x="1152" y="544"/>
                  <a:pt x="1135" y="553"/>
                  <a:pt x="1118" y="561"/>
                </a:cubicBezTo>
                <a:cubicBezTo>
                  <a:pt x="1100" y="569"/>
                  <a:pt x="1082" y="574"/>
                  <a:pt x="1063" y="578"/>
                </a:cubicBezTo>
                <a:cubicBezTo>
                  <a:pt x="1043" y="582"/>
                  <a:pt x="1024" y="584"/>
                  <a:pt x="1005" y="584"/>
                </a:cubicBezTo>
                <a:lnTo>
                  <a:pt x="291" y="584"/>
                </a:lnTo>
                <a:cubicBezTo>
                  <a:pt x="272" y="584"/>
                  <a:pt x="253" y="582"/>
                  <a:pt x="234" y="578"/>
                </a:cubicBezTo>
                <a:cubicBezTo>
                  <a:pt x="215" y="574"/>
                  <a:pt x="197" y="569"/>
                  <a:pt x="180" y="561"/>
                </a:cubicBezTo>
                <a:cubicBezTo>
                  <a:pt x="162" y="553"/>
                  <a:pt x="145" y="544"/>
                  <a:pt x="129" y="534"/>
                </a:cubicBezTo>
                <a:cubicBezTo>
                  <a:pt x="113" y="523"/>
                  <a:pt x="99" y="511"/>
                  <a:pt x="85" y="497"/>
                </a:cubicBezTo>
                <a:cubicBezTo>
                  <a:pt x="72" y="484"/>
                  <a:pt x="60" y="469"/>
                  <a:pt x="49" y="453"/>
                </a:cubicBezTo>
                <a:cubicBezTo>
                  <a:pt x="38" y="437"/>
                  <a:pt x="29" y="421"/>
                  <a:pt x="22" y="403"/>
                </a:cubicBezTo>
                <a:cubicBezTo>
                  <a:pt x="15" y="385"/>
                  <a:pt x="9" y="367"/>
                  <a:pt x="6" y="348"/>
                </a:cubicBezTo>
                <a:cubicBezTo>
                  <a:pt x="2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2" name="TextBox 901"/>
          <p:cNvSpPr txBox="1"/>
          <p:nvPr/>
        </p:nvSpPr>
        <p:spPr>
          <a:xfrm>
            <a:off x="1760400" y="3935160"/>
            <a:ext cx="2764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FABP4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3" name="Free-form: Shape 902"/>
          <p:cNvSpPr/>
          <p:nvPr/>
        </p:nvSpPr>
        <p:spPr>
          <a:xfrm>
            <a:off x="2714400" y="3885840"/>
            <a:ext cx="410040" cy="210240"/>
          </a:xfrm>
          <a:custGeom>
            <a:avLst/>
            <a:gdLst/>
            <a:ahLst/>
            <a:cxnLst/>
            <a:rect l="0" t="0" r="r" b="b"/>
            <a:pathLst>
              <a:path w="1139" h="584">
                <a:moveTo>
                  <a:pt x="0" y="292"/>
                </a:moveTo>
                <a:cubicBezTo>
                  <a:pt x="0" y="272"/>
                  <a:pt x="2" y="254"/>
                  <a:pt x="6" y="235"/>
                </a:cubicBezTo>
                <a:cubicBezTo>
                  <a:pt x="9" y="216"/>
                  <a:pt x="15" y="198"/>
                  <a:pt x="22" y="180"/>
                </a:cubicBezTo>
                <a:cubicBezTo>
                  <a:pt x="30" y="163"/>
                  <a:pt x="39" y="146"/>
                  <a:pt x="49" y="130"/>
                </a:cubicBezTo>
                <a:cubicBezTo>
                  <a:pt x="60" y="114"/>
                  <a:pt x="72" y="99"/>
                  <a:pt x="85" y="86"/>
                </a:cubicBezTo>
                <a:cubicBezTo>
                  <a:pt x="99" y="72"/>
                  <a:pt x="114" y="60"/>
                  <a:pt x="129" y="50"/>
                </a:cubicBezTo>
                <a:cubicBezTo>
                  <a:pt x="145" y="39"/>
                  <a:pt x="162" y="30"/>
                  <a:pt x="180" y="23"/>
                </a:cubicBezTo>
                <a:cubicBezTo>
                  <a:pt x="197" y="15"/>
                  <a:pt x="216" y="10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847" y="0"/>
                </a:lnTo>
                <a:cubicBezTo>
                  <a:pt x="866" y="0"/>
                  <a:pt x="885" y="2"/>
                  <a:pt x="904" y="6"/>
                </a:cubicBezTo>
                <a:cubicBezTo>
                  <a:pt x="922" y="10"/>
                  <a:pt x="941" y="15"/>
                  <a:pt x="958" y="23"/>
                </a:cubicBezTo>
                <a:cubicBezTo>
                  <a:pt x="976" y="30"/>
                  <a:pt x="994" y="39"/>
                  <a:pt x="1009" y="50"/>
                </a:cubicBezTo>
                <a:cubicBezTo>
                  <a:pt x="1025" y="60"/>
                  <a:pt x="1040" y="72"/>
                  <a:pt x="1054" y="86"/>
                </a:cubicBezTo>
                <a:cubicBezTo>
                  <a:pt x="1067" y="99"/>
                  <a:pt x="1079" y="114"/>
                  <a:pt x="1090" y="130"/>
                </a:cubicBezTo>
                <a:cubicBezTo>
                  <a:pt x="1100" y="146"/>
                  <a:pt x="1109" y="163"/>
                  <a:pt x="1117" y="180"/>
                </a:cubicBezTo>
                <a:cubicBezTo>
                  <a:pt x="1124" y="198"/>
                  <a:pt x="1130" y="216"/>
                  <a:pt x="1133" y="235"/>
                </a:cubicBezTo>
                <a:cubicBezTo>
                  <a:pt x="1137" y="254"/>
                  <a:pt x="1139" y="272"/>
                  <a:pt x="1139" y="292"/>
                </a:cubicBezTo>
                <a:cubicBezTo>
                  <a:pt x="1139" y="311"/>
                  <a:pt x="1137" y="330"/>
                  <a:pt x="1133" y="348"/>
                </a:cubicBezTo>
                <a:cubicBezTo>
                  <a:pt x="1130" y="367"/>
                  <a:pt x="1124" y="385"/>
                  <a:pt x="1117" y="403"/>
                </a:cubicBezTo>
                <a:cubicBezTo>
                  <a:pt x="1109" y="421"/>
                  <a:pt x="1100" y="437"/>
                  <a:pt x="1090" y="453"/>
                </a:cubicBezTo>
                <a:cubicBezTo>
                  <a:pt x="1079" y="469"/>
                  <a:pt x="1067" y="484"/>
                  <a:pt x="1054" y="497"/>
                </a:cubicBezTo>
                <a:cubicBezTo>
                  <a:pt x="1040" y="511"/>
                  <a:pt x="1025" y="523"/>
                  <a:pt x="1009" y="534"/>
                </a:cubicBezTo>
                <a:cubicBezTo>
                  <a:pt x="994" y="544"/>
                  <a:pt x="976" y="553"/>
                  <a:pt x="958" y="561"/>
                </a:cubicBezTo>
                <a:cubicBezTo>
                  <a:pt x="941" y="569"/>
                  <a:pt x="922" y="574"/>
                  <a:pt x="904" y="578"/>
                </a:cubicBezTo>
                <a:cubicBezTo>
                  <a:pt x="885" y="582"/>
                  <a:pt x="866" y="584"/>
                  <a:pt x="847" y="584"/>
                </a:cubicBezTo>
                <a:lnTo>
                  <a:pt x="291" y="584"/>
                </a:lnTo>
                <a:cubicBezTo>
                  <a:pt x="272" y="584"/>
                  <a:pt x="253" y="582"/>
                  <a:pt x="234" y="578"/>
                </a:cubicBezTo>
                <a:cubicBezTo>
                  <a:pt x="216" y="574"/>
                  <a:pt x="197" y="569"/>
                  <a:pt x="180" y="561"/>
                </a:cubicBezTo>
                <a:cubicBezTo>
                  <a:pt x="162" y="553"/>
                  <a:pt x="145" y="544"/>
                  <a:pt x="129" y="534"/>
                </a:cubicBezTo>
                <a:cubicBezTo>
                  <a:pt x="114" y="523"/>
                  <a:pt x="99" y="511"/>
                  <a:pt x="85" y="497"/>
                </a:cubicBezTo>
                <a:cubicBezTo>
                  <a:pt x="72" y="484"/>
                  <a:pt x="60" y="469"/>
                  <a:pt x="49" y="453"/>
                </a:cubicBezTo>
                <a:cubicBezTo>
                  <a:pt x="39" y="437"/>
                  <a:pt x="30" y="421"/>
                  <a:pt x="22" y="403"/>
                </a:cubicBezTo>
                <a:cubicBezTo>
                  <a:pt x="15" y="385"/>
                  <a:pt x="9" y="367"/>
                  <a:pt x="6" y="348"/>
                </a:cubicBezTo>
                <a:cubicBezTo>
                  <a:pt x="2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4" name="TextBox 903"/>
          <p:cNvSpPr txBox="1"/>
          <p:nvPr/>
        </p:nvSpPr>
        <p:spPr>
          <a:xfrm>
            <a:off x="2281320" y="3935160"/>
            <a:ext cx="281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FADS2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5" name="Free-form: Shape 904"/>
          <p:cNvSpPr/>
          <p:nvPr/>
        </p:nvSpPr>
        <p:spPr>
          <a:xfrm>
            <a:off x="3181320" y="3885840"/>
            <a:ext cx="524160" cy="210240"/>
          </a:xfrm>
          <a:custGeom>
            <a:avLst/>
            <a:gdLst/>
            <a:ahLst/>
            <a:cxnLst/>
            <a:rect l="0" t="0" r="r" b="b"/>
            <a:pathLst>
              <a:path w="1456" h="584">
                <a:moveTo>
                  <a:pt x="0" y="292"/>
                </a:moveTo>
                <a:cubicBezTo>
                  <a:pt x="0" y="272"/>
                  <a:pt x="1" y="254"/>
                  <a:pt x="5" y="235"/>
                </a:cubicBezTo>
                <a:cubicBezTo>
                  <a:pt x="9" y="216"/>
                  <a:pt x="14" y="198"/>
                  <a:pt x="22" y="180"/>
                </a:cubicBezTo>
                <a:cubicBezTo>
                  <a:pt x="29" y="163"/>
                  <a:pt x="38" y="146"/>
                  <a:pt x="49" y="130"/>
                </a:cubicBezTo>
                <a:cubicBezTo>
                  <a:pt x="59" y="114"/>
                  <a:pt x="71" y="99"/>
                  <a:pt x="85" y="86"/>
                </a:cubicBezTo>
                <a:cubicBezTo>
                  <a:pt x="98" y="72"/>
                  <a:pt x="113" y="60"/>
                  <a:pt x="129" y="50"/>
                </a:cubicBezTo>
                <a:cubicBezTo>
                  <a:pt x="145" y="39"/>
                  <a:pt x="162" y="30"/>
                  <a:pt x="179" y="23"/>
                </a:cubicBezTo>
                <a:cubicBezTo>
                  <a:pt x="197" y="15"/>
                  <a:pt x="215" y="10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1165" y="0"/>
                </a:lnTo>
                <a:cubicBezTo>
                  <a:pt x="1184" y="0"/>
                  <a:pt x="1203" y="2"/>
                  <a:pt x="1222" y="6"/>
                </a:cubicBezTo>
                <a:cubicBezTo>
                  <a:pt x="1240" y="10"/>
                  <a:pt x="1258" y="15"/>
                  <a:pt x="1276" y="23"/>
                </a:cubicBezTo>
                <a:cubicBezTo>
                  <a:pt x="1294" y="30"/>
                  <a:pt x="1311" y="39"/>
                  <a:pt x="1326" y="50"/>
                </a:cubicBezTo>
                <a:cubicBezTo>
                  <a:pt x="1342" y="60"/>
                  <a:pt x="1357" y="72"/>
                  <a:pt x="1371" y="86"/>
                </a:cubicBezTo>
                <a:cubicBezTo>
                  <a:pt x="1384" y="99"/>
                  <a:pt x="1396" y="114"/>
                  <a:pt x="1407" y="130"/>
                </a:cubicBezTo>
                <a:cubicBezTo>
                  <a:pt x="1417" y="146"/>
                  <a:pt x="1426" y="163"/>
                  <a:pt x="1434" y="180"/>
                </a:cubicBezTo>
                <a:cubicBezTo>
                  <a:pt x="1441" y="198"/>
                  <a:pt x="1446" y="216"/>
                  <a:pt x="1450" y="235"/>
                </a:cubicBezTo>
                <a:cubicBezTo>
                  <a:pt x="1454" y="254"/>
                  <a:pt x="1456" y="272"/>
                  <a:pt x="1456" y="292"/>
                </a:cubicBezTo>
                <a:cubicBezTo>
                  <a:pt x="1456" y="311"/>
                  <a:pt x="1454" y="330"/>
                  <a:pt x="1450" y="348"/>
                </a:cubicBezTo>
                <a:cubicBezTo>
                  <a:pt x="1446" y="367"/>
                  <a:pt x="1441" y="385"/>
                  <a:pt x="1434" y="403"/>
                </a:cubicBezTo>
                <a:cubicBezTo>
                  <a:pt x="1426" y="421"/>
                  <a:pt x="1417" y="437"/>
                  <a:pt x="1407" y="453"/>
                </a:cubicBezTo>
                <a:cubicBezTo>
                  <a:pt x="1396" y="469"/>
                  <a:pt x="1384" y="484"/>
                  <a:pt x="1371" y="497"/>
                </a:cubicBezTo>
                <a:cubicBezTo>
                  <a:pt x="1357" y="511"/>
                  <a:pt x="1342" y="523"/>
                  <a:pt x="1326" y="534"/>
                </a:cubicBezTo>
                <a:cubicBezTo>
                  <a:pt x="1311" y="544"/>
                  <a:pt x="1294" y="553"/>
                  <a:pt x="1276" y="561"/>
                </a:cubicBezTo>
                <a:cubicBezTo>
                  <a:pt x="1258" y="569"/>
                  <a:pt x="1240" y="574"/>
                  <a:pt x="1222" y="578"/>
                </a:cubicBezTo>
                <a:cubicBezTo>
                  <a:pt x="1203" y="582"/>
                  <a:pt x="1184" y="584"/>
                  <a:pt x="1165" y="584"/>
                </a:cubicBezTo>
                <a:lnTo>
                  <a:pt x="291" y="584"/>
                </a:lnTo>
                <a:cubicBezTo>
                  <a:pt x="272" y="584"/>
                  <a:pt x="253" y="582"/>
                  <a:pt x="234" y="578"/>
                </a:cubicBezTo>
                <a:cubicBezTo>
                  <a:pt x="215" y="574"/>
                  <a:pt x="197" y="569"/>
                  <a:pt x="179" y="561"/>
                </a:cubicBezTo>
                <a:cubicBezTo>
                  <a:pt x="162" y="553"/>
                  <a:pt x="145" y="544"/>
                  <a:pt x="129" y="534"/>
                </a:cubicBezTo>
                <a:cubicBezTo>
                  <a:pt x="113" y="523"/>
                  <a:pt x="98" y="511"/>
                  <a:pt x="85" y="497"/>
                </a:cubicBezTo>
                <a:cubicBezTo>
                  <a:pt x="71" y="484"/>
                  <a:pt x="59" y="469"/>
                  <a:pt x="49" y="453"/>
                </a:cubicBezTo>
                <a:cubicBezTo>
                  <a:pt x="38" y="437"/>
                  <a:pt x="29" y="421"/>
                  <a:pt x="22" y="403"/>
                </a:cubicBezTo>
                <a:cubicBezTo>
                  <a:pt x="14" y="385"/>
                  <a:pt x="9" y="367"/>
                  <a:pt x="5" y="348"/>
                </a:cubicBezTo>
                <a:cubicBezTo>
                  <a:pt x="1" y="330"/>
                  <a:pt x="0" y="311"/>
                  <a:pt x="0" y="292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6" name="TextBox 905"/>
          <p:cNvSpPr txBox="1"/>
          <p:nvPr/>
        </p:nvSpPr>
        <p:spPr>
          <a:xfrm>
            <a:off x="2810520" y="3935160"/>
            <a:ext cx="2167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OLR1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7" name="TextBox 906"/>
          <p:cNvSpPr txBox="1"/>
          <p:nvPr/>
        </p:nvSpPr>
        <p:spPr>
          <a:xfrm>
            <a:off x="3278160" y="3935160"/>
            <a:ext cx="3258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SREBP2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8" name="Free-form: Shape 907"/>
          <p:cNvSpPr/>
          <p:nvPr/>
        </p:nvSpPr>
        <p:spPr>
          <a:xfrm>
            <a:off x="657000" y="4419360"/>
            <a:ext cx="495720" cy="219600"/>
          </a:xfrm>
          <a:custGeom>
            <a:avLst/>
            <a:gdLst/>
            <a:ahLst/>
            <a:cxnLst/>
            <a:rect l="0" t="0" r="r" b="b"/>
            <a:pathLst>
              <a:path w="1377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10" y="226"/>
                  <a:pt x="16" y="207"/>
                  <a:pt x="23" y="189"/>
                </a:cubicBezTo>
                <a:cubicBezTo>
                  <a:pt x="31" y="170"/>
                  <a:pt x="40" y="152"/>
                  <a:pt x="51" y="135"/>
                </a:cubicBezTo>
                <a:cubicBezTo>
                  <a:pt x="63" y="119"/>
                  <a:pt x="75" y="103"/>
                  <a:pt x="89" y="89"/>
                </a:cubicBezTo>
                <a:cubicBezTo>
                  <a:pt x="103" y="75"/>
                  <a:pt x="119" y="63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6" y="6"/>
                </a:cubicBezTo>
                <a:cubicBezTo>
                  <a:pt x="266" y="2"/>
                  <a:pt x="285" y="0"/>
                  <a:pt x="305" y="0"/>
                </a:cubicBezTo>
                <a:lnTo>
                  <a:pt x="1073" y="0"/>
                </a:lnTo>
                <a:cubicBezTo>
                  <a:pt x="1093" y="0"/>
                  <a:pt x="1112" y="2"/>
                  <a:pt x="1132" y="6"/>
                </a:cubicBezTo>
                <a:cubicBezTo>
                  <a:pt x="1152" y="10"/>
                  <a:pt x="1171" y="16"/>
                  <a:pt x="1189" y="23"/>
                </a:cubicBezTo>
                <a:cubicBezTo>
                  <a:pt x="1208" y="31"/>
                  <a:pt x="1225" y="40"/>
                  <a:pt x="1242" y="51"/>
                </a:cubicBezTo>
                <a:cubicBezTo>
                  <a:pt x="1258" y="63"/>
                  <a:pt x="1274" y="75"/>
                  <a:pt x="1288" y="89"/>
                </a:cubicBezTo>
                <a:cubicBezTo>
                  <a:pt x="1302" y="103"/>
                  <a:pt x="1315" y="119"/>
                  <a:pt x="1326" y="135"/>
                </a:cubicBezTo>
                <a:cubicBezTo>
                  <a:pt x="1337" y="152"/>
                  <a:pt x="1346" y="170"/>
                  <a:pt x="1354" y="189"/>
                </a:cubicBezTo>
                <a:cubicBezTo>
                  <a:pt x="1361" y="207"/>
                  <a:pt x="1367" y="226"/>
                  <a:pt x="1371" y="246"/>
                </a:cubicBezTo>
                <a:cubicBezTo>
                  <a:pt x="1375" y="266"/>
                  <a:pt x="1377" y="285"/>
                  <a:pt x="1377" y="305"/>
                </a:cubicBezTo>
                <a:cubicBezTo>
                  <a:pt x="1377" y="325"/>
                  <a:pt x="1375" y="345"/>
                  <a:pt x="1371" y="365"/>
                </a:cubicBezTo>
                <a:cubicBezTo>
                  <a:pt x="1367" y="384"/>
                  <a:pt x="1361" y="403"/>
                  <a:pt x="1354" y="422"/>
                </a:cubicBezTo>
                <a:cubicBezTo>
                  <a:pt x="1346" y="440"/>
                  <a:pt x="1337" y="458"/>
                  <a:pt x="1326" y="474"/>
                </a:cubicBezTo>
                <a:cubicBezTo>
                  <a:pt x="1315" y="491"/>
                  <a:pt x="1302" y="506"/>
                  <a:pt x="1288" y="521"/>
                </a:cubicBezTo>
                <a:cubicBezTo>
                  <a:pt x="1274" y="535"/>
                  <a:pt x="1258" y="547"/>
                  <a:pt x="1242" y="558"/>
                </a:cubicBezTo>
                <a:cubicBezTo>
                  <a:pt x="1225" y="570"/>
                  <a:pt x="1208" y="579"/>
                  <a:pt x="1189" y="587"/>
                </a:cubicBezTo>
                <a:cubicBezTo>
                  <a:pt x="1171" y="594"/>
                  <a:pt x="1152" y="600"/>
                  <a:pt x="1132" y="604"/>
                </a:cubicBezTo>
                <a:cubicBezTo>
                  <a:pt x="1112" y="608"/>
                  <a:pt x="1093" y="610"/>
                  <a:pt x="1073" y="610"/>
                </a:cubicBezTo>
                <a:lnTo>
                  <a:pt x="305" y="610"/>
                </a:lnTo>
                <a:cubicBezTo>
                  <a:pt x="285" y="610"/>
                  <a:pt x="266" y="608"/>
                  <a:pt x="246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8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6"/>
                  <a:pt x="63" y="491"/>
                  <a:pt x="51" y="474"/>
                </a:cubicBezTo>
                <a:cubicBezTo>
                  <a:pt x="40" y="458"/>
                  <a:pt x="31" y="440"/>
                  <a:pt x="23" y="422"/>
                </a:cubicBezTo>
                <a:cubicBezTo>
                  <a:pt x="16" y="403"/>
                  <a:pt x="10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9" name="TextBox 908"/>
          <p:cNvSpPr txBox="1"/>
          <p:nvPr/>
        </p:nvSpPr>
        <p:spPr>
          <a:xfrm>
            <a:off x="628560" y="4212360"/>
            <a:ext cx="117432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Cell Cycle &amp; Proliferation: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0" name="Free-form: Shape 909"/>
          <p:cNvSpPr/>
          <p:nvPr/>
        </p:nvSpPr>
        <p:spPr>
          <a:xfrm>
            <a:off x="1209600" y="4419360"/>
            <a:ext cx="495720" cy="219600"/>
          </a:xfrm>
          <a:custGeom>
            <a:avLst/>
            <a:gdLst/>
            <a:ahLst/>
            <a:cxnLst/>
            <a:rect l="0" t="0" r="r" b="b"/>
            <a:pathLst>
              <a:path w="1377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9" y="226"/>
                  <a:pt x="15" y="207"/>
                  <a:pt x="23" y="189"/>
                </a:cubicBezTo>
                <a:cubicBezTo>
                  <a:pt x="31" y="170"/>
                  <a:pt x="40" y="152"/>
                  <a:pt x="51" y="135"/>
                </a:cubicBezTo>
                <a:cubicBezTo>
                  <a:pt x="62" y="119"/>
                  <a:pt x="75" y="103"/>
                  <a:pt x="90" y="89"/>
                </a:cubicBezTo>
                <a:cubicBezTo>
                  <a:pt x="104" y="75"/>
                  <a:pt x="119" y="63"/>
                  <a:pt x="136" y="51"/>
                </a:cubicBezTo>
                <a:cubicBezTo>
                  <a:pt x="153" y="40"/>
                  <a:pt x="170" y="31"/>
                  <a:pt x="189" y="23"/>
                </a:cubicBezTo>
                <a:cubicBezTo>
                  <a:pt x="207" y="16"/>
                  <a:pt x="226" y="10"/>
                  <a:pt x="246" y="6"/>
                </a:cubicBezTo>
                <a:cubicBezTo>
                  <a:pt x="265" y="2"/>
                  <a:pt x="285" y="0"/>
                  <a:pt x="305" y="0"/>
                </a:cubicBezTo>
                <a:lnTo>
                  <a:pt x="1072" y="0"/>
                </a:lnTo>
                <a:cubicBezTo>
                  <a:pt x="1092" y="0"/>
                  <a:pt x="1112" y="2"/>
                  <a:pt x="1132" y="6"/>
                </a:cubicBezTo>
                <a:cubicBezTo>
                  <a:pt x="1151" y="10"/>
                  <a:pt x="1170" y="16"/>
                  <a:pt x="1189" y="23"/>
                </a:cubicBezTo>
                <a:cubicBezTo>
                  <a:pt x="1207" y="31"/>
                  <a:pt x="1225" y="40"/>
                  <a:pt x="1241" y="51"/>
                </a:cubicBezTo>
                <a:cubicBezTo>
                  <a:pt x="1258" y="63"/>
                  <a:pt x="1273" y="75"/>
                  <a:pt x="1287" y="89"/>
                </a:cubicBezTo>
                <a:cubicBezTo>
                  <a:pt x="1302" y="103"/>
                  <a:pt x="1314" y="119"/>
                  <a:pt x="1325" y="135"/>
                </a:cubicBezTo>
                <a:cubicBezTo>
                  <a:pt x="1336" y="152"/>
                  <a:pt x="1346" y="170"/>
                  <a:pt x="1353" y="189"/>
                </a:cubicBezTo>
                <a:cubicBezTo>
                  <a:pt x="1361" y="207"/>
                  <a:pt x="1367" y="226"/>
                  <a:pt x="1371" y="246"/>
                </a:cubicBezTo>
                <a:cubicBezTo>
                  <a:pt x="1375" y="266"/>
                  <a:pt x="1377" y="285"/>
                  <a:pt x="1377" y="305"/>
                </a:cubicBezTo>
                <a:cubicBezTo>
                  <a:pt x="1377" y="325"/>
                  <a:pt x="1375" y="345"/>
                  <a:pt x="1371" y="365"/>
                </a:cubicBezTo>
                <a:cubicBezTo>
                  <a:pt x="1367" y="384"/>
                  <a:pt x="1361" y="403"/>
                  <a:pt x="1353" y="422"/>
                </a:cubicBezTo>
                <a:cubicBezTo>
                  <a:pt x="1346" y="440"/>
                  <a:pt x="1336" y="458"/>
                  <a:pt x="1325" y="474"/>
                </a:cubicBezTo>
                <a:cubicBezTo>
                  <a:pt x="1314" y="491"/>
                  <a:pt x="1302" y="506"/>
                  <a:pt x="1287" y="521"/>
                </a:cubicBezTo>
                <a:cubicBezTo>
                  <a:pt x="1273" y="535"/>
                  <a:pt x="1258" y="547"/>
                  <a:pt x="1241" y="558"/>
                </a:cubicBezTo>
                <a:cubicBezTo>
                  <a:pt x="1225" y="570"/>
                  <a:pt x="1207" y="579"/>
                  <a:pt x="1189" y="587"/>
                </a:cubicBezTo>
                <a:cubicBezTo>
                  <a:pt x="1170" y="594"/>
                  <a:pt x="1151" y="600"/>
                  <a:pt x="1132" y="604"/>
                </a:cubicBezTo>
                <a:cubicBezTo>
                  <a:pt x="1112" y="608"/>
                  <a:pt x="1092" y="610"/>
                  <a:pt x="1072" y="610"/>
                </a:cubicBezTo>
                <a:lnTo>
                  <a:pt x="305" y="610"/>
                </a:lnTo>
                <a:cubicBezTo>
                  <a:pt x="285" y="610"/>
                  <a:pt x="265" y="608"/>
                  <a:pt x="246" y="604"/>
                </a:cubicBezTo>
                <a:cubicBezTo>
                  <a:pt x="226" y="600"/>
                  <a:pt x="207" y="594"/>
                  <a:pt x="189" y="587"/>
                </a:cubicBezTo>
                <a:cubicBezTo>
                  <a:pt x="170" y="579"/>
                  <a:pt x="153" y="570"/>
                  <a:pt x="136" y="558"/>
                </a:cubicBezTo>
                <a:cubicBezTo>
                  <a:pt x="119" y="547"/>
                  <a:pt x="104" y="535"/>
                  <a:pt x="90" y="521"/>
                </a:cubicBezTo>
                <a:cubicBezTo>
                  <a:pt x="75" y="506"/>
                  <a:pt x="62" y="491"/>
                  <a:pt x="51" y="474"/>
                </a:cubicBezTo>
                <a:cubicBezTo>
                  <a:pt x="40" y="458"/>
                  <a:pt x="31" y="440"/>
                  <a:pt x="23" y="422"/>
                </a:cubicBezTo>
                <a:cubicBezTo>
                  <a:pt x="15" y="403"/>
                  <a:pt x="9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1" name="TextBox 910"/>
          <p:cNvSpPr txBox="1"/>
          <p:nvPr/>
        </p:nvSpPr>
        <p:spPr>
          <a:xfrm>
            <a:off x="752400" y="4468680"/>
            <a:ext cx="3042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CDC20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2" name="Free-form: Shape 911"/>
          <p:cNvSpPr/>
          <p:nvPr/>
        </p:nvSpPr>
        <p:spPr>
          <a:xfrm>
            <a:off x="1761840" y="4419360"/>
            <a:ext cx="476640" cy="219600"/>
          </a:xfrm>
          <a:custGeom>
            <a:avLst/>
            <a:gdLst/>
            <a:ahLst/>
            <a:cxnLst/>
            <a:rect l="0" t="0" r="r" b="b"/>
            <a:pathLst>
              <a:path w="1324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10" y="226"/>
                  <a:pt x="16" y="207"/>
                  <a:pt x="23" y="189"/>
                </a:cubicBezTo>
                <a:cubicBezTo>
                  <a:pt x="31" y="170"/>
                  <a:pt x="40" y="152"/>
                  <a:pt x="52" y="135"/>
                </a:cubicBezTo>
                <a:cubicBezTo>
                  <a:pt x="63" y="119"/>
                  <a:pt x="75" y="103"/>
                  <a:pt x="89" y="89"/>
                </a:cubicBezTo>
                <a:cubicBezTo>
                  <a:pt x="104" y="75"/>
                  <a:pt x="119" y="63"/>
                  <a:pt x="136" y="51"/>
                </a:cubicBezTo>
                <a:cubicBezTo>
                  <a:pt x="152" y="40"/>
                  <a:pt x="170" y="31"/>
                  <a:pt x="188" y="23"/>
                </a:cubicBezTo>
                <a:cubicBezTo>
                  <a:pt x="207" y="16"/>
                  <a:pt x="226" y="10"/>
                  <a:pt x="245" y="6"/>
                </a:cubicBezTo>
                <a:cubicBezTo>
                  <a:pt x="265" y="2"/>
                  <a:pt x="285" y="0"/>
                  <a:pt x="305" y="0"/>
                </a:cubicBezTo>
                <a:lnTo>
                  <a:pt x="1019" y="0"/>
                </a:lnTo>
                <a:cubicBezTo>
                  <a:pt x="1039" y="0"/>
                  <a:pt x="1060" y="2"/>
                  <a:pt x="1079" y="6"/>
                </a:cubicBezTo>
                <a:cubicBezTo>
                  <a:pt x="1099" y="10"/>
                  <a:pt x="1118" y="16"/>
                  <a:pt x="1136" y="23"/>
                </a:cubicBezTo>
                <a:cubicBezTo>
                  <a:pt x="1155" y="31"/>
                  <a:pt x="1172" y="40"/>
                  <a:pt x="1189" y="51"/>
                </a:cubicBezTo>
                <a:cubicBezTo>
                  <a:pt x="1206" y="63"/>
                  <a:pt x="1221" y="75"/>
                  <a:pt x="1235" y="89"/>
                </a:cubicBezTo>
                <a:cubicBezTo>
                  <a:pt x="1249" y="103"/>
                  <a:pt x="1262" y="119"/>
                  <a:pt x="1273" y="135"/>
                </a:cubicBezTo>
                <a:cubicBezTo>
                  <a:pt x="1284" y="152"/>
                  <a:pt x="1293" y="170"/>
                  <a:pt x="1301" y="189"/>
                </a:cubicBezTo>
                <a:cubicBezTo>
                  <a:pt x="1309" y="207"/>
                  <a:pt x="1314" y="226"/>
                  <a:pt x="1318" y="246"/>
                </a:cubicBezTo>
                <a:cubicBezTo>
                  <a:pt x="1322" y="266"/>
                  <a:pt x="1324" y="285"/>
                  <a:pt x="1324" y="305"/>
                </a:cubicBezTo>
                <a:cubicBezTo>
                  <a:pt x="1324" y="325"/>
                  <a:pt x="1322" y="345"/>
                  <a:pt x="1318" y="365"/>
                </a:cubicBezTo>
                <a:cubicBezTo>
                  <a:pt x="1314" y="384"/>
                  <a:pt x="1309" y="403"/>
                  <a:pt x="1301" y="422"/>
                </a:cubicBezTo>
                <a:cubicBezTo>
                  <a:pt x="1293" y="440"/>
                  <a:pt x="1284" y="458"/>
                  <a:pt x="1273" y="474"/>
                </a:cubicBezTo>
                <a:cubicBezTo>
                  <a:pt x="1262" y="491"/>
                  <a:pt x="1249" y="506"/>
                  <a:pt x="1235" y="521"/>
                </a:cubicBezTo>
                <a:cubicBezTo>
                  <a:pt x="1221" y="535"/>
                  <a:pt x="1206" y="547"/>
                  <a:pt x="1189" y="558"/>
                </a:cubicBezTo>
                <a:cubicBezTo>
                  <a:pt x="1172" y="570"/>
                  <a:pt x="1155" y="579"/>
                  <a:pt x="1136" y="587"/>
                </a:cubicBezTo>
                <a:cubicBezTo>
                  <a:pt x="1118" y="594"/>
                  <a:pt x="1099" y="600"/>
                  <a:pt x="1079" y="604"/>
                </a:cubicBezTo>
                <a:cubicBezTo>
                  <a:pt x="1060" y="608"/>
                  <a:pt x="1039" y="610"/>
                  <a:pt x="1019" y="610"/>
                </a:cubicBezTo>
                <a:lnTo>
                  <a:pt x="305" y="610"/>
                </a:lnTo>
                <a:cubicBezTo>
                  <a:pt x="285" y="610"/>
                  <a:pt x="265" y="608"/>
                  <a:pt x="245" y="604"/>
                </a:cubicBezTo>
                <a:cubicBezTo>
                  <a:pt x="226" y="600"/>
                  <a:pt x="207" y="594"/>
                  <a:pt x="188" y="587"/>
                </a:cubicBezTo>
                <a:cubicBezTo>
                  <a:pt x="170" y="579"/>
                  <a:pt x="152" y="570"/>
                  <a:pt x="136" y="558"/>
                </a:cubicBezTo>
                <a:cubicBezTo>
                  <a:pt x="119" y="547"/>
                  <a:pt x="104" y="535"/>
                  <a:pt x="89" y="521"/>
                </a:cubicBezTo>
                <a:cubicBezTo>
                  <a:pt x="75" y="506"/>
                  <a:pt x="63" y="491"/>
                  <a:pt x="52" y="474"/>
                </a:cubicBezTo>
                <a:cubicBezTo>
                  <a:pt x="40" y="458"/>
                  <a:pt x="31" y="440"/>
                  <a:pt x="23" y="422"/>
                </a:cubicBezTo>
                <a:cubicBezTo>
                  <a:pt x="16" y="403"/>
                  <a:pt x="10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3" name="TextBox 912"/>
          <p:cNvSpPr txBox="1"/>
          <p:nvPr/>
        </p:nvSpPr>
        <p:spPr>
          <a:xfrm>
            <a:off x="1306800" y="4468680"/>
            <a:ext cx="3038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CCNA2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4" name="Free-form: Shape 913"/>
          <p:cNvSpPr/>
          <p:nvPr/>
        </p:nvSpPr>
        <p:spPr>
          <a:xfrm>
            <a:off x="2295360" y="4419360"/>
            <a:ext cx="429120" cy="219600"/>
          </a:xfrm>
          <a:custGeom>
            <a:avLst/>
            <a:gdLst/>
            <a:ahLst/>
            <a:cxnLst/>
            <a:rect l="0" t="0" r="r" b="b"/>
            <a:pathLst>
              <a:path w="1192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10" y="226"/>
                  <a:pt x="15" y="207"/>
                  <a:pt x="23" y="189"/>
                </a:cubicBezTo>
                <a:cubicBezTo>
                  <a:pt x="31" y="170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3"/>
                  <a:pt x="135" y="51"/>
                </a:cubicBezTo>
                <a:cubicBezTo>
                  <a:pt x="152" y="40"/>
                  <a:pt x="170" y="31"/>
                  <a:pt x="189" y="23"/>
                </a:cubicBezTo>
                <a:cubicBezTo>
                  <a:pt x="207" y="16"/>
                  <a:pt x="226" y="10"/>
                  <a:pt x="246" y="6"/>
                </a:cubicBezTo>
                <a:cubicBezTo>
                  <a:pt x="265" y="2"/>
                  <a:pt x="285" y="0"/>
                  <a:pt x="305" y="0"/>
                </a:cubicBezTo>
                <a:lnTo>
                  <a:pt x="887" y="0"/>
                </a:lnTo>
                <a:cubicBezTo>
                  <a:pt x="907" y="0"/>
                  <a:pt x="927" y="2"/>
                  <a:pt x="947" y="6"/>
                </a:cubicBezTo>
                <a:cubicBezTo>
                  <a:pt x="966" y="10"/>
                  <a:pt x="985" y="16"/>
                  <a:pt x="1004" y="23"/>
                </a:cubicBezTo>
                <a:cubicBezTo>
                  <a:pt x="1022" y="31"/>
                  <a:pt x="1040" y="40"/>
                  <a:pt x="1056" y="51"/>
                </a:cubicBezTo>
                <a:cubicBezTo>
                  <a:pt x="1073" y="63"/>
                  <a:pt x="1088" y="75"/>
                  <a:pt x="1102" y="89"/>
                </a:cubicBezTo>
                <a:cubicBezTo>
                  <a:pt x="1117" y="103"/>
                  <a:pt x="1129" y="119"/>
                  <a:pt x="1140" y="135"/>
                </a:cubicBezTo>
                <a:cubicBezTo>
                  <a:pt x="1151" y="152"/>
                  <a:pt x="1161" y="170"/>
                  <a:pt x="1168" y="189"/>
                </a:cubicBezTo>
                <a:cubicBezTo>
                  <a:pt x="1176" y="207"/>
                  <a:pt x="1182" y="226"/>
                  <a:pt x="1186" y="246"/>
                </a:cubicBezTo>
                <a:cubicBezTo>
                  <a:pt x="1190" y="266"/>
                  <a:pt x="1192" y="285"/>
                  <a:pt x="1192" y="305"/>
                </a:cubicBezTo>
                <a:cubicBezTo>
                  <a:pt x="1192" y="325"/>
                  <a:pt x="1190" y="345"/>
                  <a:pt x="1186" y="365"/>
                </a:cubicBezTo>
                <a:cubicBezTo>
                  <a:pt x="1182" y="384"/>
                  <a:pt x="1176" y="403"/>
                  <a:pt x="1168" y="422"/>
                </a:cubicBezTo>
                <a:cubicBezTo>
                  <a:pt x="1161" y="440"/>
                  <a:pt x="1151" y="458"/>
                  <a:pt x="1140" y="474"/>
                </a:cubicBezTo>
                <a:cubicBezTo>
                  <a:pt x="1129" y="491"/>
                  <a:pt x="1117" y="506"/>
                  <a:pt x="1102" y="521"/>
                </a:cubicBezTo>
                <a:cubicBezTo>
                  <a:pt x="1088" y="535"/>
                  <a:pt x="1073" y="547"/>
                  <a:pt x="1056" y="558"/>
                </a:cubicBezTo>
                <a:cubicBezTo>
                  <a:pt x="1040" y="570"/>
                  <a:pt x="1022" y="579"/>
                  <a:pt x="1004" y="587"/>
                </a:cubicBezTo>
                <a:cubicBezTo>
                  <a:pt x="985" y="594"/>
                  <a:pt x="966" y="600"/>
                  <a:pt x="947" y="604"/>
                </a:cubicBezTo>
                <a:cubicBezTo>
                  <a:pt x="927" y="608"/>
                  <a:pt x="907" y="610"/>
                  <a:pt x="887" y="610"/>
                </a:cubicBezTo>
                <a:lnTo>
                  <a:pt x="305" y="610"/>
                </a:lnTo>
                <a:cubicBezTo>
                  <a:pt x="285" y="610"/>
                  <a:pt x="265" y="608"/>
                  <a:pt x="246" y="604"/>
                </a:cubicBezTo>
                <a:cubicBezTo>
                  <a:pt x="226" y="600"/>
                  <a:pt x="207" y="594"/>
                  <a:pt x="189" y="587"/>
                </a:cubicBezTo>
                <a:cubicBezTo>
                  <a:pt x="170" y="579"/>
                  <a:pt x="152" y="570"/>
                  <a:pt x="135" y="558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6"/>
                  <a:pt x="62" y="491"/>
                  <a:pt x="51" y="474"/>
                </a:cubicBezTo>
                <a:cubicBezTo>
                  <a:pt x="40" y="458"/>
                  <a:pt x="31" y="440"/>
                  <a:pt x="23" y="422"/>
                </a:cubicBezTo>
                <a:cubicBezTo>
                  <a:pt x="15" y="403"/>
                  <a:pt x="10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5" name="TextBox 914"/>
          <p:cNvSpPr txBox="1"/>
          <p:nvPr/>
        </p:nvSpPr>
        <p:spPr>
          <a:xfrm>
            <a:off x="1858680" y="4468680"/>
            <a:ext cx="2865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CCNB1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6" name="Free-form: Shape 915"/>
          <p:cNvSpPr/>
          <p:nvPr/>
        </p:nvSpPr>
        <p:spPr>
          <a:xfrm>
            <a:off x="2781000" y="4419360"/>
            <a:ext cx="476640" cy="219600"/>
          </a:xfrm>
          <a:custGeom>
            <a:avLst/>
            <a:gdLst/>
            <a:ahLst/>
            <a:cxnLst/>
            <a:rect l="0" t="0" r="r" b="b"/>
            <a:pathLst>
              <a:path w="1324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10" y="226"/>
                  <a:pt x="16" y="207"/>
                  <a:pt x="23" y="189"/>
                </a:cubicBezTo>
                <a:cubicBezTo>
                  <a:pt x="31" y="170"/>
                  <a:pt x="41" y="152"/>
                  <a:pt x="52" y="135"/>
                </a:cubicBezTo>
                <a:cubicBezTo>
                  <a:pt x="63" y="119"/>
                  <a:pt x="75" y="103"/>
                  <a:pt x="89" y="89"/>
                </a:cubicBezTo>
                <a:cubicBezTo>
                  <a:pt x="104" y="75"/>
                  <a:pt x="119" y="63"/>
                  <a:pt x="136" y="51"/>
                </a:cubicBezTo>
                <a:cubicBezTo>
                  <a:pt x="152" y="40"/>
                  <a:pt x="170" y="31"/>
                  <a:pt x="188" y="23"/>
                </a:cubicBezTo>
                <a:cubicBezTo>
                  <a:pt x="207" y="16"/>
                  <a:pt x="226" y="10"/>
                  <a:pt x="245" y="6"/>
                </a:cubicBezTo>
                <a:cubicBezTo>
                  <a:pt x="265" y="2"/>
                  <a:pt x="285" y="0"/>
                  <a:pt x="305" y="0"/>
                </a:cubicBezTo>
                <a:lnTo>
                  <a:pt x="1020" y="0"/>
                </a:lnTo>
                <a:cubicBezTo>
                  <a:pt x="1040" y="0"/>
                  <a:pt x="1060" y="2"/>
                  <a:pt x="1079" y="6"/>
                </a:cubicBezTo>
                <a:cubicBezTo>
                  <a:pt x="1099" y="10"/>
                  <a:pt x="1118" y="16"/>
                  <a:pt x="1136" y="23"/>
                </a:cubicBezTo>
                <a:cubicBezTo>
                  <a:pt x="1155" y="31"/>
                  <a:pt x="1172" y="40"/>
                  <a:pt x="1189" y="51"/>
                </a:cubicBezTo>
                <a:cubicBezTo>
                  <a:pt x="1206" y="63"/>
                  <a:pt x="1221" y="75"/>
                  <a:pt x="1235" y="89"/>
                </a:cubicBezTo>
                <a:cubicBezTo>
                  <a:pt x="1249" y="103"/>
                  <a:pt x="1262" y="119"/>
                  <a:pt x="1273" y="135"/>
                </a:cubicBezTo>
                <a:cubicBezTo>
                  <a:pt x="1284" y="152"/>
                  <a:pt x="1293" y="170"/>
                  <a:pt x="1301" y="189"/>
                </a:cubicBezTo>
                <a:cubicBezTo>
                  <a:pt x="1309" y="207"/>
                  <a:pt x="1315" y="226"/>
                  <a:pt x="1318" y="246"/>
                </a:cubicBezTo>
                <a:cubicBezTo>
                  <a:pt x="1322" y="266"/>
                  <a:pt x="1324" y="285"/>
                  <a:pt x="1324" y="305"/>
                </a:cubicBezTo>
                <a:cubicBezTo>
                  <a:pt x="1324" y="325"/>
                  <a:pt x="1322" y="345"/>
                  <a:pt x="1318" y="365"/>
                </a:cubicBezTo>
                <a:cubicBezTo>
                  <a:pt x="1315" y="384"/>
                  <a:pt x="1309" y="403"/>
                  <a:pt x="1301" y="422"/>
                </a:cubicBezTo>
                <a:cubicBezTo>
                  <a:pt x="1293" y="440"/>
                  <a:pt x="1284" y="458"/>
                  <a:pt x="1273" y="474"/>
                </a:cubicBezTo>
                <a:cubicBezTo>
                  <a:pt x="1262" y="491"/>
                  <a:pt x="1249" y="506"/>
                  <a:pt x="1235" y="521"/>
                </a:cubicBezTo>
                <a:cubicBezTo>
                  <a:pt x="1221" y="535"/>
                  <a:pt x="1206" y="547"/>
                  <a:pt x="1189" y="558"/>
                </a:cubicBezTo>
                <a:cubicBezTo>
                  <a:pt x="1172" y="570"/>
                  <a:pt x="1155" y="579"/>
                  <a:pt x="1136" y="587"/>
                </a:cubicBezTo>
                <a:cubicBezTo>
                  <a:pt x="1118" y="594"/>
                  <a:pt x="1099" y="600"/>
                  <a:pt x="1079" y="604"/>
                </a:cubicBezTo>
                <a:cubicBezTo>
                  <a:pt x="1060" y="608"/>
                  <a:pt x="1040" y="610"/>
                  <a:pt x="1020" y="610"/>
                </a:cubicBezTo>
                <a:lnTo>
                  <a:pt x="305" y="610"/>
                </a:lnTo>
                <a:cubicBezTo>
                  <a:pt x="285" y="610"/>
                  <a:pt x="265" y="608"/>
                  <a:pt x="245" y="604"/>
                </a:cubicBezTo>
                <a:cubicBezTo>
                  <a:pt x="226" y="600"/>
                  <a:pt x="207" y="594"/>
                  <a:pt x="188" y="587"/>
                </a:cubicBezTo>
                <a:cubicBezTo>
                  <a:pt x="170" y="579"/>
                  <a:pt x="152" y="570"/>
                  <a:pt x="136" y="558"/>
                </a:cubicBezTo>
                <a:cubicBezTo>
                  <a:pt x="119" y="547"/>
                  <a:pt x="104" y="535"/>
                  <a:pt x="89" y="521"/>
                </a:cubicBezTo>
                <a:cubicBezTo>
                  <a:pt x="75" y="506"/>
                  <a:pt x="63" y="491"/>
                  <a:pt x="52" y="474"/>
                </a:cubicBezTo>
                <a:cubicBezTo>
                  <a:pt x="41" y="458"/>
                  <a:pt x="31" y="440"/>
                  <a:pt x="23" y="422"/>
                </a:cubicBezTo>
                <a:cubicBezTo>
                  <a:pt x="16" y="403"/>
                  <a:pt x="10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7" name="TextBox 916"/>
          <p:cNvSpPr txBox="1"/>
          <p:nvPr/>
        </p:nvSpPr>
        <p:spPr>
          <a:xfrm>
            <a:off x="2394360" y="4468680"/>
            <a:ext cx="2282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CDK1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8" name="Free-form: Shape 917"/>
          <p:cNvSpPr/>
          <p:nvPr/>
        </p:nvSpPr>
        <p:spPr>
          <a:xfrm>
            <a:off x="3314520" y="4419360"/>
            <a:ext cx="466920" cy="219600"/>
          </a:xfrm>
          <a:custGeom>
            <a:avLst/>
            <a:gdLst/>
            <a:ahLst/>
            <a:cxnLst/>
            <a:rect l="0" t="0" r="r" b="b"/>
            <a:pathLst>
              <a:path w="1297" h="610">
                <a:moveTo>
                  <a:pt x="0" y="305"/>
                </a:moveTo>
                <a:cubicBezTo>
                  <a:pt x="0" y="285"/>
                  <a:pt x="2" y="266"/>
                  <a:pt x="6" y="246"/>
                </a:cubicBezTo>
                <a:cubicBezTo>
                  <a:pt x="10" y="226"/>
                  <a:pt x="16" y="207"/>
                  <a:pt x="23" y="189"/>
                </a:cubicBezTo>
                <a:cubicBezTo>
                  <a:pt x="31" y="170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3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993" y="0"/>
                </a:lnTo>
                <a:cubicBezTo>
                  <a:pt x="1013" y="0"/>
                  <a:pt x="1033" y="2"/>
                  <a:pt x="1053" y="6"/>
                </a:cubicBezTo>
                <a:cubicBezTo>
                  <a:pt x="1072" y="10"/>
                  <a:pt x="1091" y="16"/>
                  <a:pt x="1110" y="23"/>
                </a:cubicBezTo>
                <a:cubicBezTo>
                  <a:pt x="1128" y="31"/>
                  <a:pt x="1146" y="40"/>
                  <a:pt x="1162" y="51"/>
                </a:cubicBezTo>
                <a:cubicBezTo>
                  <a:pt x="1179" y="63"/>
                  <a:pt x="1194" y="75"/>
                  <a:pt x="1208" y="89"/>
                </a:cubicBezTo>
                <a:cubicBezTo>
                  <a:pt x="1222" y="103"/>
                  <a:pt x="1235" y="119"/>
                  <a:pt x="1246" y="135"/>
                </a:cubicBezTo>
                <a:cubicBezTo>
                  <a:pt x="1257" y="152"/>
                  <a:pt x="1267" y="170"/>
                  <a:pt x="1274" y="189"/>
                </a:cubicBezTo>
                <a:cubicBezTo>
                  <a:pt x="1282" y="207"/>
                  <a:pt x="1288" y="226"/>
                  <a:pt x="1292" y="246"/>
                </a:cubicBezTo>
                <a:cubicBezTo>
                  <a:pt x="1296" y="266"/>
                  <a:pt x="1297" y="285"/>
                  <a:pt x="1297" y="305"/>
                </a:cubicBezTo>
                <a:cubicBezTo>
                  <a:pt x="1297" y="325"/>
                  <a:pt x="1296" y="345"/>
                  <a:pt x="1292" y="365"/>
                </a:cubicBezTo>
                <a:cubicBezTo>
                  <a:pt x="1288" y="384"/>
                  <a:pt x="1282" y="403"/>
                  <a:pt x="1274" y="422"/>
                </a:cubicBezTo>
                <a:cubicBezTo>
                  <a:pt x="1267" y="440"/>
                  <a:pt x="1257" y="458"/>
                  <a:pt x="1246" y="474"/>
                </a:cubicBezTo>
                <a:cubicBezTo>
                  <a:pt x="1235" y="491"/>
                  <a:pt x="1222" y="506"/>
                  <a:pt x="1208" y="521"/>
                </a:cubicBezTo>
                <a:cubicBezTo>
                  <a:pt x="1194" y="535"/>
                  <a:pt x="1179" y="547"/>
                  <a:pt x="1162" y="558"/>
                </a:cubicBezTo>
                <a:cubicBezTo>
                  <a:pt x="1146" y="570"/>
                  <a:pt x="1128" y="579"/>
                  <a:pt x="1110" y="587"/>
                </a:cubicBezTo>
                <a:cubicBezTo>
                  <a:pt x="1091" y="594"/>
                  <a:pt x="1072" y="600"/>
                  <a:pt x="1053" y="604"/>
                </a:cubicBezTo>
                <a:cubicBezTo>
                  <a:pt x="1033" y="608"/>
                  <a:pt x="1013" y="610"/>
                  <a:pt x="993" y="610"/>
                </a:cubicBezTo>
                <a:lnTo>
                  <a:pt x="304" y="610"/>
                </a:lnTo>
                <a:cubicBezTo>
                  <a:pt x="284" y="610"/>
                  <a:pt x="265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8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6"/>
                  <a:pt x="62" y="491"/>
                  <a:pt x="51" y="474"/>
                </a:cubicBezTo>
                <a:cubicBezTo>
                  <a:pt x="40" y="458"/>
                  <a:pt x="31" y="440"/>
                  <a:pt x="23" y="422"/>
                </a:cubicBezTo>
                <a:cubicBezTo>
                  <a:pt x="16" y="403"/>
                  <a:pt x="10" y="384"/>
                  <a:pt x="6" y="365"/>
                </a:cubicBezTo>
                <a:cubicBezTo>
                  <a:pt x="2" y="345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9" name="TextBox 918"/>
          <p:cNvSpPr txBox="1"/>
          <p:nvPr/>
        </p:nvSpPr>
        <p:spPr>
          <a:xfrm>
            <a:off x="2872800" y="4468680"/>
            <a:ext cx="2840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CHEK1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0" name="TextBox 919"/>
          <p:cNvSpPr txBox="1"/>
          <p:nvPr/>
        </p:nvSpPr>
        <p:spPr>
          <a:xfrm>
            <a:off x="3408480" y="4468680"/>
            <a:ext cx="2822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MKI67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1" name="Free-form: Shape 920"/>
          <p:cNvSpPr/>
          <p:nvPr/>
        </p:nvSpPr>
        <p:spPr>
          <a:xfrm>
            <a:off x="657000" y="4962240"/>
            <a:ext cx="695880" cy="219600"/>
          </a:xfrm>
          <a:custGeom>
            <a:avLst/>
            <a:gdLst/>
            <a:ahLst/>
            <a:cxnLst/>
            <a:rect l="0" t="0" r="r" b="b"/>
            <a:pathLst>
              <a:path w="1933" h="610">
                <a:moveTo>
                  <a:pt x="0" y="305"/>
                </a:moveTo>
                <a:cubicBezTo>
                  <a:pt x="0" y="285"/>
                  <a:pt x="2" y="265"/>
                  <a:pt x="6" y="245"/>
                </a:cubicBezTo>
                <a:cubicBezTo>
                  <a:pt x="10" y="226"/>
                  <a:pt x="16" y="207"/>
                  <a:pt x="23" y="188"/>
                </a:cubicBezTo>
                <a:cubicBezTo>
                  <a:pt x="31" y="170"/>
                  <a:pt x="40" y="152"/>
                  <a:pt x="51" y="136"/>
                </a:cubicBezTo>
                <a:cubicBezTo>
                  <a:pt x="63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1628" y="0"/>
                </a:lnTo>
                <a:cubicBezTo>
                  <a:pt x="1648" y="0"/>
                  <a:pt x="1668" y="2"/>
                  <a:pt x="1688" y="6"/>
                </a:cubicBezTo>
                <a:cubicBezTo>
                  <a:pt x="1707" y="10"/>
                  <a:pt x="1726" y="16"/>
                  <a:pt x="1745" y="23"/>
                </a:cubicBezTo>
                <a:cubicBezTo>
                  <a:pt x="1763" y="31"/>
                  <a:pt x="1781" y="40"/>
                  <a:pt x="1797" y="52"/>
                </a:cubicBezTo>
                <a:cubicBezTo>
                  <a:pt x="1814" y="63"/>
                  <a:pt x="1829" y="75"/>
                  <a:pt x="1843" y="89"/>
                </a:cubicBezTo>
                <a:cubicBezTo>
                  <a:pt x="1858" y="104"/>
                  <a:pt x="1870" y="119"/>
                  <a:pt x="1881" y="136"/>
                </a:cubicBezTo>
                <a:cubicBezTo>
                  <a:pt x="1892" y="152"/>
                  <a:pt x="1902" y="170"/>
                  <a:pt x="1909" y="188"/>
                </a:cubicBezTo>
                <a:cubicBezTo>
                  <a:pt x="1917" y="207"/>
                  <a:pt x="1923" y="226"/>
                  <a:pt x="1927" y="245"/>
                </a:cubicBezTo>
                <a:cubicBezTo>
                  <a:pt x="1931" y="265"/>
                  <a:pt x="1933" y="285"/>
                  <a:pt x="1933" y="305"/>
                </a:cubicBezTo>
                <a:cubicBezTo>
                  <a:pt x="1933" y="325"/>
                  <a:pt x="1931" y="344"/>
                  <a:pt x="1927" y="364"/>
                </a:cubicBezTo>
                <a:cubicBezTo>
                  <a:pt x="1923" y="384"/>
                  <a:pt x="1917" y="403"/>
                  <a:pt x="1909" y="421"/>
                </a:cubicBezTo>
                <a:cubicBezTo>
                  <a:pt x="1902" y="439"/>
                  <a:pt x="1892" y="457"/>
                  <a:pt x="1881" y="474"/>
                </a:cubicBezTo>
                <a:cubicBezTo>
                  <a:pt x="1870" y="490"/>
                  <a:pt x="1858" y="507"/>
                  <a:pt x="1843" y="521"/>
                </a:cubicBezTo>
                <a:cubicBezTo>
                  <a:pt x="1829" y="535"/>
                  <a:pt x="1814" y="547"/>
                  <a:pt x="1797" y="559"/>
                </a:cubicBezTo>
                <a:cubicBezTo>
                  <a:pt x="1781" y="570"/>
                  <a:pt x="1763" y="579"/>
                  <a:pt x="1745" y="587"/>
                </a:cubicBezTo>
                <a:cubicBezTo>
                  <a:pt x="1726" y="594"/>
                  <a:pt x="1707" y="600"/>
                  <a:pt x="1688" y="604"/>
                </a:cubicBezTo>
                <a:cubicBezTo>
                  <a:pt x="1668" y="608"/>
                  <a:pt x="1648" y="610"/>
                  <a:pt x="1628" y="610"/>
                </a:cubicBezTo>
                <a:lnTo>
                  <a:pt x="304" y="610"/>
                </a:lnTo>
                <a:cubicBezTo>
                  <a:pt x="284" y="610"/>
                  <a:pt x="265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7"/>
                  <a:pt x="63" y="490"/>
                  <a:pt x="51" y="474"/>
                </a:cubicBezTo>
                <a:cubicBezTo>
                  <a:pt x="40" y="457"/>
                  <a:pt x="31" y="439"/>
                  <a:pt x="23" y="421"/>
                </a:cubicBezTo>
                <a:cubicBezTo>
                  <a:pt x="16" y="403"/>
                  <a:pt x="10" y="384"/>
                  <a:pt x="6" y="364"/>
                </a:cubicBezTo>
                <a:cubicBezTo>
                  <a:pt x="2" y="344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2" name="TextBox 921"/>
          <p:cNvSpPr txBox="1"/>
          <p:nvPr/>
        </p:nvSpPr>
        <p:spPr>
          <a:xfrm>
            <a:off x="628560" y="4755240"/>
            <a:ext cx="92268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ECM &amp; Remodeling: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3" name="Free-form: Shape 922"/>
          <p:cNvSpPr/>
          <p:nvPr/>
        </p:nvSpPr>
        <p:spPr>
          <a:xfrm>
            <a:off x="1409400" y="4962240"/>
            <a:ext cx="572040" cy="219600"/>
          </a:xfrm>
          <a:custGeom>
            <a:avLst/>
            <a:gdLst/>
            <a:ahLst/>
            <a:cxnLst/>
            <a:rect l="0" t="0" r="r" b="b"/>
            <a:pathLst>
              <a:path w="1589" h="610">
                <a:moveTo>
                  <a:pt x="0" y="305"/>
                </a:moveTo>
                <a:cubicBezTo>
                  <a:pt x="0" y="285"/>
                  <a:pt x="2" y="265"/>
                  <a:pt x="6" y="245"/>
                </a:cubicBezTo>
                <a:cubicBezTo>
                  <a:pt x="10" y="226"/>
                  <a:pt x="16" y="207"/>
                  <a:pt x="23" y="188"/>
                </a:cubicBezTo>
                <a:cubicBezTo>
                  <a:pt x="31" y="170"/>
                  <a:pt x="41" y="152"/>
                  <a:pt x="52" y="136"/>
                </a:cubicBezTo>
                <a:cubicBezTo>
                  <a:pt x="64" y="119"/>
                  <a:pt x="76" y="104"/>
                  <a:pt x="90" y="89"/>
                </a:cubicBezTo>
                <a:cubicBezTo>
                  <a:pt x="105" y="75"/>
                  <a:pt x="120" y="63"/>
                  <a:pt x="137" y="52"/>
                </a:cubicBezTo>
                <a:cubicBezTo>
                  <a:pt x="153" y="40"/>
                  <a:pt x="171" y="31"/>
                  <a:pt x="189" y="23"/>
                </a:cubicBezTo>
                <a:cubicBezTo>
                  <a:pt x="208" y="16"/>
                  <a:pt x="227" y="10"/>
                  <a:pt x="246" y="6"/>
                </a:cubicBezTo>
                <a:cubicBezTo>
                  <a:pt x="266" y="2"/>
                  <a:pt x="286" y="0"/>
                  <a:pt x="306" y="0"/>
                </a:cubicBezTo>
                <a:lnTo>
                  <a:pt x="1285" y="0"/>
                </a:lnTo>
                <a:cubicBezTo>
                  <a:pt x="1305" y="0"/>
                  <a:pt x="1324" y="2"/>
                  <a:pt x="1344" y="6"/>
                </a:cubicBezTo>
                <a:cubicBezTo>
                  <a:pt x="1364" y="10"/>
                  <a:pt x="1383" y="16"/>
                  <a:pt x="1401" y="23"/>
                </a:cubicBezTo>
                <a:cubicBezTo>
                  <a:pt x="1419" y="31"/>
                  <a:pt x="1437" y="40"/>
                  <a:pt x="1454" y="52"/>
                </a:cubicBezTo>
                <a:cubicBezTo>
                  <a:pt x="1470" y="63"/>
                  <a:pt x="1486" y="75"/>
                  <a:pt x="1500" y="89"/>
                </a:cubicBezTo>
                <a:cubicBezTo>
                  <a:pt x="1514" y="104"/>
                  <a:pt x="1526" y="119"/>
                  <a:pt x="1538" y="136"/>
                </a:cubicBezTo>
                <a:cubicBezTo>
                  <a:pt x="1549" y="152"/>
                  <a:pt x="1558" y="170"/>
                  <a:pt x="1566" y="188"/>
                </a:cubicBezTo>
                <a:cubicBezTo>
                  <a:pt x="1573" y="207"/>
                  <a:pt x="1579" y="226"/>
                  <a:pt x="1583" y="245"/>
                </a:cubicBezTo>
                <a:cubicBezTo>
                  <a:pt x="1587" y="265"/>
                  <a:pt x="1589" y="285"/>
                  <a:pt x="1589" y="305"/>
                </a:cubicBezTo>
                <a:cubicBezTo>
                  <a:pt x="1589" y="325"/>
                  <a:pt x="1587" y="344"/>
                  <a:pt x="1583" y="364"/>
                </a:cubicBezTo>
                <a:cubicBezTo>
                  <a:pt x="1579" y="384"/>
                  <a:pt x="1573" y="403"/>
                  <a:pt x="1566" y="421"/>
                </a:cubicBezTo>
                <a:cubicBezTo>
                  <a:pt x="1558" y="439"/>
                  <a:pt x="1549" y="457"/>
                  <a:pt x="1538" y="474"/>
                </a:cubicBezTo>
                <a:cubicBezTo>
                  <a:pt x="1526" y="490"/>
                  <a:pt x="1514" y="507"/>
                  <a:pt x="1500" y="521"/>
                </a:cubicBezTo>
                <a:cubicBezTo>
                  <a:pt x="1486" y="535"/>
                  <a:pt x="1470" y="547"/>
                  <a:pt x="1454" y="559"/>
                </a:cubicBezTo>
                <a:cubicBezTo>
                  <a:pt x="1437" y="570"/>
                  <a:pt x="1419" y="579"/>
                  <a:pt x="1401" y="587"/>
                </a:cubicBezTo>
                <a:cubicBezTo>
                  <a:pt x="1383" y="594"/>
                  <a:pt x="1364" y="600"/>
                  <a:pt x="1344" y="604"/>
                </a:cubicBezTo>
                <a:cubicBezTo>
                  <a:pt x="1324" y="608"/>
                  <a:pt x="1305" y="610"/>
                  <a:pt x="1285" y="610"/>
                </a:cubicBezTo>
                <a:lnTo>
                  <a:pt x="306" y="610"/>
                </a:lnTo>
                <a:cubicBezTo>
                  <a:pt x="286" y="610"/>
                  <a:pt x="266" y="608"/>
                  <a:pt x="246" y="604"/>
                </a:cubicBezTo>
                <a:cubicBezTo>
                  <a:pt x="227" y="600"/>
                  <a:pt x="208" y="594"/>
                  <a:pt x="189" y="587"/>
                </a:cubicBezTo>
                <a:cubicBezTo>
                  <a:pt x="171" y="579"/>
                  <a:pt x="153" y="570"/>
                  <a:pt x="137" y="559"/>
                </a:cubicBezTo>
                <a:cubicBezTo>
                  <a:pt x="120" y="547"/>
                  <a:pt x="105" y="535"/>
                  <a:pt x="90" y="521"/>
                </a:cubicBezTo>
                <a:cubicBezTo>
                  <a:pt x="76" y="507"/>
                  <a:pt x="64" y="490"/>
                  <a:pt x="52" y="474"/>
                </a:cubicBezTo>
                <a:cubicBezTo>
                  <a:pt x="41" y="457"/>
                  <a:pt x="31" y="439"/>
                  <a:pt x="23" y="421"/>
                </a:cubicBezTo>
                <a:cubicBezTo>
                  <a:pt x="16" y="403"/>
                  <a:pt x="10" y="384"/>
                  <a:pt x="6" y="364"/>
                </a:cubicBezTo>
                <a:cubicBezTo>
                  <a:pt x="2" y="344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4" name="TextBox 923"/>
          <p:cNvSpPr txBox="1"/>
          <p:nvPr/>
        </p:nvSpPr>
        <p:spPr>
          <a:xfrm>
            <a:off x="752400" y="5011560"/>
            <a:ext cx="5079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MMP1/12/13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5" name="Free-form: Shape 924"/>
          <p:cNvSpPr/>
          <p:nvPr/>
        </p:nvSpPr>
        <p:spPr>
          <a:xfrm>
            <a:off x="2038320" y="4962240"/>
            <a:ext cx="428760" cy="219600"/>
          </a:xfrm>
          <a:custGeom>
            <a:avLst/>
            <a:gdLst/>
            <a:ahLst/>
            <a:cxnLst/>
            <a:rect l="0" t="0" r="r" b="b"/>
            <a:pathLst>
              <a:path w="1191" h="610">
                <a:moveTo>
                  <a:pt x="0" y="305"/>
                </a:moveTo>
                <a:cubicBezTo>
                  <a:pt x="0" y="285"/>
                  <a:pt x="2" y="265"/>
                  <a:pt x="5" y="245"/>
                </a:cubicBezTo>
                <a:cubicBezTo>
                  <a:pt x="9" y="226"/>
                  <a:pt x="15" y="207"/>
                  <a:pt x="23" y="188"/>
                </a:cubicBezTo>
                <a:cubicBezTo>
                  <a:pt x="30" y="170"/>
                  <a:pt x="40" y="152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8" y="63"/>
                  <a:pt x="135" y="52"/>
                </a:cubicBezTo>
                <a:cubicBezTo>
                  <a:pt x="151" y="40"/>
                  <a:pt x="169" y="31"/>
                  <a:pt x="187" y="23"/>
                </a:cubicBezTo>
                <a:cubicBezTo>
                  <a:pt x="206" y="16"/>
                  <a:pt x="225" y="10"/>
                  <a:pt x="244" y="6"/>
                </a:cubicBezTo>
                <a:cubicBezTo>
                  <a:pt x="264" y="2"/>
                  <a:pt x="284" y="0"/>
                  <a:pt x="304" y="0"/>
                </a:cubicBezTo>
                <a:lnTo>
                  <a:pt x="887" y="0"/>
                </a:lnTo>
                <a:cubicBezTo>
                  <a:pt x="907" y="0"/>
                  <a:pt x="927" y="2"/>
                  <a:pt x="946" y="6"/>
                </a:cubicBezTo>
                <a:cubicBezTo>
                  <a:pt x="966" y="10"/>
                  <a:pt x="985" y="16"/>
                  <a:pt x="1003" y="23"/>
                </a:cubicBezTo>
                <a:cubicBezTo>
                  <a:pt x="1022" y="31"/>
                  <a:pt x="1039" y="40"/>
                  <a:pt x="1056" y="52"/>
                </a:cubicBezTo>
                <a:cubicBezTo>
                  <a:pt x="1073" y="63"/>
                  <a:pt x="1088" y="75"/>
                  <a:pt x="1102" y="89"/>
                </a:cubicBezTo>
                <a:cubicBezTo>
                  <a:pt x="1116" y="104"/>
                  <a:pt x="1129" y="119"/>
                  <a:pt x="1140" y="136"/>
                </a:cubicBezTo>
                <a:cubicBezTo>
                  <a:pt x="1151" y="152"/>
                  <a:pt x="1160" y="170"/>
                  <a:pt x="1168" y="188"/>
                </a:cubicBezTo>
                <a:cubicBezTo>
                  <a:pt x="1176" y="207"/>
                  <a:pt x="1181" y="226"/>
                  <a:pt x="1185" y="245"/>
                </a:cubicBezTo>
                <a:cubicBezTo>
                  <a:pt x="1189" y="265"/>
                  <a:pt x="1191" y="285"/>
                  <a:pt x="1191" y="305"/>
                </a:cubicBezTo>
                <a:cubicBezTo>
                  <a:pt x="1191" y="325"/>
                  <a:pt x="1189" y="344"/>
                  <a:pt x="1185" y="364"/>
                </a:cubicBezTo>
                <a:cubicBezTo>
                  <a:pt x="1181" y="384"/>
                  <a:pt x="1176" y="403"/>
                  <a:pt x="1168" y="421"/>
                </a:cubicBezTo>
                <a:cubicBezTo>
                  <a:pt x="1160" y="439"/>
                  <a:pt x="1151" y="457"/>
                  <a:pt x="1140" y="474"/>
                </a:cubicBezTo>
                <a:cubicBezTo>
                  <a:pt x="1129" y="490"/>
                  <a:pt x="1116" y="507"/>
                  <a:pt x="1102" y="521"/>
                </a:cubicBezTo>
                <a:cubicBezTo>
                  <a:pt x="1088" y="535"/>
                  <a:pt x="1073" y="547"/>
                  <a:pt x="1056" y="559"/>
                </a:cubicBezTo>
                <a:cubicBezTo>
                  <a:pt x="1039" y="570"/>
                  <a:pt x="1022" y="579"/>
                  <a:pt x="1003" y="587"/>
                </a:cubicBezTo>
                <a:cubicBezTo>
                  <a:pt x="985" y="594"/>
                  <a:pt x="966" y="600"/>
                  <a:pt x="946" y="604"/>
                </a:cubicBezTo>
                <a:cubicBezTo>
                  <a:pt x="927" y="608"/>
                  <a:pt x="907" y="610"/>
                  <a:pt x="887" y="610"/>
                </a:cubicBezTo>
                <a:lnTo>
                  <a:pt x="304" y="610"/>
                </a:lnTo>
                <a:cubicBezTo>
                  <a:pt x="284" y="610"/>
                  <a:pt x="264" y="608"/>
                  <a:pt x="244" y="604"/>
                </a:cubicBezTo>
                <a:cubicBezTo>
                  <a:pt x="225" y="600"/>
                  <a:pt x="206" y="594"/>
                  <a:pt x="187" y="587"/>
                </a:cubicBezTo>
                <a:cubicBezTo>
                  <a:pt x="169" y="579"/>
                  <a:pt x="151" y="570"/>
                  <a:pt x="135" y="559"/>
                </a:cubicBezTo>
                <a:cubicBezTo>
                  <a:pt x="118" y="547"/>
                  <a:pt x="103" y="535"/>
                  <a:pt x="89" y="521"/>
                </a:cubicBezTo>
                <a:cubicBezTo>
                  <a:pt x="75" y="507"/>
                  <a:pt x="62" y="490"/>
                  <a:pt x="51" y="474"/>
                </a:cubicBezTo>
                <a:cubicBezTo>
                  <a:pt x="40" y="457"/>
                  <a:pt x="30" y="439"/>
                  <a:pt x="23" y="421"/>
                </a:cubicBezTo>
                <a:cubicBezTo>
                  <a:pt x="15" y="403"/>
                  <a:pt x="9" y="384"/>
                  <a:pt x="5" y="364"/>
                </a:cubicBezTo>
                <a:cubicBezTo>
                  <a:pt x="2" y="344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6" name="TextBox 925"/>
          <p:cNvSpPr txBox="1"/>
          <p:nvPr/>
        </p:nvSpPr>
        <p:spPr>
          <a:xfrm>
            <a:off x="1506600" y="5011560"/>
            <a:ext cx="3747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COL10A1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7" name="Free-form: Shape 926"/>
          <p:cNvSpPr/>
          <p:nvPr/>
        </p:nvSpPr>
        <p:spPr>
          <a:xfrm>
            <a:off x="2523960" y="4962240"/>
            <a:ext cx="486000" cy="219600"/>
          </a:xfrm>
          <a:custGeom>
            <a:avLst/>
            <a:gdLst/>
            <a:ahLst/>
            <a:cxnLst/>
            <a:rect l="0" t="0" r="r" b="b"/>
            <a:pathLst>
              <a:path w="1350" h="610">
                <a:moveTo>
                  <a:pt x="0" y="305"/>
                </a:moveTo>
                <a:cubicBezTo>
                  <a:pt x="0" y="285"/>
                  <a:pt x="2" y="265"/>
                  <a:pt x="6" y="245"/>
                </a:cubicBezTo>
                <a:cubicBezTo>
                  <a:pt x="10" y="226"/>
                  <a:pt x="15" y="207"/>
                  <a:pt x="23" y="188"/>
                </a:cubicBezTo>
                <a:cubicBezTo>
                  <a:pt x="31" y="170"/>
                  <a:pt x="40" y="152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4" y="2"/>
                  <a:pt x="284" y="0"/>
                  <a:pt x="304" y="0"/>
                </a:cubicBezTo>
                <a:lnTo>
                  <a:pt x="1046" y="0"/>
                </a:lnTo>
                <a:cubicBezTo>
                  <a:pt x="1066" y="0"/>
                  <a:pt x="1086" y="2"/>
                  <a:pt x="1105" y="6"/>
                </a:cubicBezTo>
                <a:cubicBezTo>
                  <a:pt x="1125" y="10"/>
                  <a:pt x="1144" y="16"/>
                  <a:pt x="1163" y="23"/>
                </a:cubicBezTo>
                <a:cubicBezTo>
                  <a:pt x="1181" y="31"/>
                  <a:pt x="1198" y="40"/>
                  <a:pt x="1215" y="52"/>
                </a:cubicBezTo>
                <a:cubicBezTo>
                  <a:pt x="1232" y="63"/>
                  <a:pt x="1247" y="75"/>
                  <a:pt x="1261" y="89"/>
                </a:cubicBezTo>
                <a:cubicBezTo>
                  <a:pt x="1275" y="104"/>
                  <a:pt x="1288" y="119"/>
                  <a:pt x="1299" y="136"/>
                </a:cubicBezTo>
                <a:cubicBezTo>
                  <a:pt x="1310" y="152"/>
                  <a:pt x="1320" y="170"/>
                  <a:pt x="1327" y="188"/>
                </a:cubicBezTo>
                <a:cubicBezTo>
                  <a:pt x="1335" y="207"/>
                  <a:pt x="1341" y="226"/>
                  <a:pt x="1344" y="245"/>
                </a:cubicBezTo>
                <a:cubicBezTo>
                  <a:pt x="1348" y="265"/>
                  <a:pt x="1350" y="285"/>
                  <a:pt x="1350" y="305"/>
                </a:cubicBezTo>
                <a:cubicBezTo>
                  <a:pt x="1350" y="325"/>
                  <a:pt x="1348" y="344"/>
                  <a:pt x="1344" y="364"/>
                </a:cubicBezTo>
                <a:cubicBezTo>
                  <a:pt x="1341" y="384"/>
                  <a:pt x="1335" y="403"/>
                  <a:pt x="1327" y="421"/>
                </a:cubicBezTo>
                <a:cubicBezTo>
                  <a:pt x="1320" y="439"/>
                  <a:pt x="1310" y="457"/>
                  <a:pt x="1299" y="474"/>
                </a:cubicBezTo>
                <a:cubicBezTo>
                  <a:pt x="1288" y="490"/>
                  <a:pt x="1275" y="507"/>
                  <a:pt x="1261" y="521"/>
                </a:cubicBezTo>
                <a:cubicBezTo>
                  <a:pt x="1247" y="535"/>
                  <a:pt x="1232" y="547"/>
                  <a:pt x="1215" y="559"/>
                </a:cubicBezTo>
                <a:cubicBezTo>
                  <a:pt x="1198" y="570"/>
                  <a:pt x="1181" y="579"/>
                  <a:pt x="1163" y="587"/>
                </a:cubicBezTo>
                <a:cubicBezTo>
                  <a:pt x="1144" y="594"/>
                  <a:pt x="1125" y="600"/>
                  <a:pt x="1105" y="604"/>
                </a:cubicBezTo>
                <a:cubicBezTo>
                  <a:pt x="1086" y="608"/>
                  <a:pt x="1066" y="610"/>
                  <a:pt x="1046" y="610"/>
                </a:cubicBezTo>
                <a:lnTo>
                  <a:pt x="304" y="610"/>
                </a:lnTo>
                <a:cubicBezTo>
                  <a:pt x="284" y="610"/>
                  <a:pt x="264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7"/>
                  <a:pt x="62" y="490"/>
                  <a:pt x="51" y="474"/>
                </a:cubicBezTo>
                <a:cubicBezTo>
                  <a:pt x="40" y="457"/>
                  <a:pt x="31" y="439"/>
                  <a:pt x="23" y="421"/>
                </a:cubicBezTo>
                <a:cubicBezTo>
                  <a:pt x="15" y="403"/>
                  <a:pt x="10" y="384"/>
                  <a:pt x="6" y="364"/>
                </a:cubicBezTo>
                <a:cubicBezTo>
                  <a:pt x="2" y="344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8" name="TextBox 927"/>
          <p:cNvSpPr txBox="1"/>
          <p:nvPr/>
        </p:nvSpPr>
        <p:spPr>
          <a:xfrm>
            <a:off x="2132280" y="5011560"/>
            <a:ext cx="2340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PLAU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9" name="Free-form: Shape 928"/>
          <p:cNvSpPr/>
          <p:nvPr/>
        </p:nvSpPr>
        <p:spPr>
          <a:xfrm>
            <a:off x="3066840" y="4962240"/>
            <a:ext cx="381240" cy="219600"/>
          </a:xfrm>
          <a:custGeom>
            <a:avLst/>
            <a:gdLst/>
            <a:ahLst/>
            <a:cxnLst/>
            <a:rect l="0" t="0" r="r" b="b"/>
            <a:pathLst>
              <a:path w="1059" h="610">
                <a:moveTo>
                  <a:pt x="0" y="305"/>
                </a:moveTo>
                <a:cubicBezTo>
                  <a:pt x="0" y="285"/>
                  <a:pt x="2" y="265"/>
                  <a:pt x="6" y="245"/>
                </a:cubicBezTo>
                <a:cubicBezTo>
                  <a:pt x="10" y="226"/>
                  <a:pt x="16" y="207"/>
                  <a:pt x="23" y="188"/>
                </a:cubicBezTo>
                <a:cubicBezTo>
                  <a:pt x="31" y="170"/>
                  <a:pt x="40" y="152"/>
                  <a:pt x="51" y="136"/>
                </a:cubicBezTo>
                <a:cubicBezTo>
                  <a:pt x="62" y="119"/>
                  <a:pt x="75" y="104"/>
                  <a:pt x="89" y="89"/>
                </a:cubicBezTo>
                <a:cubicBezTo>
                  <a:pt x="103" y="75"/>
                  <a:pt x="119" y="63"/>
                  <a:pt x="135" y="52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755" y="0"/>
                </a:lnTo>
                <a:cubicBezTo>
                  <a:pt x="775" y="0"/>
                  <a:pt x="795" y="2"/>
                  <a:pt x="815" y="6"/>
                </a:cubicBezTo>
                <a:cubicBezTo>
                  <a:pt x="834" y="10"/>
                  <a:pt x="853" y="16"/>
                  <a:pt x="872" y="23"/>
                </a:cubicBezTo>
                <a:cubicBezTo>
                  <a:pt x="890" y="31"/>
                  <a:pt x="908" y="40"/>
                  <a:pt x="924" y="52"/>
                </a:cubicBezTo>
                <a:cubicBezTo>
                  <a:pt x="941" y="63"/>
                  <a:pt x="956" y="75"/>
                  <a:pt x="970" y="89"/>
                </a:cubicBezTo>
                <a:cubicBezTo>
                  <a:pt x="984" y="104"/>
                  <a:pt x="997" y="119"/>
                  <a:pt x="1008" y="136"/>
                </a:cubicBezTo>
                <a:cubicBezTo>
                  <a:pt x="1019" y="152"/>
                  <a:pt x="1029" y="170"/>
                  <a:pt x="1036" y="188"/>
                </a:cubicBezTo>
                <a:cubicBezTo>
                  <a:pt x="1044" y="207"/>
                  <a:pt x="1050" y="226"/>
                  <a:pt x="1054" y="245"/>
                </a:cubicBezTo>
                <a:cubicBezTo>
                  <a:pt x="1057" y="265"/>
                  <a:pt x="1059" y="285"/>
                  <a:pt x="1059" y="305"/>
                </a:cubicBezTo>
                <a:cubicBezTo>
                  <a:pt x="1059" y="325"/>
                  <a:pt x="1057" y="344"/>
                  <a:pt x="1054" y="364"/>
                </a:cubicBezTo>
                <a:cubicBezTo>
                  <a:pt x="1050" y="384"/>
                  <a:pt x="1044" y="403"/>
                  <a:pt x="1036" y="421"/>
                </a:cubicBezTo>
                <a:cubicBezTo>
                  <a:pt x="1029" y="439"/>
                  <a:pt x="1019" y="457"/>
                  <a:pt x="1008" y="474"/>
                </a:cubicBezTo>
                <a:cubicBezTo>
                  <a:pt x="997" y="490"/>
                  <a:pt x="984" y="507"/>
                  <a:pt x="970" y="521"/>
                </a:cubicBezTo>
                <a:cubicBezTo>
                  <a:pt x="956" y="535"/>
                  <a:pt x="941" y="547"/>
                  <a:pt x="924" y="559"/>
                </a:cubicBezTo>
                <a:cubicBezTo>
                  <a:pt x="908" y="570"/>
                  <a:pt x="890" y="579"/>
                  <a:pt x="872" y="587"/>
                </a:cubicBezTo>
                <a:cubicBezTo>
                  <a:pt x="853" y="594"/>
                  <a:pt x="834" y="600"/>
                  <a:pt x="815" y="604"/>
                </a:cubicBezTo>
                <a:cubicBezTo>
                  <a:pt x="795" y="608"/>
                  <a:pt x="775" y="610"/>
                  <a:pt x="755" y="610"/>
                </a:cubicBezTo>
                <a:lnTo>
                  <a:pt x="304" y="610"/>
                </a:lnTo>
                <a:cubicBezTo>
                  <a:pt x="284" y="610"/>
                  <a:pt x="265" y="608"/>
                  <a:pt x="245" y="604"/>
                </a:cubicBezTo>
                <a:cubicBezTo>
                  <a:pt x="225" y="600"/>
                  <a:pt x="206" y="594"/>
                  <a:pt x="188" y="587"/>
                </a:cubicBezTo>
                <a:cubicBezTo>
                  <a:pt x="169" y="579"/>
                  <a:pt x="152" y="570"/>
                  <a:pt x="135" y="559"/>
                </a:cubicBezTo>
                <a:cubicBezTo>
                  <a:pt x="119" y="547"/>
                  <a:pt x="103" y="535"/>
                  <a:pt x="89" y="521"/>
                </a:cubicBezTo>
                <a:cubicBezTo>
                  <a:pt x="75" y="507"/>
                  <a:pt x="62" y="490"/>
                  <a:pt x="51" y="474"/>
                </a:cubicBezTo>
                <a:cubicBezTo>
                  <a:pt x="40" y="457"/>
                  <a:pt x="31" y="439"/>
                  <a:pt x="23" y="421"/>
                </a:cubicBezTo>
                <a:cubicBezTo>
                  <a:pt x="16" y="403"/>
                  <a:pt x="10" y="384"/>
                  <a:pt x="6" y="364"/>
                </a:cubicBezTo>
                <a:cubicBezTo>
                  <a:pt x="2" y="344"/>
                  <a:pt x="0" y="325"/>
                  <a:pt x="0" y="30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0" name="TextBox 929"/>
          <p:cNvSpPr txBox="1"/>
          <p:nvPr/>
        </p:nvSpPr>
        <p:spPr>
          <a:xfrm>
            <a:off x="2615760" y="5011560"/>
            <a:ext cx="2923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PLAUR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1" name="TextBox 930"/>
          <p:cNvSpPr txBox="1"/>
          <p:nvPr/>
        </p:nvSpPr>
        <p:spPr>
          <a:xfrm>
            <a:off x="3158640" y="5011560"/>
            <a:ext cx="1904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SPP1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2" name="Free-form: Shape 931"/>
          <p:cNvSpPr/>
          <p:nvPr/>
        </p:nvSpPr>
        <p:spPr>
          <a:xfrm>
            <a:off x="668520" y="5505120"/>
            <a:ext cx="406080" cy="57600"/>
          </a:xfrm>
          <a:custGeom>
            <a:avLst/>
            <a:gdLst/>
            <a:ahLst/>
            <a:cxnLst/>
            <a:rect l="0" t="0" r="r" b="b"/>
            <a:pathLst>
              <a:path w="1128" h="160">
                <a:moveTo>
                  <a:pt x="0" y="160"/>
                </a:moveTo>
                <a:cubicBezTo>
                  <a:pt x="5" y="150"/>
                  <a:pt x="11" y="140"/>
                  <a:pt x="17" y="131"/>
                </a:cubicBezTo>
                <a:cubicBezTo>
                  <a:pt x="28" y="115"/>
                  <a:pt x="40" y="99"/>
                  <a:pt x="53" y="86"/>
                </a:cubicBezTo>
                <a:cubicBezTo>
                  <a:pt x="67" y="72"/>
                  <a:pt x="82" y="60"/>
                  <a:pt x="97" y="49"/>
                </a:cubicBezTo>
                <a:cubicBezTo>
                  <a:pt x="113" y="39"/>
                  <a:pt x="130" y="30"/>
                  <a:pt x="148" y="23"/>
                </a:cubicBezTo>
                <a:cubicBezTo>
                  <a:pt x="165" y="15"/>
                  <a:pt x="184" y="10"/>
                  <a:pt x="202" y="6"/>
                </a:cubicBezTo>
                <a:cubicBezTo>
                  <a:pt x="221" y="2"/>
                  <a:pt x="240" y="0"/>
                  <a:pt x="259" y="0"/>
                </a:cubicBezTo>
                <a:lnTo>
                  <a:pt x="868" y="0"/>
                </a:lnTo>
                <a:cubicBezTo>
                  <a:pt x="887" y="0"/>
                  <a:pt x="906" y="2"/>
                  <a:pt x="924" y="6"/>
                </a:cubicBezTo>
                <a:cubicBezTo>
                  <a:pt x="943" y="10"/>
                  <a:pt x="962" y="15"/>
                  <a:pt x="980" y="23"/>
                </a:cubicBezTo>
                <a:cubicBezTo>
                  <a:pt x="998" y="30"/>
                  <a:pt x="1015" y="39"/>
                  <a:pt x="1030" y="49"/>
                </a:cubicBezTo>
                <a:cubicBezTo>
                  <a:pt x="1046" y="60"/>
                  <a:pt x="1061" y="72"/>
                  <a:pt x="1075" y="86"/>
                </a:cubicBezTo>
                <a:cubicBezTo>
                  <a:pt x="1088" y="99"/>
                  <a:pt x="1100" y="115"/>
                  <a:pt x="1111" y="131"/>
                </a:cubicBezTo>
                <a:cubicBezTo>
                  <a:pt x="1117" y="140"/>
                  <a:pt x="1123" y="150"/>
                  <a:pt x="1128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3" name="Free-form: Shape 932"/>
          <p:cNvSpPr/>
          <p:nvPr/>
        </p:nvSpPr>
        <p:spPr>
          <a:xfrm>
            <a:off x="1154160" y="5505120"/>
            <a:ext cx="587160" cy="57600"/>
          </a:xfrm>
          <a:custGeom>
            <a:avLst/>
            <a:gdLst/>
            <a:ahLst/>
            <a:cxnLst/>
            <a:rect l="0" t="0" r="r" b="b"/>
            <a:pathLst>
              <a:path w="1631" h="160">
                <a:moveTo>
                  <a:pt x="0" y="160"/>
                </a:moveTo>
                <a:cubicBezTo>
                  <a:pt x="5" y="150"/>
                  <a:pt x="11" y="140"/>
                  <a:pt x="18" y="131"/>
                </a:cubicBezTo>
                <a:cubicBezTo>
                  <a:pt x="28" y="115"/>
                  <a:pt x="40" y="99"/>
                  <a:pt x="54" y="86"/>
                </a:cubicBezTo>
                <a:cubicBezTo>
                  <a:pt x="67" y="72"/>
                  <a:pt x="82" y="60"/>
                  <a:pt x="98" y="49"/>
                </a:cubicBezTo>
                <a:cubicBezTo>
                  <a:pt x="114" y="39"/>
                  <a:pt x="131" y="30"/>
                  <a:pt x="148" y="23"/>
                </a:cubicBezTo>
                <a:cubicBezTo>
                  <a:pt x="166" y="15"/>
                  <a:pt x="184" y="10"/>
                  <a:pt x="203" y="6"/>
                </a:cubicBezTo>
                <a:cubicBezTo>
                  <a:pt x="222" y="2"/>
                  <a:pt x="240" y="0"/>
                  <a:pt x="260" y="0"/>
                </a:cubicBezTo>
                <a:lnTo>
                  <a:pt x="1372" y="0"/>
                </a:lnTo>
                <a:cubicBezTo>
                  <a:pt x="1391" y="0"/>
                  <a:pt x="1410" y="2"/>
                  <a:pt x="1429" y="6"/>
                </a:cubicBezTo>
                <a:cubicBezTo>
                  <a:pt x="1447" y="10"/>
                  <a:pt x="1466" y="15"/>
                  <a:pt x="1483" y="23"/>
                </a:cubicBezTo>
                <a:cubicBezTo>
                  <a:pt x="1501" y="30"/>
                  <a:pt x="1518" y="39"/>
                  <a:pt x="1533" y="49"/>
                </a:cubicBezTo>
                <a:cubicBezTo>
                  <a:pt x="1549" y="60"/>
                  <a:pt x="1564" y="72"/>
                  <a:pt x="1578" y="86"/>
                </a:cubicBezTo>
                <a:cubicBezTo>
                  <a:pt x="1591" y="99"/>
                  <a:pt x="1603" y="115"/>
                  <a:pt x="1614" y="131"/>
                </a:cubicBezTo>
                <a:cubicBezTo>
                  <a:pt x="1620" y="140"/>
                  <a:pt x="1626" y="150"/>
                  <a:pt x="1631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4" name="Free-form: Shape 933"/>
          <p:cNvSpPr/>
          <p:nvPr/>
        </p:nvSpPr>
        <p:spPr>
          <a:xfrm>
            <a:off x="1820880" y="5505120"/>
            <a:ext cx="482400" cy="57600"/>
          </a:xfrm>
          <a:custGeom>
            <a:avLst/>
            <a:gdLst/>
            <a:ahLst/>
            <a:cxnLst/>
            <a:rect l="0" t="0" r="r" b="b"/>
            <a:pathLst>
              <a:path w="1340" h="160">
                <a:moveTo>
                  <a:pt x="0" y="160"/>
                </a:moveTo>
                <a:cubicBezTo>
                  <a:pt x="6" y="150"/>
                  <a:pt x="11" y="140"/>
                  <a:pt x="18" y="131"/>
                </a:cubicBezTo>
                <a:cubicBezTo>
                  <a:pt x="28" y="115"/>
                  <a:pt x="40" y="99"/>
                  <a:pt x="54" y="86"/>
                </a:cubicBezTo>
                <a:cubicBezTo>
                  <a:pt x="67" y="72"/>
                  <a:pt x="82" y="60"/>
                  <a:pt x="98" y="49"/>
                </a:cubicBezTo>
                <a:cubicBezTo>
                  <a:pt x="114" y="39"/>
                  <a:pt x="131" y="30"/>
                  <a:pt x="148" y="23"/>
                </a:cubicBezTo>
                <a:cubicBezTo>
                  <a:pt x="166" y="15"/>
                  <a:pt x="184" y="10"/>
                  <a:pt x="203" y="6"/>
                </a:cubicBezTo>
                <a:cubicBezTo>
                  <a:pt x="222" y="2"/>
                  <a:pt x="241" y="0"/>
                  <a:pt x="260" y="0"/>
                </a:cubicBezTo>
                <a:lnTo>
                  <a:pt x="1081" y="0"/>
                </a:lnTo>
                <a:cubicBezTo>
                  <a:pt x="1100" y="0"/>
                  <a:pt x="1119" y="2"/>
                  <a:pt x="1138" y="6"/>
                </a:cubicBezTo>
                <a:cubicBezTo>
                  <a:pt x="1156" y="10"/>
                  <a:pt x="1175" y="15"/>
                  <a:pt x="1192" y="23"/>
                </a:cubicBezTo>
                <a:cubicBezTo>
                  <a:pt x="1210" y="30"/>
                  <a:pt x="1227" y="39"/>
                  <a:pt x="1243" y="49"/>
                </a:cubicBezTo>
                <a:cubicBezTo>
                  <a:pt x="1258" y="60"/>
                  <a:pt x="1273" y="72"/>
                  <a:pt x="1287" y="86"/>
                </a:cubicBezTo>
                <a:cubicBezTo>
                  <a:pt x="1300" y="99"/>
                  <a:pt x="1312" y="115"/>
                  <a:pt x="1323" y="131"/>
                </a:cubicBezTo>
                <a:cubicBezTo>
                  <a:pt x="1329" y="140"/>
                  <a:pt x="1335" y="150"/>
                  <a:pt x="1340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5" name="Free-form: Shape 934"/>
          <p:cNvSpPr/>
          <p:nvPr/>
        </p:nvSpPr>
        <p:spPr>
          <a:xfrm>
            <a:off x="2382840" y="5505120"/>
            <a:ext cx="596880" cy="57600"/>
          </a:xfrm>
          <a:custGeom>
            <a:avLst/>
            <a:gdLst/>
            <a:ahLst/>
            <a:cxnLst/>
            <a:rect l="0" t="0" r="r" b="b"/>
            <a:pathLst>
              <a:path w="1658" h="160">
                <a:moveTo>
                  <a:pt x="0" y="160"/>
                </a:moveTo>
                <a:cubicBezTo>
                  <a:pt x="6" y="150"/>
                  <a:pt x="11" y="140"/>
                  <a:pt x="18" y="131"/>
                </a:cubicBezTo>
                <a:cubicBezTo>
                  <a:pt x="28" y="115"/>
                  <a:pt x="40" y="99"/>
                  <a:pt x="54" y="86"/>
                </a:cubicBezTo>
                <a:cubicBezTo>
                  <a:pt x="67" y="72"/>
                  <a:pt x="82" y="60"/>
                  <a:pt x="98" y="49"/>
                </a:cubicBezTo>
                <a:cubicBezTo>
                  <a:pt x="114" y="39"/>
                  <a:pt x="131" y="30"/>
                  <a:pt x="148" y="23"/>
                </a:cubicBezTo>
                <a:cubicBezTo>
                  <a:pt x="166" y="15"/>
                  <a:pt x="184" y="10"/>
                  <a:pt x="203" y="6"/>
                </a:cubicBezTo>
                <a:cubicBezTo>
                  <a:pt x="222" y="2"/>
                  <a:pt x="241" y="0"/>
                  <a:pt x="260" y="0"/>
                </a:cubicBezTo>
                <a:lnTo>
                  <a:pt x="1398" y="0"/>
                </a:lnTo>
                <a:cubicBezTo>
                  <a:pt x="1417" y="0"/>
                  <a:pt x="1436" y="2"/>
                  <a:pt x="1455" y="6"/>
                </a:cubicBezTo>
                <a:cubicBezTo>
                  <a:pt x="1474" y="10"/>
                  <a:pt x="1492" y="15"/>
                  <a:pt x="1510" y="23"/>
                </a:cubicBezTo>
                <a:cubicBezTo>
                  <a:pt x="1527" y="30"/>
                  <a:pt x="1544" y="39"/>
                  <a:pt x="1560" y="49"/>
                </a:cubicBezTo>
                <a:cubicBezTo>
                  <a:pt x="1576" y="60"/>
                  <a:pt x="1591" y="72"/>
                  <a:pt x="1604" y="86"/>
                </a:cubicBezTo>
                <a:cubicBezTo>
                  <a:pt x="1618" y="99"/>
                  <a:pt x="1630" y="115"/>
                  <a:pt x="1640" y="131"/>
                </a:cubicBezTo>
                <a:cubicBezTo>
                  <a:pt x="1647" y="140"/>
                  <a:pt x="1652" y="150"/>
                  <a:pt x="1658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6" name="Free-form: Shape 935"/>
          <p:cNvSpPr/>
          <p:nvPr/>
        </p:nvSpPr>
        <p:spPr>
          <a:xfrm>
            <a:off x="3059280" y="5505120"/>
            <a:ext cx="463320" cy="57600"/>
          </a:xfrm>
          <a:custGeom>
            <a:avLst/>
            <a:gdLst/>
            <a:ahLst/>
            <a:cxnLst/>
            <a:rect l="0" t="0" r="r" b="b"/>
            <a:pathLst>
              <a:path w="1287" h="160">
                <a:moveTo>
                  <a:pt x="0" y="160"/>
                </a:moveTo>
                <a:cubicBezTo>
                  <a:pt x="5" y="150"/>
                  <a:pt x="11" y="140"/>
                  <a:pt x="17" y="131"/>
                </a:cubicBezTo>
                <a:cubicBezTo>
                  <a:pt x="28" y="115"/>
                  <a:pt x="40" y="99"/>
                  <a:pt x="53" y="86"/>
                </a:cubicBezTo>
                <a:cubicBezTo>
                  <a:pt x="67" y="72"/>
                  <a:pt x="82" y="60"/>
                  <a:pt x="98" y="49"/>
                </a:cubicBezTo>
                <a:cubicBezTo>
                  <a:pt x="113" y="39"/>
                  <a:pt x="130" y="30"/>
                  <a:pt x="148" y="23"/>
                </a:cubicBezTo>
                <a:cubicBezTo>
                  <a:pt x="165" y="15"/>
                  <a:pt x="184" y="10"/>
                  <a:pt x="202" y="6"/>
                </a:cubicBezTo>
                <a:cubicBezTo>
                  <a:pt x="221" y="2"/>
                  <a:pt x="240" y="0"/>
                  <a:pt x="259" y="0"/>
                </a:cubicBezTo>
                <a:lnTo>
                  <a:pt x="1026" y="0"/>
                </a:lnTo>
                <a:cubicBezTo>
                  <a:pt x="1046" y="0"/>
                  <a:pt x="1065" y="2"/>
                  <a:pt x="1083" y="6"/>
                </a:cubicBezTo>
                <a:cubicBezTo>
                  <a:pt x="1102" y="10"/>
                  <a:pt x="1120" y="15"/>
                  <a:pt x="1138" y="23"/>
                </a:cubicBezTo>
                <a:cubicBezTo>
                  <a:pt x="1157" y="30"/>
                  <a:pt x="1173" y="39"/>
                  <a:pt x="1189" y="49"/>
                </a:cubicBezTo>
                <a:cubicBezTo>
                  <a:pt x="1205" y="60"/>
                  <a:pt x="1220" y="72"/>
                  <a:pt x="1233" y="86"/>
                </a:cubicBezTo>
                <a:cubicBezTo>
                  <a:pt x="1247" y="99"/>
                  <a:pt x="1259" y="115"/>
                  <a:pt x="1269" y="131"/>
                </a:cubicBezTo>
                <a:cubicBezTo>
                  <a:pt x="1276" y="140"/>
                  <a:pt x="1282" y="150"/>
                  <a:pt x="1287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7" name="Free-form: Shape 936"/>
          <p:cNvSpPr/>
          <p:nvPr/>
        </p:nvSpPr>
        <p:spPr>
          <a:xfrm>
            <a:off x="6190920" y="2438280"/>
            <a:ext cx="5524920" cy="3276720"/>
          </a:xfrm>
          <a:custGeom>
            <a:avLst/>
            <a:gdLst/>
            <a:ahLst/>
            <a:cxnLst/>
            <a:rect l="0" t="0" r="r" b="b"/>
            <a:pathLst>
              <a:path w="15347" h="9102">
                <a:moveTo>
                  <a:pt x="0" y="8891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7"/>
                  <a:pt x="11" y="143"/>
                  <a:pt x="17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15136" y="0"/>
                </a:lnTo>
                <a:cubicBezTo>
                  <a:pt x="15149" y="0"/>
                  <a:pt x="15163" y="1"/>
                  <a:pt x="15177" y="4"/>
                </a:cubicBezTo>
                <a:cubicBezTo>
                  <a:pt x="15191" y="7"/>
                  <a:pt x="15204" y="11"/>
                  <a:pt x="15217" y="16"/>
                </a:cubicBezTo>
                <a:cubicBezTo>
                  <a:pt x="15229" y="21"/>
                  <a:pt x="15242" y="28"/>
                  <a:pt x="15253" y="36"/>
                </a:cubicBezTo>
                <a:cubicBezTo>
                  <a:pt x="15265" y="43"/>
                  <a:pt x="15275" y="52"/>
                  <a:pt x="15285" y="62"/>
                </a:cubicBezTo>
                <a:cubicBezTo>
                  <a:pt x="15295" y="72"/>
                  <a:pt x="15304" y="82"/>
                  <a:pt x="15312" y="94"/>
                </a:cubicBezTo>
                <a:cubicBezTo>
                  <a:pt x="15319" y="105"/>
                  <a:pt x="15326" y="118"/>
                  <a:pt x="15331" y="130"/>
                </a:cubicBezTo>
                <a:cubicBezTo>
                  <a:pt x="15336" y="143"/>
                  <a:pt x="15340" y="157"/>
                  <a:pt x="15343" y="170"/>
                </a:cubicBezTo>
                <a:cubicBezTo>
                  <a:pt x="15346" y="184"/>
                  <a:pt x="15347" y="198"/>
                  <a:pt x="15347" y="211"/>
                </a:cubicBezTo>
                <a:lnTo>
                  <a:pt x="15347" y="8891"/>
                </a:lnTo>
                <a:cubicBezTo>
                  <a:pt x="15347" y="8905"/>
                  <a:pt x="15346" y="8918"/>
                  <a:pt x="15343" y="8932"/>
                </a:cubicBezTo>
                <a:cubicBezTo>
                  <a:pt x="15340" y="8946"/>
                  <a:pt x="15336" y="8959"/>
                  <a:pt x="15331" y="8972"/>
                </a:cubicBezTo>
                <a:cubicBezTo>
                  <a:pt x="15326" y="8985"/>
                  <a:pt x="15319" y="8997"/>
                  <a:pt x="15312" y="9008"/>
                </a:cubicBezTo>
                <a:cubicBezTo>
                  <a:pt x="15304" y="9020"/>
                  <a:pt x="15295" y="9031"/>
                  <a:pt x="15285" y="9041"/>
                </a:cubicBezTo>
                <a:cubicBezTo>
                  <a:pt x="15275" y="9050"/>
                  <a:pt x="15265" y="9059"/>
                  <a:pt x="15253" y="9067"/>
                </a:cubicBezTo>
                <a:cubicBezTo>
                  <a:pt x="15242" y="9075"/>
                  <a:pt x="15229" y="9081"/>
                  <a:pt x="15217" y="9086"/>
                </a:cubicBezTo>
                <a:cubicBezTo>
                  <a:pt x="15204" y="9092"/>
                  <a:pt x="15191" y="9096"/>
                  <a:pt x="15177" y="9098"/>
                </a:cubicBezTo>
                <a:cubicBezTo>
                  <a:pt x="15163" y="9101"/>
                  <a:pt x="15149" y="9102"/>
                  <a:pt x="15136" y="9102"/>
                </a:cubicBezTo>
                <a:lnTo>
                  <a:pt x="212" y="9102"/>
                </a:lnTo>
                <a:cubicBezTo>
                  <a:pt x="198" y="9102"/>
                  <a:pt x="184" y="9101"/>
                  <a:pt x="171" y="9098"/>
                </a:cubicBezTo>
                <a:cubicBezTo>
                  <a:pt x="157" y="9096"/>
                  <a:pt x="144" y="9092"/>
                  <a:pt x="131" y="9086"/>
                </a:cubicBezTo>
                <a:cubicBezTo>
                  <a:pt x="118" y="9081"/>
                  <a:pt x="106" y="9075"/>
                  <a:pt x="94" y="9067"/>
                </a:cubicBezTo>
                <a:cubicBezTo>
                  <a:pt x="83" y="9059"/>
                  <a:pt x="72" y="9050"/>
                  <a:pt x="62" y="9041"/>
                </a:cubicBezTo>
                <a:cubicBezTo>
                  <a:pt x="53" y="9031"/>
                  <a:pt x="44" y="9020"/>
                  <a:pt x="36" y="9008"/>
                </a:cubicBezTo>
                <a:cubicBezTo>
                  <a:pt x="28" y="8997"/>
                  <a:pt x="22" y="8985"/>
                  <a:pt x="17" y="8972"/>
                </a:cubicBezTo>
                <a:cubicBezTo>
                  <a:pt x="11" y="8959"/>
                  <a:pt x="7" y="8946"/>
                  <a:pt x="4" y="8932"/>
                </a:cubicBezTo>
                <a:cubicBezTo>
                  <a:pt x="2" y="8918"/>
                  <a:pt x="0" y="8905"/>
                  <a:pt x="0" y="889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8" name="TextBox 937"/>
          <p:cNvSpPr txBox="1"/>
          <p:nvPr/>
        </p:nvSpPr>
        <p:spPr>
          <a:xfrm>
            <a:off x="628560" y="5298120"/>
            <a:ext cx="93168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Signaling &amp; Growth: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9" name="TextBox 938"/>
          <p:cNvSpPr txBox="1"/>
          <p:nvPr/>
        </p:nvSpPr>
        <p:spPr>
          <a:xfrm>
            <a:off x="6343560" y="2616120"/>
            <a:ext cx="2345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ML-Generated Biomarkers (Probe IDs)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0" name="Free-form: Shape 939"/>
          <p:cNvSpPr/>
          <p:nvPr/>
        </p:nvSpPr>
        <p:spPr>
          <a:xfrm>
            <a:off x="6372000" y="3152520"/>
            <a:ext cx="543240" cy="238680"/>
          </a:xfrm>
          <a:custGeom>
            <a:avLst/>
            <a:gdLst/>
            <a:ahLst/>
            <a:cxnLst/>
            <a:rect l="0" t="0" r="r" b="b"/>
            <a:pathLst>
              <a:path w="1509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4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192" y="0"/>
                </a:lnTo>
                <a:cubicBezTo>
                  <a:pt x="1213" y="0"/>
                  <a:pt x="1233" y="2"/>
                  <a:pt x="1254" y="6"/>
                </a:cubicBezTo>
                <a:cubicBezTo>
                  <a:pt x="1274" y="10"/>
                  <a:pt x="1294" y="16"/>
                  <a:pt x="1313" y="24"/>
                </a:cubicBezTo>
                <a:cubicBezTo>
                  <a:pt x="1333" y="32"/>
                  <a:pt x="1351" y="42"/>
                  <a:pt x="1368" y="54"/>
                </a:cubicBezTo>
                <a:cubicBezTo>
                  <a:pt x="1385" y="65"/>
                  <a:pt x="1402" y="78"/>
                  <a:pt x="1416" y="93"/>
                </a:cubicBezTo>
                <a:cubicBezTo>
                  <a:pt x="1431" y="108"/>
                  <a:pt x="1444" y="124"/>
                  <a:pt x="1456" y="141"/>
                </a:cubicBezTo>
                <a:cubicBezTo>
                  <a:pt x="1467" y="159"/>
                  <a:pt x="1477" y="178"/>
                  <a:pt x="1485" y="197"/>
                </a:cubicBezTo>
                <a:cubicBezTo>
                  <a:pt x="1493" y="216"/>
                  <a:pt x="1499" y="236"/>
                  <a:pt x="1503" y="257"/>
                </a:cubicBezTo>
                <a:cubicBezTo>
                  <a:pt x="1507" y="277"/>
                  <a:pt x="1509" y="298"/>
                  <a:pt x="1509" y="319"/>
                </a:cubicBezTo>
                <a:lnTo>
                  <a:pt x="1509" y="345"/>
                </a:lnTo>
                <a:cubicBezTo>
                  <a:pt x="1509" y="366"/>
                  <a:pt x="1507" y="387"/>
                  <a:pt x="1503" y="407"/>
                </a:cubicBezTo>
                <a:cubicBezTo>
                  <a:pt x="1499" y="428"/>
                  <a:pt x="1493" y="447"/>
                  <a:pt x="1485" y="467"/>
                </a:cubicBezTo>
                <a:cubicBezTo>
                  <a:pt x="1477" y="486"/>
                  <a:pt x="1467" y="504"/>
                  <a:pt x="1456" y="522"/>
                </a:cubicBezTo>
                <a:cubicBezTo>
                  <a:pt x="1444" y="539"/>
                  <a:pt x="1431" y="555"/>
                  <a:pt x="1416" y="570"/>
                </a:cubicBezTo>
                <a:cubicBezTo>
                  <a:pt x="1402" y="584"/>
                  <a:pt x="1385" y="598"/>
                  <a:pt x="1368" y="609"/>
                </a:cubicBezTo>
                <a:cubicBezTo>
                  <a:pt x="1351" y="621"/>
                  <a:pt x="1333" y="631"/>
                  <a:pt x="1313" y="638"/>
                </a:cubicBezTo>
                <a:cubicBezTo>
                  <a:pt x="1294" y="646"/>
                  <a:pt x="1274" y="652"/>
                  <a:pt x="1254" y="657"/>
                </a:cubicBezTo>
                <a:cubicBezTo>
                  <a:pt x="1233" y="661"/>
                  <a:pt x="1213" y="663"/>
                  <a:pt x="1192" y="663"/>
                </a:cubicBezTo>
                <a:lnTo>
                  <a:pt x="318" y="663"/>
                </a:lnTo>
                <a:cubicBezTo>
                  <a:pt x="297" y="663"/>
                  <a:pt x="276" y="661"/>
                  <a:pt x="256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1"/>
                  <a:pt x="159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4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1" name="TextBox 940"/>
          <p:cNvSpPr txBox="1"/>
          <p:nvPr/>
        </p:nvSpPr>
        <p:spPr>
          <a:xfrm>
            <a:off x="6343560" y="2907360"/>
            <a:ext cx="122076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LASSO-selected (17 genes):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2" name="Free-form: Shape 941"/>
          <p:cNvSpPr/>
          <p:nvPr/>
        </p:nvSpPr>
        <p:spPr>
          <a:xfrm>
            <a:off x="6972120" y="3152520"/>
            <a:ext cx="562320" cy="238680"/>
          </a:xfrm>
          <a:custGeom>
            <a:avLst/>
            <a:gdLst/>
            <a:ahLst/>
            <a:cxnLst/>
            <a:rect l="0" t="0" r="r" b="b"/>
            <a:pathLst>
              <a:path w="1562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4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9" y="42"/>
                  <a:pt x="178" y="32"/>
                  <a:pt x="197" y="24"/>
                </a:cubicBezTo>
                <a:cubicBezTo>
                  <a:pt x="216" y="16"/>
                  <a:pt x="236" y="10"/>
                  <a:pt x="257" y="6"/>
                </a:cubicBezTo>
                <a:cubicBezTo>
                  <a:pt x="277" y="2"/>
                  <a:pt x="298" y="0"/>
                  <a:pt x="318" y="0"/>
                </a:cubicBezTo>
                <a:lnTo>
                  <a:pt x="1245" y="0"/>
                </a:lnTo>
                <a:cubicBezTo>
                  <a:pt x="1265" y="0"/>
                  <a:pt x="1286" y="2"/>
                  <a:pt x="1306" y="6"/>
                </a:cubicBezTo>
                <a:cubicBezTo>
                  <a:pt x="1327" y="10"/>
                  <a:pt x="1347" y="16"/>
                  <a:pt x="1366" y="24"/>
                </a:cubicBezTo>
                <a:cubicBezTo>
                  <a:pt x="1385" y="32"/>
                  <a:pt x="1404" y="42"/>
                  <a:pt x="1421" y="54"/>
                </a:cubicBezTo>
                <a:cubicBezTo>
                  <a:pt x="1438" y="65"/>
                  <a:pt x="1454" y="78"/>
                  <a:pt x="1469" y="93"/>
                </a:cubicBezTo>
                <a:cubicBezTo>
                  <a:pt x="1484" y="108"/>
                  <a:pt x="1497" y="124"/>
                  <a:pt x="1509" y="141"/>
                </a:cubicBezTo>
                <a:cubicBezTo>
                  <a:pt x="1520" y="159"/>
                  <a:pt x="1530" y="178"/>
                  <a:pt x="1538" y="197"/>
                </a:cubicBezTo>
                <a:cubicBezTo>
                  <a:pt x="1546" y="216"/>
                  <a:pt x="1552" y="236"/>
                  <a:pt x="1556" y="257"/>
                </a:cubicBezTo>
                <a:cubicBezTo>
                  <a:pt x="1560" y="277"/>
                  <a:pt x="1562" y="298"/>
                  <a:pt x="1562" y="319"/>
                </a:cubicBezTo>
                <a:lnTo>
                  <a:pt x="1562" y="345"/>
                </a:lnTo>
                <a:cubicBezTo>
                  <a:pt x="1562" y="366"/>
                  <a:pt x="1560" y="387"/>
                  <a:pt x="1556" y="407"/>
                </a:cubicBezTo>
                <a:cubicBezTo>
                  <a:pt x="1552" y="428"/>
                  <a:pt x="1546" y="447"/>
                  <a:pt x="1538" y="467"/>
                </a:cubicBezTo>
                <a:cubicBezTo>
                  <a:pt x="1530" y="486"/>
                  <a:pt x="1520" y="504"/>
                  <a:pt x="1509" y="522"/>
                </a:cubicBezTo>
                <a:cubicBezTo>
                  <a:pt x="1497" y="539"/>
                  <a:pt x="1484" y="555"/>
                  <a:pt x="1469" y="570"/>
                </a:cubicBezTo>
                <a:cubicBezTo>
                  <a:pt x="1454" y="584"/>
                  <a:pt x="1438" y="598"/>
                  <a:pt x="1421" y="609"/>
                </a:cubicBezTo>
                <a:cubicBezTo>
                  <a:pt x="1404" y="621"/>
                  <a:pt x="1385" y="631"/>
                  <a:pt x="1366" y="638"/>
                </a:cubicBezTo>
                <a:cubicBezTo>
                  <a:pt x="1347" y="646"/>
                  <a:pt x="1327" y="652"/>
                  <a:pt x="1306" y="657"/>
                </a:cubicBezTo>
                <a:cubicBezTo>
                  <a:pt x="1286" y="661"/>
                  <a:pt x="1265" y="663"/>
                  <a:pt x="1245" y="663"/>
                </a:cubicBezTo>
                <a:lnTo>
                  <a:pt x="318" y="663"/>
                </a:lnTo>
                <a:cubicBezTo>
                  <a:pt x="298" y="663"/>
                  <a:pt x="277" y="661"/>
                  <a:pt x="257" y="657"/>
                </a:cubicBezTo>
                <a:cubicBezTo>
                  <a:pt x="236" y="652"/>
                  <a:pt x="216" y="646"/>
                  <a:pt x="197" y="638"/>
                </a:cubicBezTo>
                <a:cubicBezTo>
                  <a:pt x="178" y="631"/>
                  <a:pt x="159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4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3" name="TextBox 942"/>
          <p:cNvSpPr txBox="1"/>
          <p:nvPr/>
        </p:nvSpPr>
        <p:spPr>
          <a:xfrm>
            <a:off x="6467400" y="3211200"/>
            <a:ext cx="3549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3091077</a:t>
            </a:r>
            <a:endParaRPr lang="en-US" sz="82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4" name="Free-form: Shape 943"/>
          <p:cNvSpPr/>
          <p:nvPr/>
        </p:nvSpPr>
        <p:spPr>
          <a:xfrm>
            <a:off x="7591320" y="3152520"/>
            <a:ext cx="590760" cy="238680"/>
          </a:xfrm>
          <a:custGeom>
            <a:avLst/>
            <a:gdLst/>
            <a:ahLst/>
            <a:cxnLst/>
            <a:rect l="0" t="0" r="r" b="b"/>
            <a:pathLst>
              <a:path w="1641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324" y="0"/>
                </a:lnTo>
                <a:cubicBezTo>
                  <a:pt x="1345" y="0"/>
                  <a:pt x="1365" y="2"/>
                  <a:pt x="1386" y="6"/>
                </a:cubicBezTo>
                <a:cubicBezTo>
                  <a:pt x="1406" y="10"/>
                  <a:pt x="1426" y="16"/>
                  <a:pt x="1445" y="24"/>
                </a:cubicBezTo>
                <a:cubicBezTo>
                  <a:pt x="1464" y="32"/>
                  <a:pt x="1483" y="42"/>
                  <a:pt x="1500" y="54"/>
                </a:cubicBezTo>
                <a:cubicBezTo>
                  <a:pt x="1517" y="65"/>
                  <a:pt x="1533" y="78"/>
                  <a:pt x="1548" y="93"/>
                </a:cubicBezTo>
                <a:cubicBezTo>
                  <a:pt x="1563" y="108"/>
                  <a:pt x="1576" y="124"/>
                  <a:pt x="1588" y="141"/>
                </a:cubicBezTo>
                <a:cubicBezTo>
                  <a:pt x="1599" y="159"/>
                  <a:pt x="1609" y="178"/>
                  <a:pt x="1617" y="197"/>
                </a:cubicBezTo>
                <a:cubicBezTo>
                  <a:pt x="1625" y="216"/>
                  <a:pt x="1631" y="236"/>
                  <a:pt x="1635" y="257"/>
                </a:cubicBezTo>
                <a:cubicBezTo>
                  <a:pt x="1639" y="277"/>
                  <a:pt x="1641" y="298"/>
                  <a:pt x="1641" y="319"/>
                </a:cubicBezTo>
                <a:lnTo>
                  <a:pt x="1641" y="345"/>
                </a:lnTo>
                <a:cubicBezTo>
                  <a:pt x="1641" y="366"/>
                  <a:pt x="1639" y="387"/>
                  <a:pt x="1635" y="407"/>
                </a:cubicBezTo>
                <a:cubicBezTo>
                  <a:pt x="1631" y="428"/>
                  <a:pt x="1625" y="447"/>
                  <a:pt x="1617" y="467"/>
                </a:cubicBezTo>
                <a:cubicBezTo>
                  <a:pt x="1609" y="486"/>
                  <a:pt x="1599" y="504"/>
                  <a:pt x="1588" y="522"/>
                </a:cubicBezTo>
                <a:cubicBezTo>
                  <a:pt x="1576" y="539"/>
                  <a:pt x="1563" y="555"/>
                  <a:pt x="1548" y="570"/>
                </a:cubicBezTo>
                <a:cubicBezTo>
                  <a:pt x="1533" y="584"/>
                  <a:pt x="1517" y="598"/>
                  <a:pt x="1500" y="609"/>
                </a:cubicBezTo>
                <a:cubicBezTo>
                  <a:pt x="1483" y="621"/>
                  <a:pt x="1464" y="631"/>
                  <a:pt x="1445" y="638"/>
                </a:cubicBezTo>
                <a:cubicBezTo>
                  <a:pt x="1426" y="646"/>
                  <a:pt x="1406" y="652"/>
                  <a:pt x="1386" y="657"/>
                </a:cubicBezTo>
                <a:cubicBezTo>
                  <a:pt x="1365" y="661"/>
                  <a:pt x="1345" y="663"/>
                  <a:pt x="1324" y="663"/>
                </a:cubicBezTo>
                <a:lnTo>
                  <a:pt x="317" y="663"/>
                </a:lnTo>
                <a:cubicBezTo>
                  <a:pt x="296" y="663"/>
                  <a:pt x="276" y="661"/>
                  <a:pt x="255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1"/>
                  <a:pt x="158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3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5" name="TextBox 944"/>
          <p:cNvSpPr txBox="1"/>
          <p:nvPr/>
        </p:nvSpPr>
        <p:spPr>
          <a:xfrm>
            <a:off x="7071840" y="3211200"/>
            <a:ext cx="3668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2498274</a:t>
            </a:r>
            <a:endParaRPr lang="en-US" sz="82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6" name="Free-form: Shape 945"/>
          <p:cNvSpPr/>
          <p:nvPr/>
        </p:nvSpPr>
        <p:spPr>
          <a:xfrm>
            <a:off x="8238960" y="3152520"/>
            <a:ext cx="562320" cy="238680"/>
          </a:xfrm>
          <a:custGeom>
            <a:avLst/>
            <a:gdLst/>
            <a:ahLst/>
            <a:cxnLst/>
            <a:rect l="0" t="0" r="r" b="b"/>
            <a:pathLst>
              <a:path w="1562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7" y="0"/>
                </a:cubicBezTo>
                <a:lnTo>
                  <a:pt x="1243" y="0"/>
                </a:lnTo>
                <a:cubicBezTo>
                  <a:pt x="1264" y="0"/>
                  <a:pt x="1285" y="2"/>
                  <a:pt x="1305" y="6"/>
                </a:cubicBezTo>
                <a:cubicBezTo>
                  <a:pt x="1327" y="10"/>
                  <a:pt x="1347" y="16"/>
                  <a:pt x="1366" y="24"/>
                </a:cubicBezTo>
                <a:cubicBezTo>
                  <a:pt x="1385" y="32"/>
                  <a:pt x="1404" y="42"/>
                  <a:pt x="1421" y="54"/>
                </a:cubicBezTo>
                <a:cubicBezTo>
                  <a:pt x="1438" y="65"/>
                  <a:pt x="1454" y="78"/>
                  <a:pt x="1469" y="93"/>
                </a:cubicBezTo>
                <a:cubicBezTo>
                  <a:pt x="1484" y="108"/>
                  <a:pt x="1497" y="124"/>
                  <a:pt x="1508" y="141"/>
                </a:cubicBezTo>
                <a:cubicBezTo>
                  <a:pt x="1520" y="159"/>
                  <a:pt x="1530" y="178"/>
                  <a:pt x="1538" y="197"/>
                </a:cubicBezTo>
                <a:cubicBezTo>
                  <a:pt x="1546" y="216"/>
                  <a:pt x="1552" y="236"/>
                  <a:pt x="1556" y="257"/>
                </a:cubicBezTo>
                <a:cubicBezTo>
                  <a:pt x="1560" y="277"/>
                  <a:pt x="1562" y="298"/>
                  <a:pt x="1562" y="319"/>
                </a:cubicBezTo>
                <a:lnTo>
                  <a:pt x="1562" y="345"/>
                </a:lnTo>
                <a:cubicBezTo>
                  <a:pt x="1562" y="366"/>
                  <a:pt x="1560" y="387"/>
                  <a:pt x="1556" y="407"/>
                </a:cubicBezTo>
                <a:cubicBezTo>
                  <a:pt x="1552" y="428"/>
                  <a:pt x="1546" y="447"/>
                  <a:pt x="1538" y="467"/>
                </a:cubicBezTo>
                <a:cubicBezTo>
                  <a:pt x="1530" y="486"/>
                  <a:pt x="1520" y="504"/>
                  <a:pt x="1508" y="522"/>
                </a:cubicBezTo>
                <a:cubicBezTo>
                  <a:pt x="1497" y="539"/>
                  <a:pt x="1484" y="555"/>
                  <a:pt x="1469" y="570"/>
                </a:cubicBezTo>
                <a:cubicBezTo>
                  <a:pt x="1454" y="584"/>
                  <a:pt x="1438" y="598"/>
                  <a:pt x="1421" y="609"/>
                </a:cubicBezTo>
                <a:cubicBezTo>
                  <a:pt x="1404" y="621"/>
                  <a:pt x="1385" y="631"/>
                  <a:pt x="1366" y="638"/>
                </a:cubicBezTo>
                <a:cubicBezTo>
                  <a:pt x="1347" y="646"/>
                  <a:pt x="1327" y="652"/>
                  <a:pt x="1305" y="657"/>
                </a:cubicBezTo>
                <a:cubicBezTo>
                  <a:pt x="1285" y="661"/>
                  <a:pt x="1264" y="663"/>
                  <a:pt x="1243" y="663"/>
                </a:cubicBezTo>
                <a:lnTo>
                  <a:pt x="317" y="663"/>
                </a:lnTo>
                <a:cubicBezTo>
                  <a:pt x="297" y="663"/>
                  <a:pt x="276" y="661"/>
                  <a:pt x="256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1"/>
                  <a:pt x="158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3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7" name="TextBox 946"/>
          <p:cNvSpPr txBox="1"/>
          <p:nvPr/>
        </p:nvSpPr>
        <p:spPr>
          <a:xfrm>
            <a:off x="7683840" y="3211200"/>
            <a:ext cx="3938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4004044</a:t>
            </a:r>
            <a:endParaRPr lang="en-US" sz="82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8" name="Free-form: Shape 947"/>
          <p:cNvSpPr/>
          <p:nvPr/>
        </p:nvSpPr>
        <p:spPr>
          <a:xfrm>
            <a:off x="8858160" y="3152520"/>
            <a:ext cx="581400" cy="238680"/>
          </a:xfrm>
          <a:custGeom>
            <a:avLst/>
            <a:gdLst/>
            <a:ahLst/>
            <a:cxnLst/>
            <a:rect l="0" t="0" r="r" b="b"/>
            <a:pathLst>
              <a:path w="1615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8"/>
                  <a:pt x="124" y="65"/>
                  <a:pt x="141" y="54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297" y="0"/>
                </a:lnTo>
                <a:cubicBezTo>
                  <a:pt x="1318" y="0"/>
                  <a:pt x="1339" y="2"/>
                  <a:pt x="1359" y="6"/>
                </a:cubicBezTo>
                <a:cubicBezTo>
                  <a:pt x="1380" y="10"/>
                  <a:pt x="1399" y="16"/>
                  <a:pt x="1419" y="24"/>
                </a:cubicBezTo>
                <a:cubicBezTo>
                  <a:pt x="1438" y="32"/>
                  <a:pt x="1456" y="42"/>
                  <a:pt x="1474" y="54"/>
                </a:cubicBezTo>
                <a:cubicBezTo>
                  <a:pt x="1491" y="65"/>
                  <a:pt x="1507" y="78"/>
                  <a:pt x="1522" y="93"/>
                </a:cubicBezTo>
                <a:cubicBezTo>
                  <a:pt x="1536" y="108"/>
                  <a:pt x="1550" y="124"/>
                  <a:pt x="1561" y="141"/>
                </a:cubicBezTo>
                <a:cubicBezTo>
                  <a:pt x="1573" y="159"/>
                  <a:pt x="1583" y="178"/>
                  <a:pt x="1591" y="197"/>
                </a:cubicBezTo>
                <a:cubicBezTo>
                  <a:pt x="1599" y="216"/>
                  <a:pt x="1605" y="236"/>
                  <a:pt x="1609" y="257"/>
                </a:cubicBezTo>
                <a:cubicBezTo>
                  <a:pt x="1613" y="277"/>
                  <a:pt x="1615" y="298"/>
                  <a:pt x="1615" y="319"/>
                </a:cubicBezTo>
                <a:lnTo>
                  <a:pt x="1615" y="345"/>
                </a:lnTo>
                <a:cubicBezTo>
                  <a:pt x="1615" y="366"/>
                  <a:pt x="1613" y="387"/>
                  <a:pt x="1609" y="407"/>
                </a:cubicBezTo>
                <a:cubicBezTo>
                  <a:pt x="1605" y="428"/>
                  <a:pt x="1599" y="447"/>
                  <a:pt x="1591" y="467"/>
                </a:cubicBezTo>
                <a:cubicBezTo>
                  <a:pt x="1583" y="486"/>
                  <a:pt x="1573" y="504"/>
                  <a:pt x="1561" y="522"/>
                </a:cubicBezTo>
                <a:cubicBezTo>
                  <a:pt x="1550" y="539"/>
                  <a:pt x="1536" y="555"/>
                  <a:pt x="1522" y="570"/>
                </a:cubicBezTo>
                <a:cubicBezTo>
                  <a:pt x="1507" y="584"/>
                  <a:pt x="1491" y="598"/>
                  <a:pt x="1474" y="609"/>
                </a:cubicBezTo>
                <a:cubicBezTo>
                  <a:pt x="1456" y="621"/>
                  <a:pt x="1438" y="631"/>
                  <a:pt x="1419" y="638"/>
                </a:cubicBezTo>
                <a:cubicBezTo>
                  <a:pt x="1399" y="646"/>
                  <a:pt x="1380" y="652"/>
                  <a:pt x="1359" y="657"/>
                </a:cubicBezTo>
                <a:cubicBezTo>
                  <a:pt x="1339" y="661"/>
                  <a:pt x="1318" y="663"/>
                  <a:pt x="1297" y="663"/>
                </a:cubicBezTo>
                <a:lnTo>
                  <a:pt x="317" y="663"/>
                </a:lnTo>
                <a:cubicBezTo>
                  <a:pt x="296" y="663"/>
                  <a:pt x="276" y="661"/>
                  <a:pt x="255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6" y="631"/>
                  <a:pt x="158" y="621"/>
                  <a:pt x="141" y="609"/>
                </a:cubicBezTo>
                <a:cubicBezTo>
                  <a:pt x="124" y="598"/>
                  <a:pt x="107" y="584"/>
                  <a:pt x="93" y="570"/>
                </a:cubicBezTo>
                <a:cubicBezTo>
                  <a:pt x="78" y="555"/>
                  <a:pt x="65" y="539"/>
                  <a:pt x="53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9" name="TextBox 948"/>
          <p:cNvSpPr txBox="1"/>
          <p:nvPr/>
        </p:nvSpPr>
        <p:spPr>
          <a:xfrm>
            <a:off x="8330040" y="3211200"/>
            <a:ext cx="371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2607568</a:t>
            </a:r>
            <a:endParaRPr lang="en-US" sz="82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0" name="Free-form: Shape 949"/>
          <p:cNvSpPr/>
          <p:nvPr/>
        </p:nvSpPr>
        <p:spPr>
          <a:xfrm>
            <a:off x="9496080" y="3152520"/>
            <a:ext cx="495720" cy="238680"/>
          </a:xfrm>
          <a:custGeom>
            <a:avLst/>
            <a:gdLst/>
            <a:ahLst/>
            <a:cxnLst/>
            <a:rect l="0" t="0" r="r" b="b"/>
            <a:pathLst>
              <a:path w="1377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7" y="257"/>
                </a:cubicBezTo>
                <a:cubicBezTo>
                  <a:pt x="11" y="236"/>
                  <a:pt x="17" y="216"/>
                  <a:pt x="25" y="197"/>
                </a:cubicBezTo>
                <a:cubicBezTo>
                  <a:pt x="33" y="178"/>
                  <a:pt x="42" y="159"/>
                  <a:pt x="54" y="141"/>
                </a:cubicBezTo>
                <a:cubicBezTo>
                  <a:pt x="66" y="124"/>
                  <a:pt x="79" y="108"/>
                  <a:pt x="93" y="93"/>
                </a:cubicBezTo>
                <a:cubicBezTo>
                  <a:pt x="108" y="78"/>
                  <a:pt x="124" y="65"/>
                  <a:pt x="142" y="54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6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060" y="0"/>
                </a:lnTo>
                <a:cubicBezTo>
                  <a:pt x="1081" y="0"/>
                  <a:pt x="1101" y="2"/>
                  <a:pt x="1122" y="6"/>
                </a:cubicBezTo>
                <a:cubicBezTo>
                  <a:pt x="1142" y="10"/>
                  <a:pt x="1162" y="16"/>
                  <a:pt x="1181" y="24"/>
                </a:cubicBezTo>
                <a:cubicBezTo>
                  <a:pt x="1201" y="32"/>
                  <a:pt x="1219" y="42"/>
                  <a:pt x="1236" y="54"/>
                </a:cubicBezTo>
                <a:cubicBezTo>
                  <a:pt x="1254" y="65"/>
                  <a:pt x="1270" y="78"/>
                  <a:pt x="1284" y="93"/>
                </a:cubicBezTo>
                <a:cubicBezTo>
                  <a:pt x="1299" y="108"/>
                  <a:pt x="1312" y="124"/>
                  <a:pt x="1324" y="141"/>
                </a:cubicBezTo>
                <a:cubicBezTo>
                  <a:pt x="1335" y="159"/>
                  <a:pt x="1345" y="178"/>
                  <a:pt x="1353" y="197"/>
                </a:cubicBezTo>
                <a:cubicBezTo>
                  <a:pt x="1361" y="216"/>
                  <a:pt x="1367" y="236"/>
                  <a:pt x="1371" y="257"/>
                </a:cubicBezTo>
                <a:cubicBezTo>
                  <a:pt x="1375" y="277"/>
                  <a:pt x="1377" y="298"/>
                  <a:pt x="1377" y="319"/>
                </a:cubicBezTo>
                <a:lnTo>
                  <a:pt x="1377" y="345"/>
                </a:lnTo>
                <a:cubicBezTo>
                  <a:pt x="1377" y="366"/>
                  <a:pt x="1375" y="387"/>
                  <a:pt x="1371" y="407"/>
                </a:cubicBezTo>
                <a:cubicBezTo>
                  <a:pt x="1367" y="428"/>
                  <a:pt x="1361" y="447"/>
                  <a:pt x="1353" y="467"/>
                </a:cubicBezTo>
                <a:cubicBezTo>
                  <a:pt x="1345" y="486"/>
                  <a:pt x="1335" y="504"/>
                  <a:pt x="1324" y="522"/>
                </a:cubicBezTo>
                <a:cubicBezTo>
                  <a:pt x="1312" y="539"/>
                  <a:pt x="1299" y="555"/>
                  <a:pt x="1284" y="570"/>
                </a:cubicBezTo>
                <a:cubicBezTo>
                  <a:pt x="1270" y="584"/>
                  <a:pt x="1254" y="598"/>
                  <a:pt x="1236" y="609"/>
                </a:cubicBezTo>
                <a:cubicBezTo>
                  <a:pt x="1219" y="621"/>
                  <a:pt x="1201" y="631"/>
                  <a:pt x="1181" y="638"/>
                </a:cubicBezTo>
                <a:cubicBezTo>
                  <a:pt x="1162" y="646"/>
                  <a:pt x="1142" y="652"/>
                  <a:pt x="1122" y="657"/>
                </a:cubicBezTo>
                <a:cubicBezTo>
                  <a:pt x="1101" y="661"/>
                  <a:pt x="1081" y="663"/>
                  <a:pt x="1060" y="663"/>
                </a:cubicBezTo>
                <a:lnTo>
                  <a:pt x="318" y="663"/>
                </a:lnTo>
                <a:cubicBezTo>
                  <a:pt x="297" y="663"/>
                  <a:pt x="276" y="661"/>
                  <a:pt x="256" y="657"/>
                </a:cubicBezTo>
                <a:cubicBezTo>
                  <a:pt x="236" y="652"/>
                  <a:pt x="216" y="646"/>
                  <a:pt x="196" y="638"/>
                </a:cubicBezTo>
                <a:cubicBezTo>
                  <a:pt x="177" y="631"/>
                  <a:pt x="159" y="621"/>
                  <a:pt x="142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9" y="555"/>
                  <a:pt x="66" y="539"/>
                  <a:pt x="54" y="522"/>
                </a:cubicBezTo>
                <a:cubicBezTo>
                  <a:pt x="42" y="504"/>
                  <a:pt x="33" y="486"/>
                  <a:pt x="25" y="467"/>
                </a:cubicBezTo>
                <a:cubicBezTo>
                  <a:pt x="17" y="447"/>
                  <a:pt x="11" y="428"/>
                  <a:pt x="7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1" name="TextBox 950"/>
          <p:cNvSpPr txBox="1"/>
          <p:nvPr/>
        </p:nvSpPr>
        <p:spPr>
          <a:xfrm>
            <a:off x="8950680" y="3211200"/>
            <a:ext cx="3888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 dirty="0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4000538</a:t>
            </a:r>
            <a:endParaRPr lang="en-US" sz="82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2" name="Free-form: Shape 951"/>
          <p:cNvSpPr/>
          <p:nvPr/>
        </p:nvSpPr>
        <p:spPr>
          <a:xfrm>
            <a:off x="10048680" y="3152520"/>
            <a:ext cx="562320" cy="238680"/>
          </a:xfrm>
          <a:custGeom>
            <a:avLst/>
            <a:gdLst/>
            <a:ahLst/>
            <a:cxnLst/>
            <a:rect l="0" t="0" r="r" b="b"/>
            <a:pathLst>
              <a:path w="1562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4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245" y="0"/>
                </a:lnTo>
                <a:cubicBezTo>
                  <a:pt x="1265" y="0"/>
                  <a:pt x="1286" y="2"/>
                  <a:pt x="1307" y="6"/>
                </a:cubicBezTo>
                <a:cubicBezTo>
                  <a:pt x="1327" y="10"/>
                  <a:pt x="1347" y="16"/>
                  <a:pt x="1366" y="24"/>
                </a:cubicBezTo>
                <a:cubicBezTo>
                  <a:pt x="1385" y="32"/>
                  <a:pt x="1404" y="42"/>
                  <a:pt x="1421" y="54"/>
                </a:cubicBezTo>
                <a:cubicBezTo>
                  <a:pt x="1438" y="65"/>
                  <a:pt x="1454" y="78"/>
                  <a:pt x="1469" y="93"/>
                </a:cubicBezTo>
                <a:cubicBezTo>
                  <a:pt x="1484" y="108"/>
                  <a:pt x="1497" y="124"/>
                  <a:pt x="1509" y="141"/>
                </a:cubicBezTo>
                <a:cubicBezTo>
                  <a:pt x="1520" y="159"/>
                  <a:pt x="1530" y="178"/>
                  <a:pt x="1538" y="197"/>
                </a:cubicBezTo>
                <a:cubicBezTo>
                  <a:pt x="1546" y="216"/>
                  <a:pt x="1552" y="236"/>
                  <a:pt x="1556" y="257"/>
                </a:cubicBezTo>
                <a:cubicBezTo>
                  <a:pt x="1560" y="277"/>
                  <a:pt x="1562" y="298"/>
                  <a:pt x="1562" y="319"/>
                </a:cubicBezTo>
                <a:lnTo>
                  <a:pt x="1562" y="345"/>
                </a:lnTo>
                <a:cubicBezTo>
                  <a:pt x="1562" y="366"/>
                  <a:pt x="1560" y="387"/>
                  <a:pt x="1556" y="407"/>
                </a:cubicBezTo>
                <a:cubicBezTo>
                  <a:pt x="1552" y="428"/>
                  <a:pt x="1546" y="447"/>
                  <a:pt x="1538" y="467"/>
                </a:cubicBezTo>
                <a:cubicBezTo>
                  <a:pt x="1530" y="486"/>
                  <a:pt x="1520" y="504"/>
                  <a:pt x="1509" y="522"/>
                </a:cubicBezTo>
                <a:cubicBezTo>
                  <a:pt x="1497" y="539"/>
                  <a:pt x="1484" y="555"/>
                  <a:pt x="1469" y="570"/>
                </a:cubicBezTo>
                <a:cubicBezTo>
                  <a:pt x="1454" y="584"/>
                  <a:pt x="1438" y="598"/>
                  <a:pt x="1421" y="609"/>
                </a:cubicBezTo>
                <a:cubicBezTo>
                  <a:pt x="1404" y="621"/>
                  <a:pt x="1385" y="631"/>
                  <a:pt x="1366" y="638"/>
                </a:cubicBezTo>
                <a:cubicBezTo>
                  <a:pt x="1347" y="646"/>
                  <a:pt x="1327" y="652"/>
                  <a:pt x="1307" y="657"/>
                </a:cubicBezTo>
                <a:cubicBezTo>
                  <a:pt x="1286" y="661"/>
                  <a:pt x="1265" y="663"/>
                  <a:pt x="1245" y="663"/>
                </a:cubicBezTo>
                <a:lnTo>
                  <a:pt x="318" y="663"/>
                </a:lnTo>
                <a:cubicBezTo>
                  <a:pt x="297" y="663"/>
                  <a:pt x="276" y="661"/>
                  <a:pt x="256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1"/>
                  <a:pt x="158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4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3" name="TextBox 952"/>
          <p:cNvSpPr txBox="1"/>
          <p:nvPr/>
        </p:nvSpPr>
        <p:spPr>
          <a:xfrm>
            <a:off x="9590040" y="3211200"/>
            <a:ext cx="3078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3174121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4" name="Free-form: Shape 953"/>
          <p:cNvSpPr/>
          <p:nvPr/>
        </p:nvSpPr>
        <p:spPr>
          <a:xfrm>
            <a:off x="10667880" y="3152520"/>
            <a:ext cx="552600" cy="238680"/>
          </a:xfrm>
          <a:custGeom>
            <a:avLst/>
            <a:gdLst/>
            <a:ahLst/>
            <a:cxnLst/>
            <a:rect l="0" t="0" r="r" b="b"/>
            <a:pathLst>
              <a:path w="1535" h="663">
                <a:moveTo>
                  <a:pt x="0" y="345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7"/>
                </a:cubicBezTo>
                <a:cubicBezTo>
                  <a:pt x="32" y="178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4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7" y="0"/>
                  <a:pt x="318" y="0"/>
                </a:cubicBezTo>
                <a:lnTo>
                  <a:pt x="1218" y="0"/>
                </a:lnTo>
                <a:cubicBezTo>
                  <a:pt x="1239" y="0"/>
                  <a:pt x="1259" y="2"/>
                  <a:pt x="1280" y="6"/>
                </a:cubicBezTo>
                <a:cubicBezTo>
                  <a:pt x="1300" y="10"/>
                  <a:pt x="1320" y="16"/>
                  <a:pt x="1339" y="24"/>
                </a:cubicBezTo>
                <a:cubicBezTo>
                  <a:pt x="1359" y="32"/>
                  <a:pt x="1377" y="42"/>
                  <a:pt x="1394" y="54"/>
                </a:cubicBezTo>
                <a:cubicBezTo>
                  <a:pt x="1412" y="65"/>
                  <a:pt x="1428" y="78"/>
                  <a:pt x="1442" y="93"/>
                </a:cubicBezTo>
                <a:cubicBezTo>
                  <a:pt x="1457" y="108"/>
                  <a:pt x="1470" y="124"/>
                  <a:pt x="1482" y="141"/>
                </a:cubicBezTo>
                <a:cubicBezTo>
                  <a:pt x="1493" y="159"/>
                  <a:pt x="1503" y="178"/>
                  <a:pt x="1511" y="197"/>
                </a:cubicBezTo>
                <a:cubicBezTo>
                  <a:pt x="1519" y="216"/>
                  <a:pt x="1525" y="236"/>
                  <a:pt x="1529" y="257"/>
                </a:cubicBezTo>
                <a:cubicBezTo>
                  <a:pt x="1533" y="277"/>
                  <a:pt x="1535" y="298"/>
                  <a:pt x="1535" y="319"/>
                </a:cubicBezTo>
                <a:lnTo>
                  <a:pt x="1535" y="345"/>
                </a:lnTo>
                <a:cubicBezTo>
                  <a:pt x="1535" y="366"/>
                  <a:pt x="1533" y="387"/>
                  <a:pt x="1529" y="407"/>
                </a:cubicBezTo>
                <a:cubicBezTo>
                  <a:pt x="1525" y="428"/>
                  <a:pt x="1519" y="447"/>
                  <a:pt x="1511" y="467"/>
                </a:cubicBezTo>
                <a:cubicBezTo>
                  <a:pt x="1503" y="486"/>
                  <a:pt x="1493" y="504"/>
                  <a:pt x="1482" y="522"/>
                </a:cubicBezTo>
                <a:cubicBezTo>
                  <a:pt x="1470" y="539"/>
                  <a:pt x="1457" y="555"/>
                  <a:pt x="1442" y="570"/>
                </a:cubicBezTo>
                <a:cubicBezTo>
                  <a:pt x="1428" y="584"/>
                  <a:pt x="1412" y="598"/>
                  <a:pt x="1394" y="609"/>
                </a:cubicBezTo>
                <a:cubicBezTo>
                  <a:pt x="1377" y="621"/>
                  <a:pt x="1359" y="631"/>
                  <a:pt x="1339" y="638"/>
                </a:cubicBezTo>
                <a:cubicBezTo>
                  <a:pt x="1320" y="646"/>
                  <a:pt x="1300" y="652"/>
                  <a:pt x="1280" y="657"/>
                </a:cubicBezTo>
                <a:cubicBezTo>
                  <a:pt x="1259" y="661"/>
                  <a:pt x="1239" y="663"/>
                  <a:pt x="1218" y="663"/>
                </a:cubicBezTo>
                <a:lnTo>
                  <a:pt x="318" y="663"/>
                </a:lnTo>
                <a:cubicBezTo>
                  <a:pt x="297" y="663"/>
                  <a:pt x="276" y="661"/>
                  <a:pt x="255" y="657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1"/>
                  <a:pt x="158" y="621"/>
                  <a:pt x="141" y="609"/>
                </a:cubicBezTo>
                <a:cubicBezTo>
                  <a:pt x="124" y="598"/>
                  <a:pt x="108" y="584"/>
                  <a:pt x="93" y="570"/>
                </a:cubicBezTo>
                <a:cubicBezTo>
                  <a:pt x="78" y="555"/>
                  <a:pt x="65" y="539"/>
                  <a:pt x="53" y="522"/>
                </a:cubicBezTo>
                <a:cubicBezTo>
                  <a:pt x="42" y="504"/>
                  <a:pt x="32" y="486"/>
                  <a:pt x="24" y="467"/>
                </a:cubicBezTo>
                <a:cubicBezTo>
                  <a:pt x="16" y="447"/>
                  <a:pt x="10" y="428"/>
                  <a:pt x="6" y="407"/>
                </a:cubicBezTo>
                <a:cubicBezTo>
                  <a:pt x="2" y="387"/>
                  <a:pt x="0" y="366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5" name="TextBox 954"/>
          <p:cNvSpPr txBox="1"/>
          <p:nvPr/>
        </p:nvSpPr>
        <p:spPr>
          <a:xfrm>
            <a:off x="10146240" y="3211200"/>
            <a:ext cx="3654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3042756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6" name="Free-form: Shape 955"/>
          <p:cNvSpPr/>
          <p:nvPr/>
        </p:nvSpPr>
        <p:spPr>
          <a:xfrm>
            <a:off x="6372000" y="3447720"/>
            <a:ext cx="552960" cy="228960"/>
          </a:xfrm>
          <a:custGeom>
            <a:avLst/>
            <a:gdLst/>
            <a:ahLst/>
            <a:cxnLst/>
            <a:rect l="0" t="0" r="r" b="b"/>
            <a:pathLst>
              <a:path w="1536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2" y="159"/>
                  <a:pt x="54" y="142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9"/>
                  <a:pt x="124" y="66"/>
                  <a:pt x="141" y="54"/>
                </a:cubicBezTo>
                <a:cubicBezTo>
                  <a:pt x="159" y="42"/>
                  <a:pt x="177" y="33"/>
                  <a:pt x="196" y="25"/>
                </a:cubicBezTo>
                <a:cubicBezTo>
                  <a:pt x="215" y="17"/>
                  <a:pt x="235" y="11"/>
                  <a:pt x="256" y="7"/>
                </a:cubicBezTo>
                <a:cubicBezTo>
                  <a:pt x="276" y="2"/>
                  <a:pt x="297" y="0"/>
                  <a:pt x="318" y="0"/>
                </a:cubicBezTo>
                <a:lnTo>
                  <a:pt x="1217" y="0"/>
                </a:lnTo>
                <a:cubicBezTo>
                  <a:pt x="1238" y="0"/>
                  <a:pt x="1259" y="2"/>
                  <a:pt x="1279" y="7"/>
                </a:cubicBezTo>
                <a:cubicBezTo>
                  <a:pt x="1300" y="11"/>
                  <a:pt x="1319" y="17"/>
                  <a:pt x="1339" y="25"/>
                </a:cubicBezTo>
                <a:cubicBezTo>
                  <a:pt x="1358" y="33"/>
                  <a:pt x="1376" y="42"/>
                  <a:pt x="1394" y="54"/>
                </a:cubicBezTo>
                <a:cubicBezTo>
                  <a:pt x="1411" y="66"/>
                  <a:pt x="1427" y="79"/>
                  <a:pt x="1442" y="93"/>
                </a:cubicBezTo>
                <a:cubicBezTo>
                  <a:pt x="1456" y="108"/>
                  <a:pt x="1470" y="124"/>
                  <a:pt x="1482" y="142"/>
                </a:cubicBezTo>
                <a:cubicBezTo>
                  <a:pt x="1494" y="159"/>
                  <a:pt x="1504" y="177"/>
                  <a:pt x="1512" y="196"/>
                </a:cubicBezTo>
                <a:cubicBezTo>
                  <a:pt x="1520" y="216"/>
                  <a:pt x="1526" y="236"/>
                  <a:pt x="1530" y="257"/>
                </a:cubicBezTo>
                <a:cubicBezTo>
                  <a:pt x="1534" y="277"/>
                  <a:pt x="1536" y="298"/>
                  <a:pt x="1536" y="319"/>
                </a:cubicBezTo>
                <a:cubicBezTo>
                  <a:pt x="1536" y="340"/>
                  <a:pt x="1534" y="360"/>
                  <a:pt x="1530" y="381"/>
                </a:cubicBezTo>
                <a:cubicBezTo>
                  <a:pt x="1526" y="401"/>
                  <a:pt x="1520" y="421"/>
                  <a:pt x="1512" y="440"/>
                </a:cubicBezTo>
                <a:cubicBezTo>
                  <a:pt x="1504" y="460"/>
                  <a:pt x="1494" y="478"/>
                  <a:pt x="1482" y="495"/>
                </a:cubicBezTo>
                <a:cubicBezTo>
                  <a:pt x="1470" y="513"/>
                  <a:pt x="1456" y="529"/>
                  <a:pt x="1442" y="543"/>
                </a:cubicBezTo>
                <a:cubicBezTo>
                  <a:pt x="1427" y="558"/>
                  <a:pt x="1411" y="571"/>
                  <a:pt x="1394" y="583"/>
                </a:cubicBezTo>
                <a:cubicBezTo>
                  <a:pt x="1376" y="594"/>
                  <a:pt x="1358" y="604"/>
                  <a:pt x="1339" y="612"/>
                </a:cubicBezTo>
                <a:cubicBezTo>
                  <a:pt x="1319" y="620"/>
                  <a:pt x="1300" y="626"/>
                  <a:pt x="1279" y="630"/>
                </a:cubicBezTo>
                <a:cubicBezTo>
                  <a:pt x="1259" y="634"/>
                  <a:pt x="1238" y="636"/>
                  <a:pt x="1217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9" y="594"/>
                  <a:pt x="141" y="583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9"/>
                  <a:pt x="65" y="513"/>
                  <a:pt x="54" y="495"/>
                </a:cubicBezTo>
                <a:cubicBezTo>
                  <a:pt x="42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7" name="TextBox 956"/>
          <p:cNvSpPr txBox="1"/>
          <p:nvPr/>
        </p:nvSpPr>
        <p:spPr>
          <a:xfrm>
            <a:off x="10758960" y="3211200"/>
            <a:ext cx="3650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2648677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8" name="Free-form: Shape 957"/>
          <p:cNvSpPr/>
          <p:nvPr/>
        </p:nvSpPr>
        <p:spPr>
          <a:xfrm>
            <a:off x="6981480" y="3447720"/>
            <a:ext cx="562320" cy="228960"/>
          </a:xfrm>
          <a:custGeom>
            <a:avLst/>
            <a:gdLst/>
            <a:ahLst/>
            <a:cxnLst/>
            <a:rect l="0" t="0" r="r" b="b"/>
            <a:pathLst>
              <a:path w="1562" h="636">
                <a:moveTo>
                  <a:pt x="0" y="319"/>
                </a:moveTo>
                <a:cubicBezTo>
                  <a:pt x="0" y="298"/>
                  <a:pt x="2" y="277"/>
                  <a:pt x="7" y="257"/>
                </a:cubicBezTo>
                <a:cubicBezTo>
                  <a:pt x="11" y="236"/>
                  <a:pt x="17" y="216"/>
                  <a:pt x="25" y="196"/>
                </a:cubicBezTo>
                <a:cubicBezTo>
                  <a:pt x="33" y="177"/>
                  <a:pt x="42" y="159"/>
                  <a:pt x="54" y="142"/>
                </a:cubicBezTo>
                <a:cubicBezTo>
                  <a:pt x="66" y="124"/>
                  <a:pt x="79" y="108"/>
                  <a:pt x="93" y="93"/>
                </a:cubicBezTo>
                <a:cubicBezTo>
                  <a:pt x="108" y="79"/>
                  <a:pt x="125" y="66"/>
                  <a:pt x="143" y="54"/>
                </a:cubicBezTo>
                <a:cubicBezTo>
                  <a:pt x="160" y="42"/>
                  <a:pt x="178" y="33"/>
                  <a:pt x="197" y="25"/>
                </a:cubicBezTo>
                <a:cubicBezTo>
                  <a:pt x="217" y="17"/>
                  <a:pt x="237" y="11"/>
                  <a:pt x="257" y="7"/>
                </a:cubicBezTo>
                <a:cubicBezTo>
                  <a:pt x="277" y="2"/>
                  <a:pt x="298" y="0"/>
                  <a:pt x="319" y="0"/>
                </a:cubicBezTo>
                <a:lnTo>
                  <a:pt x="1245" y="0"/>
                </a:lnTo>
                <a:cubicBezTo>
                  <a:pt x="1266" y="0"/>
                  <a:pt x="1286" y="2"/>
                  <a:pt x="1307" y="7"/>
                </a:cubicBezTo>
                <a:cubicBezTo>
                  <a:pt x="1327" y="11"/>
                  <a:pt x="1347" y="17"/>
                  <a:pt x="1367" y="25"/>
                </a:cubicBezTo>
                <a:cubicBezTo>
                  <a:pt x="1386" y="33"/>
                  <a:pt x="1404" y="42"/>
                  <a:pt x="1421" y="54"/>
                </a:cubicBezTo>
                <a:cubicBezTo>
                  <a:pt x="1439" y="66"/>
                  <a:pt x="1455" y="79"/>
                  <a:pt x="1470" y="93"/>
                </a:cubicBezTo>
                <a:cubicBezTo>
                  <a:pt x="1484" y="108"/>
                  <a:pt x="1497" y="124"/>
                  <a:pt x="1509" y="142"/>
                </a:cubicBezTo>
                <a:cubicBezTo>
                  <a:pt x="1521" y="159"/>
                  <a:pt x="1530" y="177"/>
                  <a:pt x="1538" y="196"/>
                </a:cubicBezTo>
                <a:cubicBezTo>
                  <a:pt x="1546" y="216"/>
                  <a:pt x="1552" y="236"/>
                  <a:pt x="1556" y="257"/>
                </a:cubicBezTo>
                <a:cubicBezTo>
                  <a:pt x="1560" y="277"/>
                  <a:pt x="1562" y="298"/>
                  <a:pt x="1562" y="319"/>
                </a:cubicBezTo>
                <a:cubicBezTo>
                  <a:pt x="1562" y="340"/>
                  <a:pt x="1560" y="360"/>
                  <a:pt x="1556" y="381"/>
                </a:cubicBezTo>
                <a:cubicBezTo>
                  <a:pt x="1552" y="401"/>
                  <a:pt x="1546" y="421"/>
                  <a:pt x="1538" y="440"/>
                </a:cubicBezTo>
                <a:cubicBezTo>
                  <a:pt x="1530" y="460"/>
                  <a:pt x="1521" y="478"/>
                  <a:pt x="1509" y="495"/>
                </a:cubicBezTo>
                <a:cubicBezTo>
                  <a:pt x="1497" y="513"/>
                  <a:pt x="1484" y="529"/>
                  <a:pt x="1470" y="543"/>
                </a:cubicBezTo>
                <a:cubicBezTo>
                  <a:pt x="1455" y="558"/>
                  <a:pt x="1439" y="571"/>
                  <a:pt x="1421" y="583"/>
                </a:cubicBezTo>
                <a:cubicBezTo>
                  <a:pt x="1404" y="594"/>
                  <a:pt x="1386" y="604"/>
                  <a:pt x="1366" y="612"/>
                </a:cubicBezTo>
                <a:cubicBezTo>
                  <a:pt x="1347" y="620"/>
                  <a:pt x="1327" y="626"/>
                  <a:pt x="1307" y="630"/>
                </a:cubicBezTo>
                <a:cubicBezTo>
                  <a:pt x="1286" y="634"/>
                  <a:pt x="1266" y="636"/>
                  <a:pt x="1245" y="636"/>
                </a:cubicBezTo>
                <a:lnTo>
                  <a:pt x="319" y="636"/>
                </a:lnTo>
                <a:cubicBezTo>
                  <a:pt x="298" y="636"/>
                  <a:pt x="277" y="634"/>
                  <a:pt x="257" y="630"/>
                </a:cubicBezTo>
                <a:cubicBezTo>
                  <a:pt x="237" y="626"/>
                  <a:pt x="217" y="620"/>
                  <a:pt x="197" y="612"/>
                </a:cubicBezTo>
                <a:cubicBezTo>
                  <a:pt x="178" y="604"/>
                  <a:pt x="160" y="594"/>
                  <a:pt x="143" y="583"/>
                </a:cubicBezTo>
                <a:cubicBezTo>
                  <a:pt x="125" y="571"/>
                  <a:pt x="108" y="558"/>
                  <a:pt x="93" y="543"/>
                </a:cubicBezTo>
                <a:cubicBezTo>
                  <a:pt x="79" y="529"/>
                  <a:pt x="66" y="513"/>
                  <a:pt x="54" y="495"/>
                </a:cubicBezTo>
                <a:cubicBezTo>
                  <a:pt x="42" y="478"/>
                  <a:pt x="33" y="460"/>
                  <a:pt x="25" y="440"/>
                </a:cubicBezTo>
                <a:cubicBezTo>
                  <a:pt x="17" y="421"/>
                  <a:pt x="11" y="401"/>
                  <a:pt x="7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9" name="TextBox 958"/>
          <p:cNvSpPr txBox="1"/>
          <p:nvPr/>
        </p:nvSpPr>
        <p:spPr>
          <a:xfrm>
            <a:off x="6467400" y="3506400"/>
            <a:ext cx="3614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3263624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0" name="Free-form: Shape 959"/>
          <p:cNvSpPr/>
          <p:nvPr/>
        </p:nvSpPr>
        <p:spPr>
          <a:xfrm>
            <a:off x="7600680" y="3447720"/>
            <a:ext cx="543240" cy="228960"/>
          </a:xfrm>
          <a:custGeom>
            <a:avLst/>
            <a:gdLst/>
            <a:ahLst/>
            <a:cxnLst/>
            <a:rect l="0" t="0" r="r" b="b"/>
            <a:pathLst>
              <a:path w="1509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2" y="159"/>
                  <a:pt x="54" y="142"/>
                </a:cubicBezTo>
                <a:cubicBezTo>
                  <a:pt x="65" y="124"/>
                  <a:pt x="79" y="108"/>
                  <a:pt x="93" y="93"/>
                </a:cubicBezTo>
                <a:cubicBezTo>
                  <a:pt x="108" y="79"/>
                  <a:pt x="124" y="66"/>
                  <a:pt x="141" y="54"/>
                </a:cubicBezTo>
                <a:cubicBezTo>
                  <a:pt x="159" y="42"/>
                  <a:pt x="177" y="33"/>
                  <a:pt x="196" y="25"/>
                </a:cubicBezTo>
                <a:cubicBezTo>
                  <a:pt x="216" y="17"/>
                  <a:pt x="235" y="11"/>
                  <a:pt x="256" y="7"/>
                </a:cubicBezTo>
                <a:cubicBezTo>
                  <a:pt x="276" y="2"/>
                  <a:pt x="297" y="0"/>
                  <a:pt x="318" y="0"/>
                </a:cubicBezTo>
                <a:lnTo>
                  <a:pt x="1192" y="0"/>
                </a:lnTo>
                <a:cubicBezTo>
                  <a:pt x="1213" y="0"/>
                  <a:pt x="1233" y="2"/>
                  <a:pt x="1254" y="7"/>
                </a:cubicBezTo>
                <a:cubicBezTo>
                  <a:pt x="1274" y="11"/>
                  <a:pt x="1294" y="17"/>
                  <a:pt x="1313" y="25"/>
                </a:cubicBezTo>
                <a:cubicBezTo>
                  <a:pt x="1333" y="33"/>
                  <a:pt x="1351" y="42"/>
                  <a:pt x="1368" y="54"/>
                </a:cubicBezTo>
                <a:cubicBezTo>
                  <a:pt x="1386" y="66"/>
                  <a:pt x="1402" y="79"/>
                  <a:pt x="1416" y="93"/>
                </a:cubicBezTo>
                <a:cubicBezTo>
                  <a:pt x="1431" y="108"/>
                  <a:pt x="1444" y="124"/>
                  <a:pt x="1456" y="142"/>
                </a:cubicBezTo>
                <a:cubicBezTo>
                  <a:pt x="1467" y="159"/>
                  <a:pt x="1477" y="177"/>
                  <a:pt x="1485" y="196"/>
                </a:cubicBezTo>
                <a:cubicBezTo>
                  <a:pt x="1493" y="216"/>
                  <a:pt x="1499" y="236"/>
                  <a:pt x="1503" y="257"/>
                </a:cubicBezTo>
                <a:cubicBezTo>
                  <a:pt x="1507" y="277"/>
                  <a:pt x="1509" y="298"/>
                  <a:pt x="1509" y="319"/>
                </a:cubicBezTo>
                <a:cubicBezTo>
                  <a:pt x="1509" y="340"/>
                  <a:pt x="1507" y="360"/>
                  <a:pt x="1503" y="381"/>
                </a:cubicBezTo>
                <a:cubicBezTo>
                  <a:pt x="1499" y="401"/>
                  <a:pt x="1493" y="421"/>
                  <a:pt x="1485" y="440"/>
                </a:cubicBezTo>
                <a:cubicBezTo>
                  <a:pt x="1477" y="460"/>
                  <a:pt x="1467" y="478"/>
                  <a:pt x="1456" y="495"/>
                </a:cubicBezTo>
                <a:cubicBezTo>
                  <a:pt x="1444" y="513"/>
                  <a:pt x="1431" y="529"/>
                  <a:pt x="1416" y="543"/>
                </a:cubicBezTo>
                <a:cubicBezTo>
                  <a:pt x="1402" y="558"/>
                  <a:pt x="1386" y="571"/>
                  <a:pt x="1368" y="583"/>
                </a:cubicBezTo>
                <a:cubicBezTo>
                  <a:pt x="1351" y="594"/>
                  <a:pt x="1333" y="604"/>
                  <a:pt x="1313" y="612"/>
                </a:cubicBezTo>
                <a:cubicBezTo>
                  <a:pt x="1294" y="620"/>
                  <a:pt x="1274" y="626"/>
                  <a:pt x="1254" y="630"/>
                </a:cubicBezTo>
                <a:cubicBezTo>
                  <a:pt x="1233" y="634"/>
                  <a:pt x="1213" y="636"/>
                  <a:pt x="1192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6" y="620"/>
                  <a:pt x="196" y="612"/>
                </a:cubicBezTo>
                <a:cubicBezTo>
                  <a:pt x="177" y="604"/>
                  <a:pt x="159" y="594"/>
                  <a:pt x="141" y="583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9" y="529"/>
                  <a:pt x="65" y="513"/>
                  <a:pt x="54" y="495"/>
                </a:cubicBezTo>
                <a:cubicBezTo>
                  <a:pt x="42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1" name="TextBox 960"/>
          <p:cNvSpPr txBox="1"/>
          <p:nvPr/>
        </p:nvSpPr>
        <p:spPr>
          <a:xfrm>
            <a:off x="7074000" y="3506400"/>
            <a:ext cx="3758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3988874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2" name="Free-form: Shape 961"/>
          <p:cNvSpPr/>
          <p:nvPr/>
        </p:nvSpPr>
        <p:spPr>
          <a:xfrm>
            <a:off x="8200800" y="3447720"/>
            <a:ext cx="533880" cy="228960"/>
          </a:xfrm>
          <a:custGeom>
            <a:avLst/>
            <a:gdLst/>
            <a:ahLst/>
            <a:cxnLst/>
            <a:rect l="0" t="0" r="r" b="b"/>
            <a:pathLst>
              <a:path w="1483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2" y="159"/>
                  <a:pt x="54" y="142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9"/>
                  <a:pt x="124" y="66"/>
                  <a:pt x="141" y="54"/>
                </a:cubicBezTo>
                <a:cubicBezTo>
                  <a:pt x="159" y="42"/>
                  <a:pt x="178" y="33"/>
                  <a:pt x="197" y="25"/>
                </a:cubicBezTo>
                <a:cubicBezTo>
                  <a:pt x="216" y="17"/>
                  <a:pt x="236" y="11"/>
                  <a:pt x="257" y="7"/>
                </a:cubicBezTo>
                <a:cubicBezTo>
                  <a:pt x="277" y="2"/>
                  <a:pt x="298" y="0"/>
                  <a:pt x="319" y="0"/>
                </a:cubicBezTo>
                <a:lnTo>
                  <a:pt x="1165" y="0"/>
                </a:lnTo>
                <a:cubicBezTo>
                  <a:pt x="1186" y="0"/>
                  <a:pt x="1207" y="2"/>
                  <a:pt x="1227" y="7"/>
                </a:cubicBezTo>
                <a:cubicBezTo>
                  <a:pt x="1248" y="11"/>
                  <a:pt x="1268" y="17"/>
                  <a:pt x="1287" y="25"/>
                </a:cubicBezTo>
                <a:cubicBezTo>
                  <a:pt x="1306" y="33"/>
                  <a:pt x="1324" y="42"/>
                  <a:pt x="1342" y="54"/>
                </a:cubicBezTo>
                <a:cubicBezTo>
                  <a:pt x="1359" y="66"/>
                  <a:pt x="1375" y="79"/>
                  <a:pt x="1390" y="93"/>
                </a:cubicBezTo>
                <a:cubicBezTo>
                  <a:pt x="1405" y="108"/>
                  <a:pt x="1418" y="124"/>
                  <a:pt x="1429" y="142"/>
                </a:cubicBezTo>
                <a:cubicBezTo>
                  <a:pt x="1441" y="159"/>
                  <a:pt x="1451" y="177"/>
                  <a:pt x="1459" y="196"/>
                </a:cubicBezTo>
                <a:cubicBezTo>
                  <a:pt x="1467" y="216"/>
                  <a:pt x="1473" y="236"/>
                  <a:pt x="1477" y="257"/>
                </a:cubicBezTo>
                <a:cubicBezTo>
                  <a:pt x="1481" y="277"/>
                  <a:pt x="1483" y="298"/>
                  <a:pt x="1483" y="319"/>
                </a:cubicBezTo>
                <a:cubicBezTo>
                  <a:pt x="1483" y="340"/>
                  <a:pt x="1481" y="360"/>
                  <a:pt x="1477" y="381"/>
                </a:cubicBezTo>
                <a:cubicBezTo>
                  <a:pt x="1473" y="401"/>
                  <a:pt x="1467" y="421"/>
                  <a:pt x="1459" y="440"/>
                </a:cubicBezTo>
                <a:cubicBezTo>
                  <a:pt x="1451" y="460"/>
                  <a:pt x="1441" y="478"/>
                  <a:pt x="1429" y="495"/>
                </a:cubicBezTo>
                <a:cubicBezTo>
                  <a:pt x="1418" y="513"/>
                  <a:pt x="1405" y="529"/>
                  <a:pt x="1390" y="543"/>
                </a:cubicBezTo>
                <a:cubicBezTo>
                  <a:pt x="1375" y="558"/>
                  <a:pt x="1359" y="571"/>
                  <a:pt x="1342" y="583"/>
                </a:cubicBezTo>
                <a:cubicBezTo>
                  <a:pt x="1324" y="594"/>
                  <a:pt x="1306" y="604"/>
                  <a:pt x="1287" y="612"/>
                </a:cubicBezTo>
                <a:cubicBezTo>
                  <a:pt x="1268" y="620"/>
                  <a:pt x="1248" y="626"/>
                  <a:pt x="1227" y="630"/>
                </a:cubicBezTo>
                <a:cubicBezTo>
                  <a:pt x="1207" y="634"/>
                  <a:pt x="1186" y="636"/>
                  <a:pt x="1165" y="636"/>
                </a:cubicBezTo>
                <a:lnTo>
                  <a:pt x="319" y="636"/>
                </a:lnTo>
                <a:cubicBezTo>
                  <a:pt x="298" y="636"/>
                  <a:pt x="277" y="634"/>
                  <a:pt x="257" y="630"/>
                </a:cubicBezTo>
                <a:cubicBezTo>
                  <a:pt x="236" y="626"/>
                  <a:pt x="216" y="620"/>
                  <a:pt x="197" y="612"/>
                </a:cubicBezTo>
                <a:cubicBezTo>
                  <a:pt x="178" y="604"/>
                  <a:pt x="159" y="594"/>
                  <a:pt x="141" y="583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9"/>
                  <a:pt x="65" y="513"/>
                  <a:pt x="54" y="495"/>
                </a:cubicBezTo>
                <a:cubicBezTo>
                  <a:pt x="42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3" name="TextBox 962"/>
          <p:cNvSpPr txBox="1"/>
          <p:nvPr/>
        </p:nvSpPr>
        <p:spPr>
          <a:xfrm>
            <a:off x="7693920" y="3506400"/>
            <a:ext cx="3535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3047581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4" name="Free-form: Shape 963"/>
          <p:cNvSpPr/>
          <p:nvPr/>
        </p:nvSpPr>
        <p:spPr>
          <a:xfrm>
            <a:off x="8791560" y="3447720"/>
            <a:ext cx="543240" cy="228960"/>
          </a:xfrm>
          <a:custGeom>
            <a:avLst/>
            <a:gdLst/>
            <a:ahLst/>
            <a:cxnLst/>
            <a:rect l="0" t="0" r="r" b="b"/>
            <a:pathLst>
              <a:path w="1509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1" y="159"/>
                  <a:pt x="53" y="142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9"/>
                  <a:pt x="123" y="66"/>
                  <a:pt x="141" y="54"/>
                </a:cubicBezTo>
                <a:cubicBezTo>
                  <a:pt x="158" y="42"/>
                  <a:pt x="176" y="33"/>
                  <a:pt x="196" y="25"/>
                </a:cubicBezTo>
                <a:cubicBezTo>
                  <a:pt x="215" y="17"/>
                  <a:pt x="235" y="11"/>
                  <a:pt x="255" y="7"/>
                </a:cubicBezTo>
                <a:cubicBezTo>
                  <a:pt x="276" y="2"/>
                  <a:pt x="296" y="0"/>
                  <a:pt x="317" y="0"/>
                </a:cubicBezTo>
                <a:lnTo>
                  <a:pt x="1191" y="0"/>
                </a:lnTo>
                <a:cubicBezTo>
                  <a:pt x="1212" y="0"/>
                  <a:pt x="1233" y="2"/>
                  <a:pt x="1253" y="7"/>
                </a:cubicBezTo>
                <a:cubicBezTo>
                  <a:pt x="1274" y="11"/>
                  <a:pt x="1293" y="17"/>
                  <a:pt x="1313" y="25"/>
                </a:cubicBezTo>
                <a:cubicBezTo>
                  <a:pt x="1332" y="33"/>
                  <a:pt x="1350" y="42"/>
                  <a:pt x="1368" y="54"/>
                </a:cubicBezTo>
                <a:cubicBezTo>
                  <a:pt x="1385" y="66"/>
                  <a:pt x="1401" y="79"/>
                  <a:pt x="1416" y="93"/>
                </a:cubicBezTo>
                <a:cubicBezTo>
                  <a:pt x="1430" y="108"/>
                  <a:pt x="1444" y="124"/>
                  <a:pt x="1455" y="142"/>
                </a:cubicBezTo>
                <a:cubicBezTo>
                  <a:pt x="1467" y="159"/>
                  <a:pt x="1477" y="177"/>
                  <a:pt x="1484" y="196"/>
                </a:cubicBezTo>
                <a:cubicBezTo>
                  <a:pt x="1492" y="216"/>
                  <a:pt x="1498" y="236"/>
                  <a:pt x="1503" y="257"/>
                </a:cubicBezTo>
                <a:cubicBezTo>
                  <a:pt x="1507" y="277"/>
                  <a:pt x="1509" y="298"/>
                  <a:pt x="1509" y="319"/>
                </a:cubicBezTo>
                <a:cubicBezTo>
                  <a:pt x="1509" y="340"/>
                  <a:pt x="1507" y="360"/>
                  <a:pt x="1503" y="381"/>
                </a:cubicBezTo>
                <a:cubicBezTo>
                  <a:pt x="1498" y="401"/>
                  <a:pt x="1492" y="421"/>
                  <a:pt x="1484" y="440"/>
                </a:cubicBezTo>
                <a:cubicBezTo>
                  <a:pt x="1477" y="460"/>
                  <a:pt x="1467" y="478"/>
                  <a:pt x="1455" y="495"/>
                </a:cubicBezTo>
                <a:cubicBezTo>
                  <a:pt x="1444" y="513"/>
                  <a:pt x="1430" y="529"/>
                  <a:pt x="1416" y="543"/>
                </a:cubicBezTo>
                <a:cubicBezTo>
                  <a:pt x="1401" y="558"/>
                  <a:pt x="1385" y="571"/>
                  <a:pt x="1368" y="583"/>
                </a:cubicBezTo>
                <a:cubicBezTo>
                  <a:pt x="1350" y="594"/>
                  <a:pt x="1332" y="604"/>
                  <a:pt x="1313" y="612"/>
                </a:cubicBezTo>
                <a:cubicBezTo>
                  <a:pt x="1293" y="620"/>
                  <a:pt x="1274" y="626"/>
                  <a:pt x="1253" y="630"/>
                </a:cubicBezTo>
                <a:cubicBezTo>
                  <a:pt x="1233" y="634"/>
                  <a:pt x="1212" y="636"/>
                  <a:pt x="1191" y="636"/>
                </a:cubicBezTo>
                <a:lnTo>
                  <a:pt x="317" y="636"/>
                </a:lnTo>
                <a:cubicBezTo>
                  <a:pt x="296" y="636"/>
                  <a:pt x="276" y="634"/>
                  <a:pt x="255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6" y="604"/>
                  <a:pt x="158" y="594"/>
                  <a:pt x="141" y="583"/>
                </a:cubicBezTo>
                <a:cubicBezTo>
                  <a:pt x="123" y="571"/>
                  <a:pt x="107" y="558"/>
                  <a:pt x="93" y="543"/>
                </a:cubicBezTo>
                <a:cubicBezTo>
                  <a:pt x="78" y="529"/>
                  <a:pt x="65" y="513"/>
                  <a:pt x="53" y="495"/>
                </a:cubicBezTo>
                <a:cubicBezTo>
                  <a:pt x="41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5" name="TextBox 964"/>
          <p:cNvSpPr txBox="1"/>
          <p:nvPr/>
        </p:nvSpPr>
        <p:spPr>
          <a:xfrm>
            <a:off x="8295480" y="3506400"/>
            <a:ext cx="3423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3224591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6" name="Free-form: Shape 965"/>
          <p:cNvSpPr/>
          <p:nvPr/>
        </p:nvSpPr>
        <p:spPr>
          <a:xfrm>
            <a:off x="9391320" y="3447720"/>
            <a:ext cx="562320" cy="228960"/>
          </a:xfrm>
          <a:custGeom>
            <a:avLst/>
            <a:gdLst/>
            <a:ahLst/>
            <a:cxnLst/>
            <a:rect l="0" t="0" r="r" b="b"/>
            <a:pathLst>
              <a:path w="1562" h="636">
                <a:moveTo>
                  <a:pt x="0" y="319"/>
                </a:moveTo>
                <a:cubicBezTo>
                  <a:pt x="0" y="298"/>
                  <a:pt x="2" y="277"/>
                  <a:pt x="7" y="257"/>
                </a:cubicBezTo>
                <a:cubicBezTo>
                  <a:pt x="11" y="236"/>
                  <a:pt x="17" y="216"/>
                  <a:pt x="25" y="196"/>
                </a:cubicBezTo>
                <a:cubicBezTo>
                  <a:pt x="33" y="177"/>
                  <a:pt x="42" y="159"/>
                  <a:pt x="54" y="142"/>
                </a:cubicBezTo>
                <a:cubicBezTo>
                  <a:pt x="66" y="124"/>
                  <a:pt x="79" y="108"/>
                  <a:pt x="93" y="93"/>
                </a:cubicBezTo>
                <a:cubicBezTo>
                  <a:pt x="108" y="79"/>
                  <a:pt x="124" y="66"/>
                  <a:pt x="142" y="54"/>
                </a:cubicBezTo>
                <a:cubicBezTo>
                  <a:pt x="159" y="42"/>
                  <a:pt x="177" y="33"/>
                  <a:pt x="196" y="25"/>
                </a:cubicBezTo>
                <a:cubicBezTo>
                  <a:pt x="216" y="17"/>
                  <a:pt x="236" y="11"/>
                  <a:pt x="256" y="7"/>
                </a:cubicBezTo>
                <a:cubicBezTo>
                  <a:pt x="276" y="2"/>
                  <a:pt x="297" y="0"/>
                  <a:pt x="318" y="0"/>
                </a:cubicBezTo>
                <a:lnTo>
                  <a:pt x="1245" y="0"/>
                </a:lnTo>
                <a:cubicBezTo>
                  <a:pt x="1266" y="0"/>
                  <a:pt x="1286" y="2"/>
                  <a:pt x="1307" y="7"/>
                </a:cubicBezTo>
                <a:cubicBezTo>
                  <a:pt x="1327" y="11"/>
                  <a:pt x="1347" y="17"/>
                  <a:pt x="1366" y="25"/>
                </a:cubicBezTo>
                <a:cubicBezTo>
                  <a:pt x="1386" y="33"/>
                  <a:pt x="1404" y="42"/>
                  <a:pt x="1421" y="54"/>
                </a:cubicBezTo>
                <a:cubicBezTo>
                  <a:pt x="1439" y="66"/>
                  <a:pt x="1455" y="79"/>
                  <a:pt x="1469" y="93"/>
                </a:cubicBezTo>
                <a:cubicBezTo>
                  <a:pt x="1484" y="108"/>
                  <a:pt x="1497" y="124"/>
                  <a:pt x="1509" y="142"/>
                </a:cubicBezTo>
                <a:cubicBezTo>
                  <a:pt x="1521" y="159"/>
                  <a:pt x="1530" y="177"/>
                  <a:pt x="1538" y="196"/>
                </a:cubicBezTo>
                <a:cubicBezTo>
                  <a:pt x="1546" y="216"/>
                  <a:pt x="1552" y="236"/>
                  <a:pt x="1556" y="257"/>
                </a:cubicBezTo>
                <a:cubicBezTo>
                  <a:pt x="1560" y="277"/>
                  <a:pt x="1562" y="298"/>
                  <a:pt x="1562" y="319"/>
                </a:cubicBezTo>
                <a:cubicBezTo>
                  <a:pt x="1562" y="340"/>
                  <a:pt x="1560" y="360"/>
                  <a:pt x="1556" y="381"/>
                </a:cubicBezTo>
                <a:cubicBezTo>
                  <a:pt x="1552" y="401"/>
                  <a:pt x="1546" y="421"/>
                  <a:pt x="1538" y="440"/>
                </a:cubicBezTo>
                <a:cubicBezTo>
                  <a:pt x="1530" y="460"/>
                  <a:pt x="1521" y="478"/>
                  <a:pt x="1509" y="495"/>
                </a:cubicBezTo>
                <a:cubicBezTo>
                  <a:pt x="1497" y="513"/>
                  <a:pt x="1484" y="529"/>
                  <a:pt x="1469" y="543"/>
                </a:cubicBezTo>
                <a:cubicBezTo>
                  <a:pt x="1455" y="558"/>
                  <a:pt x="1439" y="571"/>
                  <a:pt x="1421" y="583"/>
                </a:cubicBezTo>
                <a:cubicBezTo>
                  <a:pt x="1404" y="594"/>
                  <a:pt x="1386" y="604"/>
                  <a:pt x="1366" y="612"/>
                </a:cubicBezTo>
                <a:cubicBezTo>
                  <a:pt x="1347" y="620"/>
                  <a:pt x="1327" y="626"/>
                  <a:pt x="1307" y="630"/>
                </a:cubicBezTo>
                <a:cubicBezTo>
                  <a:pt x="1286" y="634"/>
                  <a:pt x="1266" y="636"/>
                  <a:pt x="1245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6" y="626"/>
                  <a:pt x="216" y="620"/>
                  <a:pt x="196" y="612"/>
                </a:cubicBezTo>
                <a:cubicBezTo>
                  <a:pt x="177" y="604"/>
                  <a:pt x="159" y="594"/>
                  <a:pt x="142" y="583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9" y="529"/>
                  <a:pt x="66" y="513"/>
                  <a:pt x="54" y="495"/>
                </a:cubicBezTo>
                <a:cubicBezTo>
                  <a:pt x="42" y="478"/>
                  <a:pt x="33" y="460"/>
                  <a:pt x="25" y="440"/>
                </a:cubicBezTo>
                <a:cubicBezTo>
                  <a:pt x="17" y="421"/>
                  <a:pt x="11" y="401"/>
                  <a:pt x="7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7" name="TextBox 966"/>
          <p:cNvSpPr txBox="1"/>
          <p:nvPr/>
        </p:nvSpPr>
        <p:spPr>
          <a:xfrm>
            <a:off x="8886240" y="3506400"/>
            <a:ext cx="3574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2454532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8" name="Free-form: Shape 967"/>
          <p:cNvSpPr/>
          <p:nvPr/>
        </p:nvSpPr>
        <p:spPr>
          <a:xfrm>
            <a:off x="10010520" y="3447720"/>
            <a:ext cx="543240" cy="228960"/>
          </a:xfrm>
          <a:custGeom>
            <a:avLst/>
            <a:gdLst/>
            <a:ahLst/>
            <a:cxnLst/>
            <a:rect l="0" t="0" r="r" b="b"/>
            <a:pathLst>
              <a:path w="1509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2" y="159"/>
                  <a:pt x="54" y="142"/>
                </a:cubicBezTo>
                <a:cubicBezTo>
                  <a:pt x="65" y="124"/>
                  <a:pt x="78" y="108"/>
                  <a:pt x="94" y="93"/>
                </a:cubicBezTo>
                <a:cubicBezTo>
                  <a:pt x="109" y="79"/>
                  <a:pt x="125" y="66"/>
                  <a:pt x="142" y="54"/>
                </a:cubicBezTo>
                <a:cubicBezTo>
                  <a:pt x="160" y="42"/>
                  <a:pt x="178" y="33"/>
                  <a:pt x="197" y="25"/>
                </a:cubicBezTo>
                <a:cubicBezTo>
                  <a:pt x="216" y="17"/>
                  <a:pt x="236" y="11"/>
                  <a:pt x="257" y="7"/>
                </a:cubicBezTo>
                <a:cubicBezTo>
                  <a:pt x="277" y="2"/>
                  <a:pt x="298" y="0"/>
                  <a:pt x="319" y="0"/>
                </a:cubicBezTo>
                <a:lnTo>
                  <a:pt x="1192" y="0"/>
                </a:lnTo>
                <a:cubicBezTo>
                  <a:pt x="1213" y="0"/>
                  <a:pt x="1233" y="2"/>
                  <a:pt x="1254" y="7"/>
                </a:cubicBezTo>
                <a:cubicBezTo>
                  <a:pt x="1274" y="11"/>
                  <a:pt x="1294" y="17"/>
                  <a:pt x="1313" y="25"/>
                </a:cubicBezTo>
                <a:cubicBezTo>
                  <a:pt x="1333" y="33"/>
                  <a:pt x="1351" y="42"/>
                  <a:pt x="1368" y="54"/>
                </a:cubicBezTo>
                <a:cubicBezTo>
                  <a:pt x="1386" y="66"/>
                  <a:pt x="1402" y="79"/>
                  <a:pt x="1416" y="93"/>
                </a:cubicBezTo>
                <a:cubicBezTo>
                  <a:pt x="1431" y="108"/>
                  <a:pt x="1444" y="124"/>
                  <a:pt x="1456" y="142"/>
                </a:cubicBezTo>
                <a:cubicBezTo>
                  <a:pt x="1467" y="159"/>
                  <a:pt x="1477" y="177"/>
                  <a:pt x="1485" y="196"/>
                </a:cubicBezTo>
                <a:cubicBezTo>
                  <a:pt x="1493" y="216"/>
                  <a:pt x="1499" y="236"/>
                  <a:pt x="1503" y="257"/>
                </a:cubicBezTo>
                <a:cubicBezTo>
                  <a:pt x="1507" y="277"/>
                  <a:pt x="1509" y="298"/>
                  <a:pt x="1509" y="319"/>
                </a:cubicBezTo>
                <a:cubicBezTo>
                  <a:pt x="1509" y="340"/>
                  <a:pt x="1507" y="360"/>
                  <a:pt x="1503" y="381"/>
                </a:cubicBezTo>
                <a:cubicBezTo>
                  <a:pt x="1499" y="401"/>
                  <a:pt x="1493" y="421"/>
                  <a:pt x="1485" y="440"/>
                </a:cubicBezTo>
                <a:cubicBezTo>
                  <a:pt x="1477" y="460"/>
                  <a:pt x="1467" y="478"/>
                  <a:pt x="1456" y="495"/>
                </a:cubicBezTo>
                <a:cubicBezTo>
                  <a:pt x="1444" y="513"/>
                  <a:pt x="1431" y="529"/>
                  <a:pt x="1416" y="543"/>
                </a:cubicBezTo>
                <a:cubicBezTo>
                  <a:pt x="1402" y="558"/>
                  <a:pt x="1386" y="571"/>
                  <a:pt x="1368" y="583"/>
                </a:cubicBezTo>
                <a:cubicBezTo>
                  <a:pt x="1351" y="594"/>
                  <a:pt x="1333" y="604"/>
                  <a:pt x="1313" y="612"/>
                </a:cubicBezTo>
                <a:cubicBezTo>
                  <a:pt x="1294" y="620"/>
                  <a:pt x="1274" y="626"/>
                  <a:pt x="1254" y="630"/>
                </a:cubicBezTo>
                <a:cubicBezTo>
                  <a:pt x="1233" y="634"/>
                  <a:pt x="1213" y="636"/>
                  <a:pt x="1192" y="636"/>
                </a:cubicBezTo>
                <a:lnTo>
                  <a:pt x="319" y="636"/>
                </a:lnTo>
                <a:cubicBezTo>
                  <a:pt x="298" y="636"/>
                  <a:pt x="277" y="634"/>
                  <a:pt x="257" y="630"/>
                </a:cubicBezTo>
                <a:cubicBezTo>
                  <a:pt x="236" y="626"/>
                  <a:pt x="216" y="620"/>
                  <a:pt x="197" y="612"/>
                </a:cubicBezTo>
                <a:cubicBezTo>
                  <a:pt x="178" y="604"/>
                  <a:pt x="160" y="594"/>
                  <a:pt x="142" y="583"/>
                </a:cubicBezTo>
                <a:cubicBezTo>
                  <a:pt x="125" y="571"/>
                  <a:pt x="109" y="558"/>
                  <a:pt x="94" y="543"/>
                </a:cubicBezTo>
                <a:cubicBezTo>
                  <a:pt x="78" y="529"/>
                  <a:pt x="65" y="513"/>
                  <a:pt x="54" y="495"/>
                </a:cubicBezTo>
                <a:cubicBezTo>
                  <a:pt x="42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9" name="TextBox 968"/>
          <p:cNvSpPr txBox="1"/>
          <p:nvPr/>
        </p:nvSpPr>
        <p:spPr>
          <a:xfrm>
            <a:off x="9490680" y="3506400"/>
            <a:ext cx="3646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3454662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0" name="Free-form: Shape 969"/>
          <p:cNvSpPr/>
          <p:nvPr/>
        </p:nvSpPr>
        <p:spPr>
          <a:xfrm>
            <a:off x="10610640" y="3447720"/>
            <a:ext cx="524160" cy="228960"/>
          </a:xfrm>
          <a:custGeom>
            <a:avLst/>
            <a:gdLst/>
            <a:ahLst/>
            <a:cxnLst/>
            <a:rect l="0" t="0" r="r" b="b"/>
            <a:pathLst>
              <a:path w="1456" h="636">
                <a:moveTo>
                  <a:pt x="0" y="319"/>
                </a:moveTo>
                <a:cubicBezTo>
                  <a:pt x="0" y="298"/>
                  <a:pt x="2" y="277"/>
                  <a:pt x="6" y="257"/>
                </a:cubicBezTo>
                <a:cubicBezTo>
                  <a:pt x="10" y="236"/>
                  <a:pt x="16" y="216"/>
                  <a:pt x="24" y="196"/>
                </a:cubicBezTo>
                <a:cubicBezTo>
                  <a:pt x="32" y="177"/>
                  <a:pt x="42" y="159"/>
                  <a:pt x="54" y="142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9"/>
                  <a:pt x="124" y="66"/>
                  <a:pt x="141" y="54"/>
                </a:cubicBezTo>
                <a:cubicBezTo>
                  <a:pt x="159" y="42"/>
                  <a:pt x="177" y="33"/>
                  <a:pt x="196" y="25"/>
                </a:cubicBezTo>
                <a:cubicBezTo>
                  <a:pt x="215" y="17"/>
                  <a:pt x="235" y="11"/>
                  <a:pt x="256" y="7"/>
                </a:cubicBezTo>
                <a:cubicBezTo>
                  <a:pt x="276" y="2"/>
                  <a:pt x="297" y="0"/>
                  <a:pt x="318" y="0"/>
                </a:cubicBezTo>
                <a:lnTo>
                  <a:pt x="1139" y="0"/>
                </a:lnTo>
                <a:cubicBezTo>
                  <a:pt x="1160" y="0"/>
                  <a:pt x="1180" y="2"/>
                  <a:pt x="1201" y="7"/>
                </a:cubicBezTo>
                <a:cubicBezTo>
                  <a:pt x="1221" y="11"/>
                  <a:pt x="1241" y="17"/>
                  <a:pt x="1260" y="25"/>
                </a:cubicBezTo>
                <a:cubicBezTo>
                  <a:pt x="1280" y="33"/>
                  <a:pt x="1298" y="42"/>
                  <a:pt x="1315" y="54"/>
                </a:cubicBezTo>
                <a:cubicBezTo>
                  <a:pt x="1333" y="66"/>
                  <a:pt x="1349" y="79"/>
                  <a:pt x="1363" y="93"/>
                </a:cubicBezTo>
                <a:cubicBezTo>
                  <a:pt x="1378" y="108"/>
                  <a:pt x="1391" y="124"/>
                  <a:pt x="1403" y="142"/>
                </a:cubicBezTo>
                <a:cubicBezTo>
                  <a:pt x="1414" y="159"/>
                  <a:pt x="1424" y="177"/>
                  <a:pt x="1432" y="196"/>
                </a:cubicBezTo>
                <a:cubicBezTo>
                  <a:pt x="1440" y="216"/>
                  <a:pt x="1446" y="236"/>
                  <a:pt x="1450" y="257"/>
                </a:cubicBezTo>
                <a:cubicBezTo>
                  <a:pt x="1454" y="277"/>
                  <a:pt x="1456" y="298"/>
                  <a:pt x="1456" y="319"/>
                </a:cubicBezTo>
                <a:cubicBezTo>
                  <a:pt x="1456" y="340"/>
                  <a:pt x="1454" y="360"/>
                  <a:pt x="1450" y="381"/>
                </a:cubicBezTo>
                <a:cubicBezTo>
                  <a:pt x="1446" y="401"/>
                  <a:pt x="1440" y="421"/>
                  <a:pt x="1432" y="440"/>
                </a:cubicBezTo>
                <a:cubicBezTo>
                  <a:pt x="1424" y="460"/>
                  <a:pt x="1414" y="478"/>
                  <a:pt x="1403" y="495"/>
                </a:cubicBezTo>
                <a:cubicBezTo>
                  <a:pt x="1391" y="513"/>
                  <a:pt x="1378" y="529"/>
                  <a:pt x="1363" y="543"/>
                </a:cubicBezTo>
                <a:cubicBezTo>
                  <a:pt x="1349" y="558"/>
                  <a:pt x="1333" y="571"/>
                  <a:pt x="1315" y="583"/>
                </a:cubicBezTo>
                <a:cubicBezTo>
                  <a:pt x="1298" y="594"/>
                  <a:pt x="1280" y="604"/>
                  <a:pt x="1260" y="612"/>
                </a:cubicBezTo>
                <a:cubicBezTo>
                  <a:pt x="1241" y="620"/>
                  <a:pt x="1221" y="626"/>
                  <a:pt x="1201" y="630"/>
                </a:cubicBezTo>
                <a:cubicBezTo>
                  <a:pt x="1180" y="634"/>
                  <a:pt x="1160" y="636"/>
                  <a:pt x="1139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9" y="594"/>
                  <a:pt x="141" y="583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9"/>
                  <a:pt x="65" y="513"/>
                  <a:pt x="54" y="495"/>
                </a:cubicBezTo>
                <a:cubicBezTo>
                  <a:pt x="42" y="478"/>
                  <a:pt x="32" y="460"/>
                  <a:pt x="24" y="440"/>
                </a:cubicBezTo>
                <a:cubicBezTo>
                  <a:pt x="16" y="421"/>
                  <a:pt x="10" y="401"/>
                  <a:pt x="6" y="381"/>
                </a:cubicBezTo>
                <a:cubicBezTo>
                  <a:pt x="2" y="360"/>
                  <a:pt x="0" y="340"/>
                  <a:pt x="0" y="31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1" name="TextBox 970"/>
          <p:cNvSpPr txBox="1"/>
          <p:nvPr/>
        </p:nvSpPr>
        <p:spPr>
          <a:xfrm>
            <a:off x="10103760" y="3506400"/>
            <a:ext cx="3582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2374872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2" name="TextBox 971"/>
          <p:cNvSpPr txBox="1"/>
          <p:nvPr/>
        </p:nvSpPr>
        <p:spPr>
          <a:xfrm>
            <a:off x="10703880" y="3506400"/>
            <a:ext cx="3297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3417146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3" name="Free-form: Shape 972"/>
          <p:cNvSpPr/>
          <p:nvPr/>
        </p:nvSpPr>
        <p:spPr>
          <a:xfrm>
            <a:off x="6372000" y="4076640"/>
            <a:ext cx="562320" cy="238320"/>
          </a:xfrm>
          <a:custGeom>
            <a:avLst/>
            <a:gdLst/>
            <a:ahLst/>
            <a:cxnLst/>
            <a:rect l="0" t="0" r="r" b="b"/>
            <a:pathLst>
              <a:path w="1562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4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5" y="10"/>
                  <a:pt x="257" y="6"/>
                </a:cubicBezTo>
                <a:cubicBezTo>
                  <a:pt x="277" y="2"/>
                  <a:pt x="298" y="0"/>
                  <a:pt x="319" y="0"/>
                </a:cubicBezTo>
                <a:lnTo>
                  <a:pt x="1245" y="0"/>
                </a:lnTo>
                <a:cubicBezTo>
                  <a:pt x="1266" y="0"/>
                  <a:pt x="1286" y="2"/>
                  <a:pt x="1307" y="6"/>
                </a:cubicBezTo>
                <a:cubicBezTo>
                  <a:pt x="1327" y="10"/>
                  <a:pt x="1347" y="16"/>
                  <a:pt x="1366" y="24"/>
                </a:cubicBezTo>
                <a:cubicBezTo>
                  <a:pt x="1385" y="32"/>
                  <a:pt x="1404" y="42"/>
                  <a:pt x="1421" y="53"/>
                </a:cubicBezTo>
                <a:cubicBezTo>
                  <a:pt x="1438" y="65"/>
                  <a:pt x="1454" y="78"/>
                  <a:pt x="1469" y="93"/>
                </a:cubicBezTo>
                <a:cubicBezTo>
                  <a:pt x="1484" y="107"/>
                  <a:pt x="1497" y="123"/>
                  <a:pt x="1509" y="141"/>
                </a:cubicBezTo>
                <a:cubicBezTo>
                  <a:pt x="1520" y="158"/>
                  <a:pt x="1530" y="176"/>
                  <a:pt x="1538" y="196"/>
                </a:cubicBezTo>
                <a:cubicBezTo>
                  <a:pt x="1546" y="215"/>
                  <a:pt x="1552" y="235"/>
                  <a:pt x="1556" y="256"/>
                </a:cubicBezTo>
                <a:cubicBezTo>
                  <a:pt x="1560" y="277"/>
                  <a:pt x="1562" y="297"/>
                  <a:pt x="1562" y="318"/>
                </a:cubicBezTo>
                <a:lnTo>
                  <a:pt x="1562" y="345"/>
                </a:lnTo>
                <a:cubicBezTo>
                  <a:pt x="1562" y="365"/>
                  <a:pt x="1560" y="386"/>
                  <a:pt x="1556" y="407"/>
                </a:cubicBezTo>
                <a:cubicBezTo>
                  <a:pt x="1552" y="427"/>
                  <a:pt x="1546" y="447"/>
                  <a:pt x="1538" y="466"/>
                </a:cubicBezTo>
                <a:cubicBezTo>
                  <a:pt x="1530" y="485"/>
                  <a:pt x="1520" y="504"/>
                  <a:pt x="1509" y="521"/>
                </a:cubicBezTo>
                <a:cubicBezTo>
                  <a:pt x="1497" y="538"/>
                  <a:pt x="1484" y="554"/>
                  <a:pt x="1469" y="569"/>
                </a:cubicBezTo>
                <a:cubicBezTo>
                  <a:pt x="1454" y="584"/>
                  <a:pt x="1438" y="597"/>
                  <a:pt x="1421" y="609"/>
                </a:cubicBezTo>
                <a:cubicBezTo>
                  <a:pt x="1404" y="620"/>
                  <a:pt x="1385" y="630"/>
                  <a:pt x="1366" y="638"/>
                </a:cubicBezTo>
                <a:cubicBezTo>
                  <a:pt x="1347" y="646"/>
                  <a:pt x="1327" y="652"/>
                  <a:pt x="1307" y="656"/>
                </a:cubicBezTo>
                <a:cubicBezTo>
                  <a:pt x="1286" y="660"/>
                  <a:pt x="1266" y="662"/>
                  <a:pt x="1245" y="662"/>
                </a:cubicBezTo>
                <a:lnTo>
                  <a:pt x="319" y="662"/>
                </a:lnTo>
                <a:cubicBezTo>
                  <a:pt x="298" y="662"/>
                  <a:pt x="277" y="660"/>
                  <a:pt x="257" y="656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0"/>
                  <a:pt x="159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8" y="554"/>
                  <a:pt x="65" y="538"/>
                  <a:pt x="54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4" name="TextBox 973"/>
          <p:cNvSpPr txBox="1"/>
          <p:nvPr/>
        </p:nvSpPr>
        <p:spPr>
          <a:xfrm>
            <a:off x="6343560" y="3831480"/>
            <a:ext cx="1731240" cy="127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9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Random Forest top genes (30 shown):</a:t>
            </a:r>
            <a:endParaRPr lang="en-US" sz="9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5" name="Free-form: Shape 974"/>
          <p:cNvSpPr/>
          <p:nvPr/>
        </p:nvSpPr>
        <p:spPr>
          <a:xfrm>
            <a:off x="6991200" y="4076640"/>
            <a:ext cx="514800" cy="238320"/>
          </a:xfrm>
          <a:custGeom>
            <a:avLst/>
            <a:gdLst/>
            <a:ahLst/>
            <a:cxnLst/>
            <a:rect l="0" t="0" r="r" b="b"/>
            <a:pathLst>
              <a:path w="1430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3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7" y="0"/>
                  <a:pt x="317" y="0"/>
                </a:cubicBezTo>
                <a:lnTo>
                  <a:pt x="1111" y="0"/>
                </a:lnTo>
                <a:cubicBezTo>
                  <a:pt x="1132" y="0"/>
                  <a:pt x="1153" y="2"/>
                  <a:pt x="1173" y="6"/>
                </a:cubicBezTo>
                <a:cubicBezTo>
                  <a:pt x="1194" y="10"/>
                  <a:pt x="1213" y="16"/>
                  <a:pt x="1233" y="24"/>
                </a:cubicBezTo>
                <a:cubicBezTo>
                  <a:pt x="1252" y="32"/>
                  <a:pt x="1270" y="42"/>
                  <a:pt x="1289" y="53"/>
                </a:cubicBezTo>
                <a:cubicBezTo>
                  <a:pt x="1306" y="65"/>
                  <a:pt x="1322" y="78"/>
                  <a:pt x="1337" y="93"/>
                </a:cubicBezTo>
                <a:cubicBezTo>
                  <a:pt x="1351" y="107"/>
                  <a:pt x="1365" y="123"/>
                  <a:pt x="1376" y="141"/>
                </a:cubicBezTo>
                <a:cubicBezTo>
                  <a:pt x="1388" y="158"/>
                  <a:pt x="1398" y="176"/>
                  <a:pt x="1405" y="196"/>
                </a:cubicBezTo>
                <a:cubicBezTo>
                  <a:pt x="1413" y="215"/>
                  <a:pt x="1419" y="235"/>
                  <a:pt x="1424" y="256"/>
                </a:cubicBezTo>
                <a:cubicBezTo>
                  <a:pt x="1428" y="277"/>
                  <a:pt x="1430" y="297"/>
                  <a:pt x="1430" y="318"/>
                </a:cubicBezTo>
                <a:lnTo>
                  <a:pt x="1430" y="345"/>
                </a:lnTo>
                <a:cubicBezTo>
                  <a:pt x="1430" y="365"/>
                  <a:pt x="1428" y="386"/>
                  <a:pt x="1424" y="407"/>
                </a:cubicBezTo>
                <a:cubicBezTo>
                  <a:pt x="1419" y="427"/>
                  <a:pt x="1413" y="447"/>
                  <a:pt x="1405" y="466"/>
                </a:cubicBezTo>
                <a:cubicBezTo>
                  <a:pt x="1398" y="485"/>
                  <a:pt x="1388" y="504"/>
                  <a:pt x="1376" y="521"/>
                </a:cubicBezTo>
                <a:cubicBezTo>
                  <a:pt x="1365" y="538"/>
                  <a:pt x="1351" y="554"/>
                  <a:pt x="1337" y="569"/>
                </a:cubicBezTo>
                <a:cubicBezTo>
                  <a:pt x="1322" y="584"/>
                  <a:pt x="1306" y="597"/>
                  <a:pt x="1289" y="609"/>
                </a:cubicBezTo>
                <a:cubicBezTo>
                  <a:pt x="1270" y="620"/>
                  <a:pt x="1252" y="630"/>
                  <a:pt x="1233" y="638"/>
                </a:cubicBezTo>
                <a:cubicBezTo>
                  <a:pt x="1213" y="646"/>
                  <a:pt x="1194" y="652"/>
                  <a:pt x="1173" y="656"/>
                </a:cubicBezTo>
                <a:cubicBezTo>
                  <a:pt x="1153" y="660"/>
                  <a:pt x="1132" y="662"/>
                  <a:pt x="1111" y="662"/>
                </a:cubicBezTo>
                <a:lnTo>
                  <a:pt x="317" y="662"/>
                </a:lnTo>
                <a:cubicBezTo>
                  <a:pt x="297" y="662"/>
                  <a:pt x="276" y="660"/>
                  <a:pt x="255" y="656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0"/>
                  <a:pt x="158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8" y="554"/>
                  <a:pt x="65" y="538"/>
                  <a:pt x="53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6" name="TextBox 975"/>
          <p:cNvSpPr txBox="1"/>
          <p:nvPr/>
        </p:nvSpPr>
        <p:spPr>
          <a:xfrm>
            <a:off x="6467400" y="4135320"/>
            <a:ext cx="3754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2883878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7" name="Free-form: Shape 976"/>
          <p:cNvSpPr/>
          <p:nvPr/>
        </p:nvSpPr>
        <p:spPr>
          <a:xfrm>
            <a:off x="7562520" y="4076640"/>
            <a:ext cx="552960" cy="238320"/>
          </a:xfrm>
          <a:custGeom>
            <a:avLst/>
            <a:gdLst/>
            <a:ahLst/>
            <a:cxnLst/>
            <a:rect l="0" t="0" r="r" b="b"/>
            <a:pathLst>
              <a:path w="1536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7" y="256"/>
                </a:cubicBezTo>
                <a:cubicBezTo>
                  <a:pt x="11" y="235"/>
                  <a:pt x="17" y="215"/>
                  <a:pt x="25" y="196"/>
                </a:cubicBezTo>
                <a:cubicBezTo>
                  <a:pt x="33" y="176"/>
                  <a:pt x="42" y="158"/>
                  <a:pt x="54" y="141"/>
                </a:cubicBezTo>
                <a:cubicBezTo>
                  <a:pt x="66" y="123"/>
                  <a:pt x="79" y="107"/>
                  <a:pt x="93" y="93"/>
                </a:cubicBezTo>
                <a:cubicBezTo>
                  <a:pt x="108" y="78"/>
                  <a:pt x="124" y="65"/>
                  <a:pt x="142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6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217" y="0"/>
                </a:lnTo>
                <a:cubicBezTo>
                  <a:pt x="1239" y="0"/>
                  <a:pt x="1260" y="2"/>
                  <a:pt x="1280" y="6"/>
                </a:cubicBezTo>
                <a:cubicBezTo>
                  <a:pt x="1301" y="10"/>
                  <a:pt x="1321" y="16"/>
                  <a:pt x="1340" y="24"/>
                </a:cubicBezTo>
                <a:cubicBezTo>
                  <a:pt x="1359" y="32"/>
                  <a:pt x="1378" y="42"/>
                  <a:pt x="1395" y="53"/>
                </a:cubicBezTo>
                <a:cubicBezTo>
                  <a:pt x="1412" y="65"/>
                  <a:pt x="1428" y="78"/>
                  <a:pt x="1443" y="93"/>
                </a:cubicBezTo>
                <a:cubicBezTo>
                  <a:pt x="1458" y="107"/>
                  <a:pt x="1471" y="123"/>
                  <a:pt x="1482" y="141"/>
                </a:cubicBezTo>
                <a:cubicBezTo>
                  <a:pt x="1494" y="158"/>
                  <a:pt x="1504" y="176"/>
                  <a:pt x="1512" y="196"/>
                </a:cubicBezTo>
                <a:cubicBezTo>
                  <a:pt x="1520" y="215"/>
                  <a:pt x="1526" y="235"/>
                  <a:pt x="1530" y="256"/>
                </a:cubicBezTo>
                <a:cubicBezTo>
                  <a:pt x="1534" y="277"/>
                  <a:pt x="1536" y="297"/>
                  <a:pt x="1536" y="318"/>
                </a:cubicBezTo>
                <a:lnTo>
                  <a:pt x="1536" y="345"/>
                </a:lnTo>
                <a:cubicBezTo>
                  <a:pt x="1536" y="365"/>
                  <a:pt x="1534" y="386"/>
                  <a:pt x="1530" y="407"/>
                </a:cubicBezTo>
                <a:cubicBezTo>
                  <a:pt x="1526" y="427"/>
                  <a:pt x="1520" y="447"/>
                  <a:pt x="1512" y="466"/>
                </a:cubicBezTo>
                <a:cubicBezTo>
                  <a:pt x="1504" y="485"/>
                  <a:pt x="1494" y="504"/>
                  <a:pt x="1482" y="521"/>
                </a:cubicBezTo>
                <a:cubicBezTo>
                  <a:pt x="1471" y="538"/>
                  <a:pt x="1458" y="554"/>
                  <a:pt x="1443" y="569"/>
                </a:cubicBezTo>
                <a:cubicBezTo>
                  <a:pt x="1428" y="584"/>
                  <a:pt x="1412" y="597"/>
                  <a:pt x="1395" y="609"/>
                </a:cubicBezTo>
                <a:cubicBezTo>
                  <a:pt x="1378" y="620"/>
                  <a:pt x="1359" y="630"/>
                  <a:pt x="1340" y="638"/>
                </a:cubicBezTo>
                <a:cubicBezTo>
                  <a:pt x="1321" y="646"/>
                  <a:pt x="1301" y="652"/>
                  <a:pt x="1280" y="656"/>
                </a:cubicBezTo>
                <a:cubicBezTo>
                  <a:pt x="1260" y="660"/>
                  <a:pt x="1239" y="662"/>
                  <a:pt x="1217" y="662"/>
                </a:cubicBezTo>
                <a:lnTo>
                  <a:pt x="318" y="662"/>
                </a:lnTo>
                <a:cubicBezTo>
                  <a:pt x="297" y="662"/>
                  <a:pt x="276" y="660"/>
                  <a:pt x="256" y="656"/>
                </a:cubicBezTo>
                <a:cubicBezTo>
                  <a:pt x="236" y="652"/>
                  <a:pt x="216" y="646"/>
                  <a:pt x="196" y="638"/>
                </a:cubicBezTo>
                <a:cubicBezTo>
                  <a:pt x="177" y="630"/>
                  <a:pt x="159" y="620"/>
                  <a:pt x="142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9" y="554"/>
                  <a:pt x="66" y="538"/>
                  <a:pt x="54" y="521"/>
                </a:cubicBezTo>
                <a:cubicBezTo>
                  <a:pt x="42" y="504"/>
                  <a:pt x="33" y="485"/>
                  <a:pt x="25" y="466"/>
                </a:cubicBezTo>
                <a:cubicBezTo>
                  <a:pt x="17" y="447"/>
                  <a:pt x="11" y="427"/>
                  <a:pt x="7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8" name="TextBox 977"/>
          <p:cNvSpPr txBox="1"/>
          <p:nvPr/>
        </p:nvSpPr>
        <p:spPr>
          <a:xfrm>
            <a:off x="7089120" y="4135320"/>
            <a:ext cx="3204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388456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9" name="Free-form: Shape 978"/>
          <p:cNvSpPr/>
          <p:nvPr/>
        </p:nvSpPr>
        <p:spPr>
          <a:xfrm>
            <a:off x="8172360" y="4076640"/>
            <a:ext cx="514440" cy="238320"/>
          </a:xfrm>
          <a:custGeom>
            <a:avLst/>
            <a:gdLst/>
            <a:ahLst/>
            <a:cxnLst/>
            <a:rect l="0" t="0" r="r" b="b"/>
            <a:pathLst>
              <a:path w="1429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3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7" y="78"/>
                  <a:pt x="124" y="65"/>
                  <a:pt x="141" y="53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112" y="0"/>
                </a:lnTo>
                <a:cubicBezTo>
                  <a:pt x="1133" y="0"/>
                  <a:pt x="1153" y="2"/>
                  <a:pt x="1174" y="6"/>
                </a:cubicBezTo>
                <a:cubicBezTo>
                  <a:pt x="1194" y="10"/>
                  <a:pt x="1214" y="16"/>
                  <a:pt x="1233" y="24"/>
                </a:cubicBezTo>
                <a:cubicBezTo>
                  <a:pt x="1253" y="32"/>
                  <a:pt x="1271" y="42"/>
                  <a:pt x="1288" y="53"/>
                </a:cubicBezTo>
                <a:cubicBezTo>
                  <a:pt x="1306" y="65"/>
                  <a:pt x="1322" y="78"/>
                  <a:pt x="1337" y="93"/>
                </a:cubicBezTo>
                <a:cubicBezTo>
                  <a:pt x="1351" y="107"/>
                  <a:pt x="1364" y="123"/>
                  <a:pt x="1376" y="141"/>
                </a:cubicBezTo>
                <a:cubicBezTo>
                  <a:pt x="1388" y="158"/>
                  <a:pt x="1397" y="176"/>
                  <a:pt x="1405" y="196"/>
                </a:cubicBezTo>
                <a:cubicBezTo>
                  <a:pt x="1413" y="215"/>
                  <a:pt x="1419" y="235"/>
                  <a:pt x="1423" y="256"/>
                </a:cubicBezTo>
                <a:cubicBezTo>
                  <a:pt x="1427" y="277"/>
                  <a:pt x="1429" y="297"/>
                  <a:pt x="1429" y="318"/>
                </a:cubicBezTo>
                <a:lnTo>
                  <a:pt x="1429" y="345"/>
                </a:lnTo>
                <a:cubicBezTo>
                  <a:pt x="1429" y="365"/>
                  <a:pt x="1427" y="386"/>
                  <a:pt x="1423" y="407"/>
                </a:cubicBezTo>
                <a:cubicBezTo>
                  <a:pt x="1419" y="427"/>
                  <a:pt x="1413" y="447"/>
                  <a:pt x="1405" y="466"/>
                </a:cubicBezTo>
                <a:cubicBezTo>
                  <a:pt x="1397" y="485"/>
                  <a:pt x="1388" y="504"/>
                  <a:pt x="1376" y="521"/>
                </a:cubicBezTo>
                <a:cubicBezTo>
                  <a:pt x="1364" y="538"/>
                  <a:pt x="1351" y="554"/>
                  <a:pt x="1337" y="569"/>
                </a:cubicBezTo>
                <a:cubicBezTo>
                  <a:pt x="1322" y="584"/>
                  <a:pt x="1306" y="597"/>
                  <a:pt x="1288" y="609"/>
                </a:cubicBezTo>
                <a:cubicBezTo>
                  <a:pt x="1271" y="620"/>
                  <a:pt x="1253" y="630"/>
                  <a:pt x="1233" y="638"/>
                </a:cubicBezTo>
                <a:cubicBezTo>
                  <a:pt x="1214" y="646"/>
                  <a:pt x="1194" y="652"/>
                  <a:pt x="1174" y="656"/>
                </a:cubicBezTo>
                <a:cubicBezTo>
                  <a:pt x="1153" y="660"/>
                  <a:pt x="1133" y="662"/>
                  <a:pt x="1112" y="662"/>
                </a:cubicBezTo>
                <a:lnTo>
                  <a:pt x="317" y="662"/>
                </a:lnTo>
                <a:cubicBezTo>
                  <a:pt x="296" y="662"/>
                  <a:pt x="276" y="660"/>
                  <a:pt x="255" y="656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6" y="630"/>
                  <a:pt x="158" y="620"/>
                  <a:pt x="141" y="609"/>
                </a:cubicBezTo>
                <a:cubicBezTo>
                  <a:pt x="124" y="597"/>
                  <a:pt x="107" y="584"/>
                  <a:pt x="93" y="569"/>
                </a:cubicBezTo>
                <a:cubicBezTo>
                  <a:pt x="78" y="554"/>
                  <a:pt x="65" y="538"/>
                  <a:pt x="53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0" name="TextBox 979"/>
          <p:cNvSpPr txBox="1"/>
          <p:nvPr/>
        </p:nvSpPr>
        <p:spPr>
          <a:xfrm>
            <a:off x="7660440" y="4135320"/>
            <a:ext cx="3607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2934536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1" name="Free-form: Shape 980"/>
          <p:cNvSpPr/>
          <p:nvPr/>
        </p:nvSpPr>
        <p:spPr>
          <a:xfrm>
            <a:off x="8743680" y="4076640"/>
            <a:ext cx="543240" cy="238320"/>
          </a:xfrm>
          <a:custGeom>
            <a:avLst/>
            <a:gdLst/>
            <a:ahLst/>
            <a:cxnLst/>
            <a:rect l="0" t="0" r="r" b="b"/>
            <a:pathLst>
              <a:path w="1509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4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192" y="0"/>
                </a:lnTo>
                <a:cubicBezTo>
                  <a:pt x="1213" y="0"/>
                  <a:pt x="1233" y="2"/>
                  <a:pt x="1254" y="6"/>
                </a:cubicBezTo>
                <a:cubicBezTo>
                  <a:pt x="1274" y="10"/>
                  <a:pt x="1294" y="16"/>
                  <a:pt x="1313" y="24"/>
                </a:cubicBezTo>
                <a:cubicBezTo>
                  <a:pt x="1333" y="32"/>
                  <a:pt x="1351" y="42"/>
                  <a:pt x="1368" y="53"/>
                </a:cubicBezTo>
                <a:cubicBezTo>
                  <a:pt x="1386" y="65"/>
                  <a:pt x="1402" y="78"/>
                  <a:pt x="1416" y="93"/>
                </a:cubicBezTo>
                <a:cubicBezTo>
                  <a:pt x="1431" y="107"/>
                  <a:pt x="1444" y="123"/>
                  <a:pt x="1456" y="141"/>
                </a:cubicBezTo>
                <a:cubicBezTo>
                  <a:pt x="1467" y="158"/>
                  <a:pt x="1477" y="176"/>
                  <a:pt x="1485" y="196"/>
                </a:cubicBezTo>
                <a:cubicBezTo>
                  <a:pt x="1493" y="215"/>
                  <a:pt x="1499" y="235"/>
                  <a:pt x="1503" y="256"/>
                </a:cubicBezTo>
                <a:cubicBezTo>
                  <a:pt x="1507" y="277"/>
                  <a:pt x="1509" y="297"/>
                  <a:pt x="1509" y="318"/>
                </a:cubicBezTo>
                <a:lnTo>
                  <a:pt x="1509" y="345"/>
                </a:lnTo>
                <a:cubicBezTo>
                  <a:pt x="1509" y="365"/>
                  <a:pt x="1507" y="386"/>
                  <a:pt x="1503" y="407"/>
                </a:cubicBezTo>
                <a:cubicBezTo>
                  <a:pt x="1499" y="427"/>
                  <a:pt x="1493" y="447"/>
                  <a:pt x="1485" y="466"/>
                </a:cubicBezTo>
                <a:cubicBezTo>
                  <a:pt x="1477" y="485"/>
                  <a:pt x="1467" y="504"/>
                  <a:pt x="1456" y="521"/>
                </a:cubicBezTo>
                <a:cubicBezTo>
                  <a:pt x="1444" y="538"/>
                  <a:pt x="1431" y="554"/>
                  <a:pt x="1416" y="569"/>
                </a:cubicBezTo>
                <a:cubicBezTo>
                  <a:pt x="1402" y="584"/>
                  <a:pt x="1386" y="597"/>
                  <a:pt x="1368" y="609"/>
                </a:cubicBezTo>
                <a:cubicBezTo>
                  <a:pt x="1351" y="620"/>
                  <a:pt x="1333" y="630"/>
                  <a:pt x="1313" y="638"/>
                </a:cubicBezTo>
                <a:cubicBezTo>
                  <a:pt x="1294" y="646"/>
                  <a:pt x="1274" y="652"/>
                  <a:pt x="1254" y="656"/>
                </a:cubicBezTo>
                <a:cubicBezTo>
                  <a:pt x="1233" y="660"/>
                  <a:pt x="1213" y="662"/>
                  <a:pt x="1192" y="662"/>
                </a:cubicBezTo>
                <a:lnTo>
                  <a:pt x="318" y="662"/>
                </a:lnTo>
                <a:cubicBezTo>
                  <a:pt x="297" y="662"/>
                  <a:pt x="276" y="660"/>
                  <a:pt x="256" y="656"/>
                </a:cubicBezTo>
                <a:cubicBezTo>
                  <a:pt x="235" y="652"/>
                  <a:pt x="216" y="646"/>
                  <a:pt x="196" y="638"/>
                </a:cubicBezTo>
                <a:cubicBezTo>
                  <a:pt x="177" y="630"/>
                  <a:pt x="159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8" y="554"/>
                  <a:pt x="65" y="538"/>
                  <a:pt x="54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2" name="TextBox 981"/>
          <p:cNvSpPr txBox="1"/>
          <p:nvPr/>
        </p:nvSpPr>
        <p:spPr>
          <a:xfrm>
            <a:off x="8267760" y="4135320"/>
            <a:ext cx="32292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392003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3" name="Free-form: Shape 982"/>
          <p:cNvSpPr/>
          <p:nvPr/>
        </p:nvSpPr>
        <p:spPr>
          <a:xfrm>
            <a:off x="9343800" y="4076640"/>
            <a:ext cx="572040" cy="238320"/>
          </a:xfrm>
          <a:custGeom>
            <a:avLst/>
            <a:gdLst/>
            <a:ahLst/>
            <a:cxnLst/>
            <a:rect l="0" t="0" r="r" b="b"/>
            <a:pathLst>
              <a:path w="1589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4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6" y="10"/>
                  <a:pt x="257" y="6"/>
                </a:cubicBezTo>
                <a:cubicBezTo>
                  <a:pt x="277" y="2"/>
                  <a:pt x="298" y="0"/>
                  <a:pt x="319" y="0"/>
                </a:cubicBezTo>
                <a:lnTo>
                  <a:pt x="1271" y="0"/>
                </a:lnTo>
                <a:cubicBezTo>
                  <a:pt x="1292" y="0"/>
                  <a:pt x="1313" y="2"/>
                  <a:pt x="1333" y="6"/>
                </a:cubicBezTo>
                <a:cubicBezTo>
                  <a:pt x="1354" y="10"/>
                  <a:pt x="1373" y="16"/>
                  <a:pt x="1393" y="24"/>
                </a:cubicBezTo>
                <a:cubicBezTo>
                  <a:pt x="1412" y="32"/>
                  <a:pt x="1430" y="42"/>
                  <a:pt x="1448" y="53"/>
                </a:cubicBezTo>
                <a:cubicBezTo>
                  <a:pt x="1465" y="65"/>
                  <a:pt x="1481" y="78"/>
                  <a:pt x="1496" y="93"/>
                </a:cubicBezTo>
                <a:cubicBezTo>
                  <a:pt x="1510" y="107"/>
                  <a:pt x="1524" y="123"/>
                  <a:pt x="1535" y="141"/>
                </a:cubicBezTo>
                <a:cubicBezTo>
                  <a:pt x="1547" y="158"/>
                  <a:pt x="1556" y="176"/>
                  <a:pt x="1564" y="196"/>
                </a:cubicBezTo>
                <a:cubicBezTo>
                  <a:pt x="1572" y="215"/>
                  <a:pt x="1578" y="235"/>
                  <a:pt x="1583" y="256"/>
                </a:cubicBezTo>
                <a:cubicBezTo>
                  <a:pt x="1587" y="277"/>
                  <a:pt x="1589" y="297"/>
                  <a:pt x="1589" y="318"/>
                </a:cubicBezTo>
                <a:lnTo>
                  <a:pt x="1589" y="345"/>
                </a:lnTo>
                <a:cubicBezTo>
                  <a:pt x="1589" y="365"/>
                  <a:pt x="1587" y="386"/>
                  <a:pt x="1583" y="407"/>
                </a:cubicBezTo>
                <a:cubicBezTo>
                  <a:pt x="1578" y="427"/>
                  <a:pt x="1572" y="447"/>
                  <a:pt x="1564" y="466"/>
                </a:cubicBezTo>
                <a:cubicBezTo>
                  <a:pt x="1556" y="485"/>
                  <a:pt x="1547" y="504"/>
                  <a:pt x="1535" y="521"/>
                </a:cubicBezTo>
                <a:cubicBezTo>
                  <a:pt x="1524" y="538"/>
                  <a:pt x="1510" y="554"/>
                  <a:pt x="1496" y="569"/>
                </a:cubicBezTo>
                <a:cubicBezTo>
                  <a:pt x="1481" y="584"/>
                  <a:pt x="1465" y="597"/>
                  <a:pt x="1448" y="609"/>
                </a:cubicBezTo>
                <a:cubicBezTo>
                  <a:pt x="1430" y="620"/>
                  <a:pt x="1412" y="630"/>
                  <a:pt x="1393" y="638"/>
                </a:cubicBezTo>
                <a:cubicBezTo>
                  <a:pt x="1373" y="646"/>
                  <a:pt x="1354" y="652"/>
                  <a:pt x="1333" y="656"/>
                </a:cubicBezTo>
                <a:cubicBezTo>
                  <a:pt x="1313" y="660"/>
                  <a:pt x="1292" y="662"/>
                  <a:pt x="1271" y="662"/>
                </a:cubicBezTo>
                <a:lnTo>
                  <a:pt x="319" y="662"/>
                </a:lnTo>
                <a:cubicBezTo>
                  <a:pt x="298" y="662"/>
                  <a:pt x="277" y="660"/>
                  <a:pt x="257" y="656"/>
                </a:cubicBezTo>
                <a:cubicBezTo>
                  <a:pt x="236" y="652"/>
                  <a:pt x="215" y="646"/>
                  <a:pt x="196" y="638"/>
                </a:cubicBezTo>
                <a:cubicBezTo>
                  <a:pt x="177" y="630"/>
                  <a:pt x="159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8" y="554"/>
                  <a:pt x="65" y="538"/>
                  <a:pt x="54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4" name="TextBox 983"/>
          <p:cNvSpPr txBox="1"/>
          <p:nvPr/>
        </p:nvSpPr>
        <p:spPr>
          <a:xfrm>
            <a:off x="8839080" y="4135320"/>
            <a:ext cx="3456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3613549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5" name="Free-form: Shape 984"/>
          <p:cNvSpPr/>
          <p:nvPr/>
        </p:nvSpPr>
        <p:spPr>
          <a:xfrm>
            <a:off x="9972360" y="4076640"/>
            <a:ext cx="533880" cy="238320"/>
          </a:xfrm>
          <a:custGeom>
            <a:avLst/>
            <a:gdLst/>
            <a:ahLst/>
            <a:cxnLst/>
            <a:rect l="0" t="0" r="r" b="b"/>
            <a:pathLst>
              <a:path w="1483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1" y="235"/>
                  <a:pt x="17" y="215"/>
                  <a:pt x="25" y="196"/>
                </a:cubicBezTo>
                <a:cubicBezTo>
                  <a:pt x="33" y="176"/>
                  <a:pt x="42" y="158"/>
                  <a:pt x="54" y="141"/>
                </a:cubicBezTo>
                <a:cubicBezTo>
                  <a:pt x="65" y="123"/>
                  <a:pt x="79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165" y="0"/>
                </a:lnTo>
                <a:cubicBezTo>
                  <a:pt x="1186" y="0"/>
                  <a:pt x="1207" y="2"/>
                  <a:pt x="1227" y="6"/>
                </a:cubicBezTo>
                <a:cubicBezTo>
                  <a:pt x="1248" y="10"/>
                  <a:pt x="1268" y="16"/>
                  <a:pt x="1287" y="24"/>
                </a:cubicBezTo>
                <a:cubicBezTo>
                  <a:pt x="1306" y="32"/>
                  <a:pt x="1325" y="42"/>
                  <a:pt x="1342" y="53"/>
                </a:cubicBezTo>
                <a:cubicBezTo>
                  <a:pt x="1359" y="65"/>
                  <a:pt x="1375" y="78"/>
                  <a:pt x="1390" y="93"/>
                </a:cubicBezTo>
                <a:cubicBezTo>
                  <a:pt x="1405" y="107"/>
                  <a:pt x="1418" y="123"/>
                  <a:pt x="1430" y="141"/>
                </a:cubicBezTo>
                <a:cubicBezTo>
                  <a:pt x="1441" y="158"/>
                  <a:pt x="1451" y="176"/>
                  <a:pt x="1459" y="196"/>
                </a:cubicBezTo>
                <a:cubicBezTo>
                  <a:pt x="1467" y="215"/>
                  <a:pt x="1473" y="235"/>
                  <a:pt x="1477" y="256"/>
                </a:cubicBezTo>
                <a:cubicBezTo>
                  <a:pt x="1481" y="277"/>
                  <a:pt x="1483" y="297"/>
                  <a:pt x="1483" y="318"/>
                </a:cubicBezTo>
                <a:lnTo>
                  <a:pt x="1483" y="345"/>
                </a:lnTo>
                <a:cubicBezTo>
                  <a:pt x="1483" y="365"/>
                  <a:pt x="1481" y="386"/>
                  <a:pt x="1477" y="407"/>
                </a:cubicBezTo>
                <a:cubicBezTo>
                  <a:pt x="1473" y="427"/>
                  <a:pt x="1467" y="447"/>
                  <a:pt x="1459" y="466"/>
                </a:cubicBezTo>
                <a:cubicBezTo>
                  <a:pt x="1451" y="485"/>
                  <a:pt x="1441" y="504"/>
                  <a:pt x="1430" y="521"/>
                </a:cubicBezTo>
                <a:cubicBezTo>
                  <a:pt x="1418" y="538"/>
                  <a:pt x="1405" y="554"/>
                  <a:pt x="1390" y="569"/>
                </a:cubicBezTo>
                <a:cubicBezTo>
                  <a:pt x="1375" y="584"/>
                  <a:pt x="1359" y="597"/>
                  <a:pt x="1342" y="609"/>
                </a:cubicBezTo>
                <a:cubicBezTo>
                  <a:pt x="1325" y="620"/>
                  <a:pt x="1306" y="630"/>
                  <a:pt x="1287" y="638"/>
                </a:cubicBezTo>
                <a:cubicBezTo>
                  <a:pt x="1268" y="646"/>
                  <a:pt x="1248" y="652"/>
                  <a:pt x="1227" y="656"/>
                </a:cubicBezTo>
                <a:cubicBezTo>
                  <a:pt x="1207" y="660"/>
                  <a:pt x="1186" y="662"/>
                  <a:pt x="1165" y="662"/>
                </a:cubicBezTo>
                <a:lnTo>
                  <a:pt x="318" y="662"/>
                </a:lnTo>
                <a:cubicBezTo>
                  <a:pt x="297" y="662"/>
                  <a:pt x="276" y="660"/>
                  <a:pt x="256" y="656"/>
                </a:cubicBezTo>
                <a:cubicBezTo>
                  <a:pt x="235" y="652"/>
                  <a:pt x="216" y="646"/>
                  <a:pt x="196" y="638"/>
                </a:cubicBezTo>
                <a:cubicBezTo>
                  <a:pt x="177" y="630"/>
                  <a:pt x="159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9" y="554"/>
                  <a:pt x="65" y="538"/>
                  <a:pt x="54" y="521"/>
                </a:cubicBezTo>
                <a:cubicBezTo>
                  <a:pt x="42" y="504"/>
                  <a:pt x="33" y="485"/>
                  <a:pt x="25" y="466"/>
                </a:cubicBezTo>
                <a:cubicBezTo>
                  <a:pt x="17" y="447"/>
                  <a:pt x="11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6" name="TextBox 985"/>
          <p:cNvSpPr txBox="1"/>
          <p:nvPr/>
        </p:nvSpPr>
        <p:spPr>
          <a:xfrm>
            <a:off x="9434880" y="4135320"/>
            <a:ext cx="380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4018080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7" name="Free-form: Shape 986"/>
          <p:cNvSpPr/>
          <p:nvPr/>
        </p:nvSpPr>
        <p:spPr>
          <a:xfrm>
            <a:off x="10563120" y="4076640"/>
            <a:ext cx="552600" cy="238320"/>
          </a:xfrm>
          <a:custGeom>
            <a:avLst/>
            <a:gdLst/>
            <a:ahLst/>
            <a:cxnLst/>
            <a:rect l="0" t="0" r="r" b="b"/>
            <a:pathLst>
              <a:path w="1535" h="662">
                <a:moveTo>
                  <a:pt x="0" y="345"/>
                </a:moveTo>
                <a:lnTo>
                  <a:pt x="0" y="318"/>
                </a:lnTo>
                <a:cubicBezTo>
                  <a:pt x="0" y="297"/>
                  <a:pt x="2" y="277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3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218" y="0"/>
                </a:lnTo>
                <a:cubicBezTo>
                  <a:pt x="1239" y="0"/>
                  <a:pt x="1259" y="2"/>
                  <a:pt x="1280" y="6"/>
                </a:cubicBezTo>
                <a:cubicBezTo>
                  <a:pt x="1300" y="10"/>
                  <a:pt x="1320" y="16"/>
                  <a:pt x="1339" y="24"/>
                </a:cubicBezTo>
                <a:cubicBezTo>
                  <a:pt x="1359" y="32"/>
                  <a:pt x="1377" y="42"/>
                  <a:pt x="1394" y="53"/>
                </a:cubicBezTo>
                <a:cubicBezTo>
                  <a:pt x="1412" y="65"/>
                  <a:pt x="1428" y="78"/>
                  <a:pt x="1442" y="93"/>
                </a:cubicBezTo>
                <a:cubicBezTo>
                  <a:pt x="1457" y="107"/>
                  <a:pt x="1470" y="123"/>
                  <a:pt x="1482" y="141"/>
                </a:cubicBezTo>
                <a:cubicBezTo>
                  <a:pt x="1493" y="158"/>
                  <a:pt x="1503" y="176"/>
                  <a:pt x="1511" y="196"/>
                </a:cubicBezTo>
                <a:cubicBezTo>
                  <a:pt x="1519" y="215"/>
                  <a:pt x="1525" y="235"/>
                  <a:pt x="1529" y="256"/>
                </a:cubicBezTo>
                <a:cubicBezTo>
                  <a:pt x="1533" y="277"/>
                  <a:pt x="1535" y="297"/>
                  <a:pt x="1535" y="318"/>
                </a:cubicBezTo>
                <a:lnTo>
                  <a:pt x="1535" y="345"/>
                </a:lnTo>
                <a:cubicBezTo>
                  <a:pt x="1535" y="365"/>
                  <a:pt x="1533" y="386"/>
                  <a:pt x="1529" y="407"/>
                </a:cubicBezTo>
                <a:cubicBezTo>
                  <a:pt x="1525" y="427"/>
                  <a:pt x="1519" y="447"/>
                  <a:pt x="1511" y="466"/>
                </a:cubicBezTo>
                <a:cubicBezTo>
                  <a:pt x="1503" y="485"/>
                  <a:pt x="1493" y="504"/>
                  <a:pt x="1482" y="521"/>
                </a:cubicBezTo>
                <a:cubicBezTo>
                  <a:pt x="1470" y="538"/>
                  <a:pt x="1457" y="554"/>
                  <a:pt x="1442" y="569"/>
                </a:cubicBezTo>
                <a:cubicBezTo>
                  <a:pt x="1428" y="584"/>
                  <a:pt x="1412" y="597"/>
                  <a:pt x="1394" y="609"/>
                </a:cubicBezTo>
                <a:cubicBezTo>
                  <a:pt x="1377" y="620"/>
                  <a:pt x="1359" y="630"/>
                  <a:pt x="1339" y="638"/>
                </a:cubicBezTo>
                <a:cubicBezTo>
                  <a:pt x="1320" y="646"/>
                  <a:pt x="1300" y="652"/>
                  <a:pt x="1280" y="656"/>
                </a:cubicBezTo>
                <a:cubicBezTo>
                  <a:pt x="1259" y="660"/>
                  <a:pt x="1239" y="662"/>
                  <a:pt x="1218" y="662"/>
                </a:cubicBezTo>
                <a:lnTo>
                  <a:pt x="317" y="662"/>
                </a:lnTo>
                <a:cubicBezTo>
                  <a:pt x="296" y="662"/>
                  <a:pt x="276" y="660"/>
                  <a:pt x="255" y="656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0"/>
                  <a:pt x="158" y="620"/>
                  <a:pt x="141" y="609"/>
                </a:cubicBezTo>
                <a:cubicBezTo>
                  <a:pt x="124" y="597"/>
                  <a:pt x="108" y="584"/>
                  <a:pt x="93" y="569"/>
                </a:cubicBezTo>
                <a:cubicBezTo>
                  <a:pt x="78" y="554"/>
                  <a:pt x="65" y="538"/>
                  <a:pt x="53" y="521"/>
                </a:cubicBezTo>
                <a:cubicBezTo>
                  <a:pt x="42" y="504"/>
                  <a:pt x="32" y="485"/>
                  <a:pt x="24" y="466"/>
                </a:cubicBezTo>
                <a:cubicBezTo>
                  <a:pt x="16" y="447"/>
                  <a:pt x="10" y="427"/>
                  <a:pt x="6" y="407"/>
                </a:cubicBezTo>
                <a:cubicBezTo>
                  <a:pt x="2" y="386"/>
                  <a:pt x="0" y="365"/>
                  <a:pt x="0" y="34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8" name="TextBox 987"/>
          <p:cNvSpPr txBox="1"/>
          <p:nvPr/>
        </p:nvSpPr>
        <p:spPr>
          <a:xfrm>
            <a:off x="10069560" y="4135320"/>
            <a:ext cx="344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3347146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9" name="Free-form: Shape 988"/>
          <p:cNvSpPr/>
          <p:nvPr/>
        </p:nvSpPr>
        <p:spPr>
          <a:xfrm>
            <a:off x="6372000" y="4371840"/>
            <a:ext cx="533880" cy="228960"/>
          </a:xfrm>
          <a:custGeom>
            <a:avLst/>
            <a:gdLst/>
            <a:ahLst/>
            <a:cxnLst/>
            <a:rect l="0" t="0" r="r" b="b"/>
            <a:pathLst>
              <a:path w="1483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4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165" y="0"/>
                </a:lnTo>
                <a:cubicBezTo>
                  <a:pt x="1186" y="0"/>
                  <a:pt x="1207" y="2"/>
                  <a:pt x="1227" y="6"/>
                </a:cubicBezTo>
                <a:cubicBezTo>
                  <a:pt x="1248" y="10"/>
                  <a:pt x="1268" y="16"/>
                  <a:pt x="1287" y="24"/>
                </a:cubicBezTo>
                <a:cubicBezTo>
                  <a:pt x="1306" y="32"/>
                  <a:pt x="1324" y="42"/>
                  <a:pt x="1342" y="53"/>
                </a:cubicBezTo>
                <a:cubicBezTo>
                  <a:pt x="1359" y="65"/>
                  <a:pt x="1375" y="78"/>
                  <a:pt x="1390" y="93"/>
                </a:cubicBezTo>
                <a:cubicBezTo>
                  <a:pt x="1405" y="108"/>
                  <a:pt x="1418" y="124"/>
                  <a:pt x="1429" y="141"/>
                </a:cubicBezTo>
                <a:cubicBezTo>
                  <a:pt x="1441" y="158"/>
                  <a:pt x="1451" y="177"/>
                  <a:pt x="1459" y="196"/>
                </a:cubicBezTo>
                <a:cubicBezTo>
                  <a:pt x="1467" y="215"/>
                  <a:pt x="1473" y="236"/>
                  <a:pt x="1477" y="256"/>
                </a:cubicBezTo>
                <a:cubicBezTo>
                  <a:pt x="1481" y="277"/>
                  <a:pt x="1483" y="298"/>
                  <a:pt x="1483" y="318"/>
                </a:cubicBezTo>
                <a:cubicBezTo>
                  <a:pt x="1483" y="339"/>
                  <a:pt x="1481" y="360"/>
                  <a:pt x="1477" y="380"/>
                </a:cubicBezTo>
                <a:cubicBezTo>
                  <a:pt x="1473" y="401"/>
                  <a:pt x="1467" y="421"/>
                  <a:pt x="1459" y="440"/>
                </a:cubicBezTo>
                <a:cubicBezTo>
                  <a:pt x="1451" y="459"/>
                  <a:pt x="1441" y="477"/>
                  <a:pt x="1429" y="495"/>
                </a:cubicBezTo>
                <a:cubicBezTo>
                  <a:pt x="1418" y="512"/>
                  <a:pt x="1405" y="528"/>
                  <a:pt x="1390" y="543"/>
                </a:cubicBezTo>
                <a:cubicBezTo>
                  <a:pt x="1375" y="558"/>
                  <a:pt x="1359" y="571"/>
                  <a:pt x="1342" y="582"/>
                </a:cubicBezTo>
                <a:cubicBezTo>
                  <a:pt x="1324" y="594"/>
                  <a:pt x="1306" y="604"/>
                  <a:pt x="1287" y="612"/>
                </a:cubicBezTo>
                <a:cubicBezTo>
                  <a:pt x="1268" y="620"/>
                  <a:pt x="1248" y="626"/>
                  <a:pt x="1227" y="630"/>
                </a:cubicBezTo>
                <a:cubicBezTo>
                  <a:pt x="1207" y="634"/>
                  <a:pt x="1186" y="636"/>
                  <a:pt x="1165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9" y="594"/>
                  <a:pt x="141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8"/>
                  <a:pt x="65" y="512"/>
                  <a:pt x="54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0" name="TextBox 989"/>
          <p:cNvSpPr txBox="1"/>
          <p:nvPr/>
        </p:nvSpPr>
        <p:spPr>
          <a:xfrm>
            <a:off x="10662480" y="4135320"/>
            <a:ext cx="3564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2624273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1" name="Free-form: Shape 990"/>
          <p:cNvSpPr/>
          <p:nvPr/>
        </p:nvSpPr>
        <p:spPr>
          <a:xfrm>
            <a:off x="6962760" y="4371840"/>
            <a:ext cx="533520" cy="228960"/>
          </a:xfrm>
          <a:custGeom>
            <a:avLst/>
            <a:gdLst/>
            <a:ahLst/>
            <a:cxnLst/>
            <a:rect l="0" t="0" r="r" b="b"/>
            <a:pathLst>
              <a:path w="1482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1" y="158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8"/>
                  <a:pt x="123" y="65"/>
                  <a:pt x="141" y="53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165" y="0"/>
                </a:lnTo>
                <a:cubicBezTo>
                  <a:pt x="1186" y="0"/>
                  <a:pt x="1206" y="2"/>
                  <a:pt x="1227" y="6"/>
                </a:cubicBezTo>
                <a:cubicBezTo>
                  <a:pt x="1247" y="10"/>
                  <a:pt x="1267" y="16"/>
                  <a:pt x="1286" y="24"/>
                </a:cubicBezTo>
                <a:cubicBezTo>
                  <a:pt x="1305" y="32"/>
                  <a:pt x="1324" y="42"/>
                  <a:pt x="1341" y="53"/>
                </a:cubicBezTo>
                <a:cubicBezTo>
                  <a:pt x="1358" y="65"/>
                  <a:pt x="1374" y="78"/>
                  <a:pt x="1389" y="93"/>
                </a:cubicBezTo>
                <a:cubicBezTo>
                  <a:pt x="1404" y="108"/>
                  <a:pt x="1417" y="124"/>
                  <a:pt x="1429" y="141"/>
                </a:cubicBezTo>
                <a:cubicBezTo>
                  <a:pt x="1440" y="158"/>
                  <a:pt x="1450" y="177"/>
                  <a:pt x="1458" y="196"/>
                </a:cubicBezTo>
                <a:cubicBezTo>
                  <a:pt x="1466" y="215"/>
                  <a:pt x="1472" y="236"/>
                  <a:pt x="1476" y="256"/>
                </a:cubicBezTo>
                <a:cubicBezTo>
                  <a:pt x="1480" y="277"/>
                  <a:pt x="1482" y="298"/>
                  <a:pt x="1482" y="318"/>
                </a:cubicBezTo>
                <a:cubicBezTo>
                  <a:pt x="1482" y="339"/>
                  <a:pt x="1480" y="360"/>
                  <a:pt x="1476" y="380"/>
                </a:cubicBezTo>
                <a:cubicBezTo>
                  <a:pt x="1472" y="401"/>
                  <a:pt x="1466" y="421"/>
                  <a:pt x="1458" y="440"/>
                </a:cubicBezTo>
                <a:cubicBezTo>
                  <a:pt x="1450" y="459"/>
                  <a:pt x="1440" y="477"/>
                  <a:pt x="1429" y="495"/>
                </a:cubicBezTo>
                <a:cubicBezTo>
                  <a:pt x="1417" y="512"/>
                  <a:pt x="1404" y="528"/>
                  <a:pt x="1389" y="543"/>
                </a:cubicBezTo>
                <a:cubicBezTo>
                  <a:pt x="1374" y="558"/>
                  <a:pt x="1358" y="571"/>
                  <a:pt x="1341" y="582"/>
                </a:cubicBezTo>
                <a:cubicBezTo>
                  <a:pt x="1324" y="594"/>
                  <a:pt x="1305" y="604"/>
                  <a:pt x="1286" y="612"/>
                </a:cubicBezTo>
                <a:cubicBezTo>
                  <a:pt x="1267" y="620"/>
                  <a:pt x="1247" y="626"/>
                  <a:pt x="1227" y="630"/>
                </a:cubicBezTo>
                <a:cubicBezTo>
                  <a:pt x="1206" y="634"/>
                  <a:pt x="1186" y="636"/>
                  <a:pt x="1165" y="636"/>
                </a:cubicBezTo>
                <a:lnTo>
                  <a:pt x="317" y="636"/>
                </a:lnTo>
                <a:cubicBezTo>
                  <a:pt x="296" y="636"/>
                  <a:pt x="276" y="634"/>
                  <a:pt x="255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6" y="604"/>
                  <a:pt x="158" y="594"/>
                  <a:pt x="141" y="582"/>
                </a:cubicBezTo>
                <a:cubicBezTo>
                  <a:pt x="123" y="571"/>
                  <a:pt x="107" y="558"/>
                  <a:pt x="93" y="543"/>
                </a:cubicBezTo>
                <a:cubicBezTo>
                  <a:pt x="78" y="528"/>
                  <a:pt x="65" y="512"/>
                  <a:pt x="53" y="495"/>
                </a:cubicBezTo>
                <a:cubicBezTo>
                  <a:pt x="41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2" name="TextBox 991"/>
          <p:cNvSpPr txBox="1"/>
          <p:nvPr/>
        </p:nvSpPr>
        <p:spPr>
          <a:xfrm>
            <a:off x="6467400" y="4430520"/>
            <a:ext cx="3470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3751042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3" name="Free-form: Shape 992"/>
          <p:cNvSpPr/>
          <p:nvPr/>
        </p:nvSpPr>
        <p:spPr>
          <a:xfrm>
            <a:off x="7553160" y="4371840"/>
            <a:ext cx="543240" cy="228960"/>
          </a:xfrm>
          <a:custGeom>
            <a:avLst/>
            <a:gdLst/>
            <a:ahLst/>
            <a:cxnLst/>
            <a:rect l="0" t="0" r="r" b="b"/>
            <a:pathLst>
              <a:path w="1509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7" y="0"/>
                </a:cubicBezTo>
                <a:lnTo>
                  <a:pt x="1192" y="0"/>
                </a:lnTo>
                <a:cubicBezTo>
                  <a:pt x="1212" y="0"/>
                  <a:pt x="1233" y="2"/>
                  <a:pt x="1254" y="6"/>
                </a:cubicBezTo>
                <a:cubicBezTo>
                  <a:pt x="1274" y="10"/>
                  <a:pt x="1294" y="16"/>
                  <a:pt x="1313" y="24"/>
                </a:cubicBezTo>
                <a:cubicBezTo>
                  <a:pt x="1332" y="32"/>
                  <a:pt x="1351" y="42"/>
                  <a:pt x="1368" y="53"/>
                </a:cubicBezTo>
                <a:cubicBezTo>
                  <a:pt x="1385" y="65"/>
                  <a:pt x="1401" y="78"/>
                  <a:pt x="1416" y="93"/>
                </a:cubicBezTo>
                <a:cubicBezTo>
                  <a:pt x="1431" y="108"/>
                  <a:pt x="1444" y="124"/>
                  <a:pt x="1456" y="141"/>
                </a:cubicBezTo>
                <a:cubicBezTo>
                  <a:pt x="1467" y="158"/>
                  <a:pt x="1477" y="177"/>
                  <a:pt x="1485" y="196"/>
                </a:cubicBezTo>
                <a:cubicBezTo>
                  <a:pt x="1493" y="215"/>
                  <a:pt x="1499" y="236"/>
                  <a:pt x="1503" y="256"/>
                </a:cubicBezTo>
                <a:cubicBezTo>
                  <a:pt x="1507" y="277"/>
                  <a:pt x="1509" y="298"/>
                  <a:pt x="1509" y="318"/>
                </a:cubicBezTo>
                <a:cubicBezTo>
                  <a:pt x="1509" y="339"/>
                  <a:pt x="1507" y="360"/>
                  <a:pt x="1503" y="380"/>
                </a:cubicBezTo>
                <a:cubicBezTo>
                  <a:pt x="1499" y="401"/>
                  <a:pt x="1493" y="421"/>
                  <a:pt x="1485" y="440"/>
                </a:cubicBezTo>
                <a:cubicBezTo>
                  <a:pt x="1477" y="459"/>
                  <a:pt x="1467" y="477"/>
                  <a:pt x="1456" y="495"/>
                </a:cubicBezTo>
                <a:cubicBezTo>
                  <a:pt x="1444" y="512"/>
                  <a:pt x="1431" y="528"/>
                  <a:pt x="1416" y="543"/>
                </a:cubicBezTo>
                <a:cubicBezTo>
                  <a:pt x="1401" y="558"/>
                  <a:pt x="1385" y="571"/>
                  <a:pt x="1368" y="582"/>
                </a:cubicBezTo>
                <a:cubicBezTo>
                  <a:pt x="1351" y="594"/>
                  <a:pt x="1332" y="604"/>
                  <a:pt x="1313" y="612"/>
                </a:cubicBezTo>
                <a:cubicBezTo>
                  <a:pt x="1294" y="620"/>
                  <a:pt x="1274" y="626"/>
                  <a:pt x="1254" y="630"/>
                </a:cubicBezTo>
                <a:cubicBezTo>
                  <a:pt x="1233" y="634"/>
                  <a:pt x="1212" y="636"/>
                  <a:pt x="1192" y="636"/>
                </a:cubicBezTo>
                <a:lnTo>
                  <a:pt x="317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8" y="594"/>
                  <a:pt x="141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8"/>
                  <a:pt x="65" y="512"/>
                  <a:pt x="53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4" name="TextBox 993"/>
          <p:cNvSpPr txBox="1"/>
          <p:nvPr/>
        </p:nvSpPr>
        <p:spPr>
          <a:xfrm>
            <a:off x="7062120" y="4430520"/>
            <a:ext cx="3394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3676127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5" name="Free-form: Shape 994"/>
          <p:cNvSpPr/>
          <p:nvPr/>
        </p:nvSpPr>
        <p:spPr>
          <a:xfrm>
            <a:off x="8153280" y="4371840"/>
            <a:ext cx="562320" cy="228960"/>
          </a:xfrm>
          <a:custGeom>
            <a:avLst/>
            <a:gdLst/>
            <a:ahLst/>
            <a:cxnLst/>
            <a:rect l="0" t="0" r="r" b="b"/>
            <a:pathLst>
              <a:path w="1562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243" y="0"/>
                </a:lnTo>
                <a:cubicBezTo>
                  <a:pt x="1264" y="0"/>
                  <a:pt x="1285" y="2"/>
                  <a:pt x="1305" y="6"/>
                </a:cubicBezTo>
                <a:cubicBezTo>
                  <a:pt x="1326" y="10"/>
                  <a:pt x="1346" y="16"/>
                  <a:pt x="1365" y="24"/>
                </a:cubicBezTo>
                <a:cubicBezTo>
                  <a:pt x="1384" y="32"/>
                  <a:pt x="1402" y="42"/>
                  <a:pt x="1420" y="53"/>
                </a:cubicBezTo>
                <a:cubicBezTo>
                  <a:pt x="1437" y="65"/>
                  <a:pt x="1453" y="78"/>
                  <a:pt x="1468" y="93"/>
                </a:cubicBezTo>
                <a:cubicBezTo>
                  <a:pt x="1483" y="108"/>
                  <a:pt x="1496" y="124"/>
                  <a:pt x="1507" y="141"/>
                </a:cubicBezTo>
                <a:cubicBezTo>
                  <a:pt x="1519" y="158"/>
                  <a:pt x="1529" y="177"/>
                  <a:pt x="1537" y="196"/>
                </a:cubicBezTo>
                <a:cubicBezTo>
                  <a:pt x="1545" y="215"/>
                  <a:pt x="1552" y="236"/>
                  <a:pt x="1556" y="256"/>
                </a:cubicBezTo>
                <a:cubicBezTo>
                  <a:pt x="1560" y="277"/>
                  <a:pt x="1562" y="298"/>
                  <a:pt x="1562" y="318"/>
                </a:cubicBezTo>
                <a:cubicBezTo>
                  <a:pt x="1562" y="339"/>
                  <a:pt x="1560" y="360"/>
                  <a:pt x="1556" y="380"/>
                </a:cubicBezTo>
                <a:cubicBezTo>
                  <a:pt x="1552" y="401"/>
                  <a:pt x="1545" y="421"/>
                  <a:pt x="1537" y="440"/>
                </a:cubicBezTo>
                <a:cubicBezTo>
                  <a:pt x="1529" y="459"/>
                  <a:pt x="1519" y="477"/>
                  <a:pt x="1507" y="495"/>
                </a:cubicBezTo>
                <a:cubicBezTo>
                  <a:pt x="1496" y="512"/>
                  <a:pt x="1483" y="528"/>
                  <a:pt x="1468" y="543"/>
                </a:cubicBezTo>
                <a:cubicBezTo>
                  <a:pt x="1453" y="558"/>
                  <a:pt x="1437" y="571"/>
                  <a:pt x="1420" y="582"/>
                </a:cubicBezTo>
                <a:cubicBezTo>
                  <a:pt x="1402" y="594"/>
                  <a:pt x="1384" y="604"/>
                  <a:pt x="1365" y="612"/>
                </a:cubicBezTo>
                <a:cubicBezTo>
                  <a:pt x="1346" y="620"/>
                  <a:pt x="1326" y="626"/>
                  <a:pt x="1305" y="630"/>
                </a:cubicBezTo>
                <a:cubicBezTo>
                  <a:pt x="1285" y="634"/>
                  <a:pt x="1264" y="636"/>
                  <a:pt x="1243" y="636"/>
                </a:cubicBezTo>
                <a:lnTo>
                  <a:pt x="317" y="636"/>
                </a:lnTo>
                <a:cubicBezTo>
                  <a:pt x="296" y="636"/>
                  <a:pt x="276" y="634"/>
                  <a:pt x="255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8" y="594"/>
                  <a:pt x="141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8"/>
                  <a:pt x="65" y="512"/>
                  <a:pt x="53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6" name="TextBox 995"/>
          <p:cNvSpPr txBox="1"/>
          <p:nvPr/>
        </p:nvSpPr>
        <p:spPr>
          <a:xfrm>
            <a:off x="7646040" y="4430520"/>
            <a:ext cx="3546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3108526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7" name="Free-form: Shape 996"/>
          <p:cNvSpPr/>
          <p:nvPr/>
        </p:nvSpPr>
        <p:spPr>
          <a:xfrm>
            <a:off x="8772480" y="4371840"/>
            <a:ext cx="543240" cy="228960"/>
          </a:xfrm>
          <a:custGeom>
            <a:avLst/>
            <a:gdLst/>
            <a:ahLst/>
            <a:cxnLst/>
            <a:rect l="0" t="0" r="r" b="b"/>
            <a:pathLst>
              <a:path w="1509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8"/>
                  <a:pt x="123" y="65"/>
                  <a:pt x="141" y="53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191" y="0"/>
                </a:lnTo>
                <a:cubicBezTo>
                  <a:pt x="1212" y="0"/>
                  <a:pt x="1233" y="2"/>
                  <a:pt x="1253" y="6"/>
                </a:cubicBezTo>
                <a:cubicBezTo>
                  <a:pt x="1274" y="10"/>
                  <a:pt x="1293" y="16"/>
                  <a:pt x="1313" y="24"/>
                </a:cubicBezTo>
                <a:cubicBezTo>
                  <a:pt x="1332" y="32"/>
                  <a:pt x="1350" y="42"/>
                  <a:pt x="1368" y="53"/>
                </a:cubicBezTo>
                <a:cubicBezTo>
                  <a:pt x="1385" y="65"/>
                  <a:pt x="1401" y="78"/>
                  <a:pt x="1416" y="93"/>
                </a:cubicBezTo>
                <a:cubicBezTo>
                  <a:pt x="1430" y="108"/>
                  <a:pt x="1444" y="124"/>
                  <a:pt x="1455" y="141"/>
                </a:cubicBezTo>
                <a:cubicBezTo>
                  <a:pt x="1467" y="158"/>
                  <a:pt x="1477" y="177"/>
                  <a:pt x="1485" y="196"/>
                </a:cubicBezTo>
                <a:cubicBezTo>
                  <a:pt x="1493" y="215"/>
                  <a:pt x="1499" y="236"/>
                  <a:pt x="1503" y="256"/>
                </a:cubicBezTo>
                <a:cubicBezTo>
                  <a:pt x="1507" y="277"/>
                  <a:pt x="1509" y="298"/>
                  <a:pt x="1509" y="318"/>
                </a:cubicBezTo>
                <a:cubicBezTo>
                  <a:pt x="1509" y="339"/>
                  <a:pt x="1507" y="360"/>
                  <a:pt x="1503" y="380"/>
                </a:cubicBezTo>
                <a:cubicBezTo>
                  <a:pt x="1499" y="401"/>
                  <a:pt x="1493" y="421"/>
                  <a:pt x="1485" y="440"/>
                </a:cubicBezTo>
                <a:cubicBezTo>
                  <a:pt x="1477" y="459"/>
                  <a:pt x="1467" y="477"/>
                  <a:pt x="1455" y="495"/>
                </a:cubicBezTo>
                <a:cubicBezTo>
                  <a:pt x="1444" y="512"/>
                  <a:pt x="1430" y="528"/>
                  <a:pt x="1416" y="543"/>
                </a:cubicBezTo>
                <a:cubicBezTo>
                  <a:pt x="1401" y="558"/>
                  <a:pt x="1385" y="571"/>
                  <a:pt x="1368" y="582"/>
                </a:cubicBezTo>
                <a:cubicBezTo>
                  <a:pt x="1350" y="594"/>
                  <a:pt x="1332" y="604"/>
                  <a:pt x="1313" y="612"/>
                </a:cubicBezTo>
                <a:cubicBezTo>
                  <a:pt x="1293" y="620"/>
                  <a:pt x="1274" y="626"/>
                  <a:pt x="1253" y="630"/>
                </a:cubicBezTo>
                <a:cubicBezTo>
                  <a:pt x="1233" y="634"/>
                  <a:pt x="1212" y="636"/>
                  <a:pt x="1191" y="636"/>
                </a:cubicBezTo>
                <a:lnTo>
                  <a:pt x="317" y="636"/>
                </a:lnTo>
                <a:cubicBezTo>
                  <a:pt x="296" y="636"/>
                  <a:pt x="276" y="634"/>
                  <a:pt x="255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6" y="604"/>
                  <a:pt x="158" y="594"/>
                  <a:pt x="141" y="582"/>
                </a:cubicBezTo>
                <a:cubicBezTo>
                  <a:pt x="123" y="571"/>
                  <a:pt x="107" y="558"/>
                  <a:pt x="93" y="543"/>
                </a:cubicBezTo>
                <a:cubicBezTo>
                  <a:pt x="78" y="528"/>
                  <a:pt x="65" y="512"/>
                  <a:pt x="53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8" name="TextBox 997"/>
          <p:cNvSpPr txBox="1"/>
          <p:nvPr/>
        </p:nvSpPr>
        <p:spPr>
          <a:xfrm>
            <a:off x="8249760" y="4430520"/>
            <a:ext cx="3675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2340433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9" name="Free-form: Shape 998"/>
          <p:cNvSpPr/>
          <p:nvPr/>
        </p:nvSpPr>
        <p:spPr>
          <a:xfrm>
            <a:off x="9372240" y="4371840"/>
            <a:ext cx="552960" cy="228960"/>
          </a:xfrm>
          <a:custGeom>
            <a:avLst/>
            <a:gdLst/>
            <a:ahLst/>
            <a:cxnLst/>
            <a:rect l="0" t="0" r="r" b="b"/>
            <a:pathLst>
              <a:path w="1536" h="636">
                <a:moveTo>
                  <a:pt x="0" y="318"/>
                </a:moveTo>
                <a:cubicBezTo>
                  <a:pt x="0" y="298"/>
                  <a:pt x="3" y="277"/>
                  <a:pt x="7" y="256"/>
                </a:cubicBezTo>
                <a:cubicBezTo>
                  <a:pt x="11" y="236"/>
                  <a:pt x="17" y="215"/>
                  <a:pt x="25" y="196"/>
                </a:cubicBezTo>
                <a:cubicBezTo>
                  <a:pt x="33" y="177"/>
                  <a:pt x="42" y="158"/>
                  <a:pt x="54" y="141"/>
                </a:cubicBezTo>
                <a:cubicBezTo>
                  <a:pt x="66" y="124"/>
                  <a:pt x="79" y="108"/>
                  <a:pt x="93" y="93"/>
                </a:cubicBezTo>
                <a:cubicBezTo>
                  <a:pt x="108" y="78"/>
                  <a:pt x="124" y="65"/>
                  <a:pt x="142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6" y="10"/>
                  <a:pt x="256" y="6"/>
                </a:cubicBezTo>
                <a:cubicBezTo>
                  <a:pt x="277" y="2"/>
                  <a:pt x="297" y="0"/>
                  <a:pt x="318" y="0"/>
                </a:cubicBezTo>
                <a:lnTo>
                  <a:pt x="1219" y="0"/>
                </a:lnTo>
                <a:cubicBezTo>
                  <a:pt x="1239" y="0"/>
                  <a:pt x="1260" y="2"/>
                  <a:pt x="1281" y="6"/>
                </a:cubicBezTo>
                <a:cubicBezTo>
                  <a:pt x="1301" y="10"/>
                  <a:pt x="1321" y="16"/>
                  <a:pt x="1340" y="24"/>
                </a:cubicBezTo>
                <a:cubicBezTo>
                  <a:pt x="1359" y="32"/>
                  <a:pt x="1378" y="42"/>
                  <a:pt x="1395" y="53"/>
                </a:cubicBezTo>
                <a:cubicBezTo>
                  <a:pt x="1412" y="65"/>
                  <a:pt x="1428" y="78"/>
                  <a:pt x="1443" y="93"/>
                </a:cubicBezTo>
                <a:cubicBezTo>
                  <a:pt x="1458" y="108"/>
                  <a:pt x="1471" y="124"/>
                  <a:pt x="1483" y="141"/>
                </a:cubicBezTo>
                <a:cubicBezTo>
                  <a:pt x="1494" y="158"/>
                  <a:pt x="1504" y="177"/>
                  <a:pt x="1512" y="196"/>
                </a:cubicBezTo>
                <a:cubicBezTo>
                  <a:pt x="1520" y="215"/>
                  <a:pt x="1526" y="236"/>
                  <a:pt x="1530" y="256"/>
                </a:cubicBezTo>
                <a:cubicBezTo>
                  <a:pt x="1534" y="277"/>
                  <a:pt x="1536" y="298"/>
                  <a:pt x="1536" y="318"/>
                </a:cubicBezTo>
                <a:cubicBezTo>
                  <a:pt x="1536" y="339"/>
                  <a:pt x="1534" y="360"/>
                  <a:pt x="1530" y="380"/>
                </a:cubicBezTo>
                <a:cubicBezTo>
                  <a:pt x="1526" y="401"/>
                  <a:pt x="1520" y="421"/>
                  <a:pt x="1512" y="440"/>
                </a:cubicBezTo>
                <a:cubicBezTo>
                  <a:pt x="1504" y="459"/>
                  <a:pt x="1494" y="477"/>
                  <a:pt x="1483" y="495"/>
                </a:cubicBezTo>
                <a:cubicBezTo>
                  <a:pt x="1471" y="512"/>
                  <a:pt x="1458" y="528"/>
                  <a:pt x="1443" y="543"/>
                </a:cubicBezTo>
                <a:cubicBezTo>
                  <a:pt x="1428" y="558"/>
                  <a:pt x="1412" y="571"/>
                  <a:pt x="1395" y="582"/>
                </a:cubicBezTo>
                <a:cubicBezTo>
                  <a:pt x="1378" y="594"/>
                  <a:pt x="1359" y="604"/>
                  <a:pt x="1340" y="612"/>
                </a:cubicBezTo>
                <a:cubicBezTo>
                  <a:pt x="1321" y="620"/>
                  <a:pt x="1301" y="626"/>
                  <a:pt x="1281" y="630"/>
                </a:cubicBezTo>
                <a:cubicBezTo>
                  <a:pt x="1260" y="634"/>
                  <a:pt x="1239" y="636"/>
                  <a:pt x="1219" y="636"/>
                </a:cubicBezTo>
                <a:lnTo>
                  <a:pt x="318" y="636"/>
                </a:lnTo>
                <a:cubicBezTo>
                  <a:pt x="297" y="636"/>
                  <a:pt x="277" y="634"/>
                  <a:pt x="256" y="630"/>
                </a:cubicBezTo>
                <a:cubicBezTo>
                  <a:pt x="236" y="626"/>
                  <a:pt x="216" y="620"/>
                  <a:pt x="196" y="612"/>
                </a:cubicBezTo>
                <a:cubicBezTo>
                  <a:pt x="177" y="604"/>
                  <a:pt x="159" y="594"/>
                  <a:pt x="142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9" y="528"/>
                  <a:pt x="66" y="512"/>
                  <a:pt x="54" y="495"/>
                </a:cubicBezTo>
                <a:cubicBezTo>
                  <a:pt x="42" y="477"/>
                  <a:pt x="33" y="459"/>
                  <a:pt x="25" y="440"/>
                </a:cubicBezTo>
                <a:cubicBezTo>
                  <a:pt x="17" y="421"/>
                  <a:pt x="11" y="401"/>
                  <a:pt x="7" y="380"/>
                </a:cubicBezTo>
                <a:cubicBezTo>
                  <a:pt x="3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0" name="TextBox 999"/>
          <p:cNvSpPr txBox="1"/>
          <p:nvPr/>
        </p:nvSpPr>
        <p:spPr>
          <a:xfrm>
            <a:off x="8866080" y="4430520"/>
            <a:ext cx="34488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4001179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1" name="Free-form: Shape 1000"/>
          <p:cNvSpPr/>
          <p:nvPr/>
        </p:nvSpPr>
        <p:spPr>
          <a:xfrm>
            <a:off x="9982080" y="4371840"/>
            <a:ext cx="552600" cy="228960"/>
          </a:xfrm>
          <a:custGeom>
            <a:avLst/>
            <a:gdLst/>
            <a:ahLst/>
            <a:cxnLst/>
            <a:rect l="0" t="0" r="r" b="b"/>
            <a:pathLst>
              <a:path w="1535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1218" y="0"/>
                </a:lnTo>
                <a:cubicBezTo>
                  <a:pt x="1239" y="0"/>
                  <a:pt x="1259" y="2"/>
                  <a:pt x="1280" y="6"/>
                </a:cubicBezTo>
                <a:cubicBezTo>
                  <a:pt x="1300" y="10"/>
                  <a:pt x="1320" y="16"/>
                  <a:pt x="1339" y="24"/>
                </a:cubicBezTo>
                <a:cubicBezTo>
                  <a:pt x="1359" y="32"/>
                  <a:pt x="1377" y="42"/>
                  <a:pt x="1394" y="53"/>
                </a:cubicBezTo>
                <a:cubicBezTo>
                  <a:pt x="1412" y="65"/>
                  <a:pt x="1428" y="78"/>
                  <a:pt x="1442" y="93"/>
                </a:cubicBezTo>
                <a:cubicBezTo>
                  <a:pt x="1457" y="108"/>
                  <a:pt x="1470" y="124"/>
                  <a:pt x="1482" y="141"/>
                </a:cubicBezTo>
                <a:cubicBezTo>
                  <a:pt x="1493" y="158"/>
                  <a:pt x="1503" y="177"/>
                  <a:pt x="1511" y="196"/>
                </a:cubicBezTo>
                <a:cubicBezTo>
                  <a:pt x="1519" y="215"/>
                  <a:pt x="1525" y="236"/>
                  <a:pt x="1529" y="256"/>
                </a:cubicBezTo>
                <a:cubicBezTo>
                  <a:pt x="1533" y="277"/>
                  <a:pt x="1535" y="298"/>
                  <a:pt x="1535" y="318"/>
                </a:cubicBezTo>
                <a:cubicBezTo>
                  <a:pt x="1535" y="339"/>
                  <a:pt x="1533" y="360"/>
                  <a:pt x="1529" y="380"/>
                </a:cubicBezTo>
                <a:cubicBezTo>
                  <a:pt x="1525" y="401"/>
                  <a:pt x="1519" y="421"/>
                  <a:pt x="1511" y="440"/>
                </a:cubicBezTo>
                <a:cubicBezTo>
                  <a:pt x="1503" y="459"/>
                  <a:pt x="1493" y="477"/>
                  <a:pt x="1482" y="495"/>
                </a:cubicBezTo>
                <a:cubicBezTo>
                  <a:pt x="1470" y="512"/>
                  <a:pt x="1457" y="528"/>
                  <a:pt x="1442" y="543"/>
                </a:cubicBezTo>
                <a:cubicBezTo>
                  <a:pt x="1428" y="558"/>
                  <a:pt x="1412" y="571"/>
                  <a:pt x="1394" y="582"/>
                </a:cubicBezTo>
                <a:cubicBezTo>
                  <a:pt x="1377" y="594"/>
                  <a:pt x="1359" y="604"/>
                  <a:pt x="1339" y="612"/>
                </a:cubicBezTo>
                <a:cubicBezTo>
                  <a:pt x="1320" y="620"/>
                  <a:pt x="1300" y="626"/>
                  <a:pt x="1280" y="630"/>
                </a:cubicBezTo>
                <a:cubicBezTo>
                  <a:pt x="1259" y="634"/>
                  <a:pt x="1239" y="636"/>
                  <a:pt x="1218" y="636"/>
                </a:cubicBezTo>
                <a:lnTo>
                  <a:pt x="317" y="636"/>
                </a:lnTo>
                <a:cubicBezTo>
                  <a:pt x="296" y="636"/>
                  <a:pt x="276" y="634"/>
                  <a:pt x="255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8" y="594"/>
                  <a:pt x="141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8"/>
                  <a:pt x="65" y="512"/>
                  <a:pt x="53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2" name="TextBox 1001"/>
          <p:cNvSpPr txBox="1"/>
          <p:nvPr/>
        </p:nvSpPr>
        <p:spPr>
          <a:xfrm>
            <a:off x="9464400" y="4430520"/>
            <a:ext cx="36720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2026263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3" name="Free-form: Shape 1002"/>
          <p:cNvSpPr/>
          <p:nvPr/>
        </p:nvSpPr>
        <p:spPr>
          <a:xfrm>
            <a:off x="10591560" y="4371840"/>
            <a:ext cx="552960" cy="228960"/>
          </a:xfrm>
          <a:custGeom>
            <a:avLst/>
            <a:gdLst/>
            <a:ahLst/>
            <a:cxnLst/>
            <a:rect l="0" t="0" r="r" b="b"/>
            <a:pathLst>
              <a:path w="1536" h="636">
                <a:moveTo>
                  <a:pt x="0" y="318"/>
                </a:moveTo>
                <a:cubicBezTo>
                  <a:pt x="0" y="298"/>
                  <a:pt x="2" y="277"/>
                  <a:pt x="6" y="256"/>
                </a:cubicBezTo>
                <a:cubicBezTo>
                  <a:pt x="10" y="236"/>
                  <a:pt x="16" y="215"/>
                  <a:pt x="24" y="196"/>
                </a:cubicBezTo>
                <a:cubicBezTo>
                  <a:pt x="32" y="177"/>
                  <a:pt x="42" y="158"/>
                  <a:pt x="54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218" y="0"/>
                </a:lnTo>
                <a:cubicBezTo>
                  <a:pt x="1239" y="0"/>
                  <a:pt x="1260" y="2"/>
                  <a:pt x="1280" y="6"/>
                </a:cubicBezTo>
                <a:cubicBezTo>
                  <a:pt x="1301" y="10"/>
                  <a:pt x="1320" y="16"/>
                  <a:pt x="1340" y="24"/>
                </a:cubicBezTo>
                <a:cubicBezTo>
                  <a:pt x="1359" y="32"/>
                  <a:pt x="1377" y="42"/>
                  <a:pt x="1395" y="53"/>
                </a:cubicBezTo>
                <a:cubicBezTo>
                  <a:pt x="1412" y="65"/>
                  <a:pt x="1428" y="78"/>
                  <a:pt x="1443" y="93"/>
                </a:cubicBezTo>
                <a:cubicBezTo>
                  <a:pt x="1457" y="108"/>
                  <a:pt x="1471" y="124"/>
                  <a:pt x="1482" y="141"/>
                </a:cubicBezTo>
                <a:cubicBezTo>
                  <a:pt x="1494" y="158"/>
                  <a:pt x="1504" y="177"/>
                  <a:pt x="1512" y="196"/>
                </a:cubicBezTo>
                <a:cubicBezTo>
                  <a:pt x="1520" y="215"/>
                  <a:pt x="1526" y="236"/>
                  <a:pt x="1530" y="256"/>
                </a:cubicBezTo>
                <a:cubicBezTo>
                  <a:pt x="1534" y="277"/>
                  <a:pt x="1536" y="298"/>
                  <a:pt x="1536" y="318"/>
                </a:cubicBezTo>
                <a:cubicBezTo>
                  <a:pt x="1536" y="339"/>
                  <a:pt x="1534" y="360"/>
                  <a:pt x="1530" y="380"/>
                </a:cubicBezTo>
                <a:cubicBezTo>
                  <a:pt x="1526" y="401"/>
                  <a:pt x="1520" y="421"/>
                  <a:pt x="1512" y="440"/>
                </a:cubicBezTo>
                <a:cubicBezTo>
                  <a:pt x="1504" y="459"/>
                  <a:pt x="1494" y="477"/>
                  <a:pt x="1482" y="495"/>
                </a:cubicBezTo>
                <a:cubicBezTo>
                  <a:pt x="1471" y="512"/>
                  <a:pt x="1457" y="528"/>
                  <a:pt x="1443" y="543"/>
                </a:cubicBezTo>
                <a:cubicBezTo>
                  <a:pt x="1428" y="558"/>
                  <a:pt x="1412" y="571"/>
                  <a:pt x="1395" y="582"/>
                </a:cubicBezTo>
                <a:cubicBezTo>
                  <a:pt x="1377" y="594"/>
                  <a:pt x="1359" y="604"/>
                  <a:pt x="1340" y="612"/>
                </a:cubicBezTo>
                <a:cubicBezTo>
                  <a:pt x="1320" y="620"/>
                  <a:pt x="1301" y="626"/>
                  <a:pt x="1280" y="630"/>
                </a:cubicBezTo>
                <a:cubicBezTo>
                  <a:pt x="1260" y="634"/>
                  <a:pt x="1239" y="636"/>
                  <a:pt x="1218" y="636"/>
                </a:cubicBezTo>
                <a:lnTo>
                  <a:pt x="318" y="636"/>
                </a:lnTo>
                <a:cubicBezTo>
                  <a:pt x="297" y="636"/>
                  <a:pt x="276" y="634"/>
                  <a:pt x="256" y="630"/>
                </a:cubicBezTo>
                <a:cubicBezTo>
                  <a:pt x="235" y="626"/>
                  <a:pt x="215" y="620"/>
                  <a:pt x="196" y="612"/>
                </a:cubicBezTo>
                <a:cubicBezTo>
                  <a:pt x="177" y="604"/>
                  <a:pt x="159" y="594"/>
                  <a:pt x="141" y="582"/>
                </a:cubicBezTo>
                <a:cubicBezTo>
                  <a:pt x="124" y="571"/>
                  <a:pt x="108" y="558"/>
                  <a:pt x="93" y="543"/>
                </a:cubicBezTo>
                <a:cubicBezTo>
                  <a:pt x="78" y="528"/>
                  <a:pt x="65" y="512"/>
                  <a:pt x="54" y="495"/>
                </a:cubicBezTo>
                <a:cubicBezTo>
                  <a:pt x="42" y="477"/>
                  <a:pt x="32" y="459"/>
                  <a:pt x="24" y="440"/>
                </a:cubicBezTo>
                <a:cubicBezTo>
                  <a:pt x="16" y="421"/>
                  <a:pt x="10" y="401"/>
                  <a:pt x="6" y="380"/>
                </a:cubicBezTo>
                <a:cubicBezTo>
                  <a:pt x="2" y="360"/>
                  <a:pt x="0" y="339"/>
                  <a:pt x="0" y="318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4" name="TextBox 1003"/>
          <p:cNvSpPr txBox="1"/>
          <p:nvPr/>
        </p:nvSpPr>
        <p:spPr>
          <a:xfrm>
            <a:off x="10077480" y="4430520"/>
            <a:ext cx="35856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2956579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5" name="Free-form: Shape 1004"/>
          <p:cNvSpPr/>
          <p:nvPr/>
        </p:nvSpPr>
        <p:spPr>
          <a:xfrm>
            <a:off x="6372000" y="4657680"/>
            <a:ext cx="572040" cy="238320"/>
          </a:xfrm>
          <a:custGeom>
            <a:avLst/>
            <a:gdLst/>
            <a:ahLst/>
            <a:cxnLst/>
            <a:rect l="0" t="0" r="r" b="b"/>
            <a:pathLst>
              <a:path w="1589" h="662">
                <a:moveTo>
                  <a:pt x="0" y="344"/>
                </a:moveTo>
                <a:lnTo>
                  <a:pt x="0" y="317"/>
                </a:lnTo>
                <a:cubicBezTo>
                  <a:pt x="0" y="296"/>
                  <a:pt x="2" y="276"/>
                  <a:pt x="6" y="255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4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5" y="16"/>
                  <a:pt x="235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1271" y="0"/>
                </a:lnTo>
                <a:cubicBezTo>
                  <a:pt x="1292" y="0"/>
                  <a:pt x="1313" y="2"/>
                  <a:pt x="1333" y="6"/>
                </a:cubicBezTo>
                <a:cubicBezTo>
                  <a:pt x="1354" y="10"/>
                  <a:pt x="1373" y="16"/>
                  <a:pt x="1393" y="24"/>
                </a:cubicBezTo>
                <a:cubicBezTo>
                  <a:pt x="1412" y="32"/>
                  <a:pt x="1430" y="42"/>
                  <a:pt x="1448" y="53"/>
                </a:cubicBezTo>
                <a:cubicBezTo>
                  <a:pt x="1465" y="65"/>
                  <a:pt x="1481" y="78"/>
                  <a:pt x="1496" y="93"/>
                </a:cubicBezTo>
                <a:cubicBezTo>
                  <a:pt x="1510" y="107"/>
                  <a:pt x="1524" y="123"/>
                  <a:pt x="1535" y="141"/>
                </a:cubicBezTo>
                <a:cubicBezTo>
                  <a:pt x="1547" y="158"/>
                  <a:pt x="1556" y="176"/>
                  <a:pt x="1564" y="196"/>
                </a:cubicBezTo>
                <a:cubicBezTo>
                  <a:pt x="1572" y="215"/>
                  <a:pt x="1578" y="235"/>
                  <a:pt x="1583" y="255"/>
                </a:cubicBezTo>
                <a:cubicBezTo>
                  <a:pt x="1587" y="276"/>
                  <a:pt x="1589" y="296"/>
                  <a:pt x="1589" y="317"/>
                </a:cubicBezTo>
                <a:lnTo>
                  <a:pt x="1589" y="344"/>
                </a:lnTo>
                <a:cubicBezTo>
                  <a:pt x="1589" y="364"/>
                  <a:pt x="1587" y="385"/>
                  <a:pt x="1583" y="406"/>
                </a:cubicBezTo>
                <a:cubicBezTo>
                  <a:pt x="1578" y="426"/>
                  <a:pt x="1572" y="446"/>
                  <a:pt x="1564" y="465"/>
                </a:cubicBezTo>
                <a:cubicBezTo>
                  <a:pt x="1556" y="484"/>
                  <a:pt x="1547" y="503"/>
                  <a:pt x="1535" y="520"/>
                </a:cubicBezTo>
                <a:cubicBezTo>
                  <a:pt x="1524" y="537"/>
                  <a:pt x="1510" y="553"/>
                  <a:pt x="1496" y="568"/>
                </a:cubicBezTo>
                <a:cubicBezTo>
                  <a:pt x="1481" y="583"/>
                  <a:pt x="1465" y="596"/>
                  <a:pt x="1448" y="608"/>
                </a:cubicBezTo>
                <a:cubicBezTo>
                  <a:pt x="1430" y="620"/>
                  <a:pt x="1412" y="630"/>
                  <a:pt x="1393" y="638"/>
                </a:cubicBezTo>
                <a:cubicBezTo>
                  <a:pt x="1373" y="646"/>
                  <a:pt x="1354" y="652"/>
                  <a:pt x="1333" y="656"/>
                </a:cubicBezTo>
                <a:cubicBezTo>
                  <a:pt x="1313" y="660"/>
                  <a:pt x="1292" y="662"/>
                  <a:pt x="1271" y="662"/>
                </a:cubicBezTo>
                <a:lnTo>
                  <a:pt x="318" y="662"/>
                </a:lnTo>
                <a:cubicBezTo>
                  <a:pt x="297" y="662"/>
                  <a:pt x="276" y="660"/>
                  <a:pt x="256" y="656"/>
                </a:cubicBezTo>
                <a:cubicBezTo>
                  <a:pt x="235" y="652"/>
                  <a:pt x="215" y="646"/>
                  <a:pt x="196" y="638"/>
                </a:cubicBezTo>
                <a:cubicBezTo>
                  <a:pt x="177" y="630"/>
                  <a:pt x="159" y="620"/>
                  <a:pt x="141" y="608"/>
                </a:cubicBezTo>
                <a:cubicBezTo>
                  <a:pt x="124" y="596"/>
                  <a:pt x="108" y="583"/>
                  <a:pt x="93" y="568"/>
                </a:cubicBezTo>
                <a:cubicBezTo>
                  <a:pt x="78" y="553"/>
                  <a:pt x="65" y="537"/>
                  <a:pt x="54" y="520"/>
                </a:cubicBezTo>
                <a:cubicBezTo>
                  <a:pt x="42" y="503"/>
                  <a:pt x="32" y="484"/>
                  <a:pt x="24" y="465"/>
                </a:cubicBezTo>
                <a:cubicBezTo>
                  <a:pt x="16" y="446"/>
                  <a:pt x="10" y="426"/>
                  <a:pt x="6" y="406"/>
                </a:cubicBezTo>
                <a:cubicBezTo>
                  <a:pt x="2" y="385"/>
                  <a:pt x="0" y="364"/>
                  <a:pt x="0" y="344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6" name="TextBox 1005"/>
          <p:cNvSpPr txBox="1"/>
          <p:nvPr/>
        </p:nvSpPr>
        <p:spPr>
          <a:xfrm>
            <a:off x="10682280" y="4430520"/>
            <a:ext cx="3614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3102096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7" name="Free-form: Shape 1006"/>
          <p:cNvSpPr/>
          <p:nvPr/>
        </p:nvSpPr>
        <p:spPr>
          <a:xfrm>
            <a:off x="475920" y="5867280"/>
            <a:ext cx="11239920" cy="667080"/>
          </a:xfrm>
          <a:custGeom>
            <a:avLst/>
            <a:gdLst/>
            <a:ahLst/>
            <a:cxnLst/>
            <a:rect l="0" t="0" r="r" b="b"/>
            <a:pathLst>
              <a:path w="31222" h="1853">
                <a:moveTo>
                  <a:pt x="0" y="1641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7"/>
                  <a:pt x="11" y="143"/>
                  <a:pt x="17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31011" y="0"/>
                </a:lnTo>
                <a:cubicBezTo>
                  <a:pt x="31024" y="0"/>
                  <a:pt x="31038" y="1"/>
                  <a:pt x="31052" y="4"/>
                </a:cubicBezTo>
                <a:cubicBezTo>
                  <a:pt x="31066" y="7"/>
                  <a:pt x="31079" y="11"/>
                  <a:pt x="31092" y="16"/>
                </a:cubicBezTo>
                <a:cubicBezTo>
                  <a:pt x="31104" y="21"/>
                  <a:pt x="31117" y="28"/>
                  <a:pt x="31128" y="36"/>
                </a:cubicBezTo>
                <a:cubicBezTo>
                  <a:pt x="31140" y="43"/>
                  <a:pt x="31150" y="52"/>
                  <a:pt x="31160" y="62"/>
                </a:cubicBezTo>
                <a:cubicBezTo>
                  <a:pt x="31170" y="72"/>
                  <a:pt x="31179" y="82"/>
                  <a:pt x="31187" y="94"/>
                </a:cubicBezTo>
                <a:cubicBezTo>
                  <a:pt x="31194" y="105"/>
                  <a:pt x="31201" y="118"/>
                  <a:pt x="31206" y="130"/>
                </a:cubicBezTo>
                <a:cubicBezTo>
                  <a:pt x="31211" y="143"/>
                  <a:pt x="31215" y="157"/>
                  <a:pt x="31218" y="170"/>
                </a:cubicBezTo>
                <a:cubicBezTo>
                  <a:pt x="31221" y="184"/>
                  <a:pt x="31222" y="198"/>
                  <a:pt x="31222" y="211"/>
                </a:cubicBezTo>
                <a:lnTo>
                  <a:pt x="31222" y="1641"/>
                </a:lnTo>
                <a:cubicBezTo>
                  <a:pt x="31222" y="1655"/>
                  <a:pt x="31221" y="1669"/>
                  <a:pt x="31218" y="1683"/>
                </a:cubicBezTo>
                <a:cubicBezTo>
                  <a:pt x="31215" y="1696"/>
                  <a:pt x="31211" y="1709"/>
                  <a:pt x="31206" y="1722"/>
                </a:cubicBezTo>
                <a:cubicBezTo>
                  <a:pt x="31201" y="1735"/>
                  <a:pt x="31194" y="1747"/>
                  <a:pt x="31187" y="1759"/>
                </a:cubicBezTo>
                <a:cubicBezTo>
                  <a:pt x="31179" y="1770"/>
                  <a:pt x="31170" y="1781"/>
                  <a:pt x="31160" y="1791"/>
                </a:cubicBezTo>
                <a:cubicBezTo>
                  <a:pt x="31150" y="1801"/>
                  <a:pt x="31140" y="1810"/>
                  <a:pt x="31128" y="1817"/>
                </a:cubicBezTo>
                <a:cubicBezTo>
                  <a:pt x="31117" y="1825"/>
                  <a:pt x="31104" y="1831"/>
                  <a:pt x="31092" y="1837"/>
                </a:cubicBezTo>
                <a:cubicBezTo>
                  <a:pt x="31079" y="1842"/>
                  <a:pt x="31066" y="1846"/>
                  <a:pt x="31052" y="1849"/>
                </a:cubicBezTo>
                <a:cubicBezTo>
                  <a:pt x="31038" y="1852"/>
                  <a:pt x="31024" y="1853"/>
                  <a:pt x="31011" y="1853"/>
                </a:cubicBezTo>
                <a:lnTo>
                  <a:pt x="212" y="1853"/>
                </a:lnTo>
                <a:cubicBezTo>
                  <a:pt x="198" y="1853"/>
                  <a:pt x="184" y="1852"/>
                  <a:pt x="171" y="1849"/>
                </a:cubicBezTo>
                <a:cubicBezTo>
                  <a:pt x="157" y="1846"/>
                  <a:pt x="144" y="1842"/>
                  <a:pt x="131" y="1837"/>
                </a:cubicBezTo>
                <a:cubicBezTo>
                  <a:pt x="118" y="1831"/>
                  <a:pt x="106" y="1825"/>
                  <a:pt x="94" y="1817"/>
                </a:cubicBezTo>
                <a:cubicBezTo>
                  <a:pt x="83" y="1810"/>
                  <a:pt x="72" y="1801"/>
                  <a:pt x="62" y="1791"/>
                </a:cubicBezTo>
                <a:cubicBezTo>
                  <a:pt x="53" y="1781"/>
                  <a:pt x="44" y="1770"/>
                  <a:pt x="36" y="1759"/>
                </a:cubicBezTo>
                <a:cubicBezTo>
                  <a:pt x="28" y="1747"/>
                  <a:pt x="22" y="1735"/>
                  <a:pt x="17" y="1722"/>
                </a:cubicBezTo>
                <a:cubicBezTo>
                  <a:pt x="11" y="1709"/>
                  <a:pt x="7" y="1696"/>
                  <a:pt x="4" y="1683"/>
                </a:cubicBezTo>
                <a:cubicBezTo>
                  <a:pt x="2" y="1669"/>
                  <a:pt x="0" y="1655"/>
                  <a:pt x="0" y="1641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8" name="TextBox 1007"/>
          <p:cNvSpPr txBox="1"/>
          <p:nvPr/>
        </p:nvSpPr>
        <p:spPr>
          <a:xfrm>
            <a:off x="6467400" y="4716360"/>
            <a:ext cx="374040" cy="117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82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2482504</a:t>
            </a:r>
            <a:endParaRPr lang="en-US" sz="82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9" name="TextBox 1008"/>
          <p:cNvSpPr txBox="1"/>
          <p:nvPr/>
        </p:nvSpPr>
        <p:spPr>
          <a:xfrm>
            <a:off x="590400" y="6014520"/>
            <a:ext cx="10712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Key Finding:</a:t>
            </a:r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No direct overlap between literature-identified gene symbols and ML probe IDs. This highlights the need for probe-to-gene annotation mapping to identify true convergence. Literature genes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0" name="Free-form: Shape 1009"/>
          <p:cNvSpPr/>
          <p:nvPr/>
        </p:nvSpPr>
        <p:spPr>
          <a:xfrm>
            <a:off x="475920" y="6724440"/>
            <a:ext cx="11239920" cy="10080"/>
          </a:xfrm>
          <a:custGeom>
            <a:avLst/>
            <a:gdLst/>
            <a:ahLst/>
            <a:cxnLst/>
            <a:rect l="0" t="0" r="r" b="b"/>
            <a:pathLst>
              <a:path w="31222" h="28">
                <a:moveTo>
                  <a:pt x="0" y="0"/>
                </a:moveTo>
                <a:lnTo>
                  <a:pt x="31222" y="0"/>
                </a:lnTo>
                <a:lnTo>
                  <a:pt x="3122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1" name="TextBox 1010"/>
          <p:cNvSpPr txBox="1"/>
          <p:nvPr/>
        </p:nvSpPr>
        <p:spPr>
          <a:xfrm>
            <a:off x="590400" y="6233760"/>
            <a:ext cx="100519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represent known BC-CVD pathways (inflammation, lipid metabolism, ECM remodeling), while ML analysis provides data-driven, unbiased biomarker discovery from transcriptomic patterns.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Free-form: Shape 101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3" name="Free-form: Shape 101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4" name="Free-form: Shape 1013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15" name="Free-form: Shape 1014"/>
          <p:cNvSpPr/>
          <p:nvPr/>
        </p:nvSpPr>
        <p:spPr>
          <a:xfrm>
            <a:off x="1333440" y="4028760"/>
            <a:ext cx="9525240" cy="1715040"/>
          </a:xfrm>
          <a:custGeom>
            <a:avLst/>
            <a:gdLst/>
            <a:ahLst/>
            <a:cxnLst/>
            <a:rect l="0" t="0" r="r" b="b"/>
            <a:pathLst>
              <a:path w="26459" h="4764">
                <a:moveTo>
                  <a:pt x="0" y="4446"/>
                </a:moveTo>
                <a:lnTo>
                  <a:pt x="0" y="318"/>
                </a:lnTo>
                <a:cubicBezTo>
                  <a:pt x="0" y="297"/>
                  <a:pt x="2" y="276"/>
                  <a:pt x="6" y="256"/>
                </a:cubicBezTo>
                <a:cubicBezTo>
                  <a:pt x="10" y="235"/>
                  <a:pt x="16" y="216"/>
                  <a:pt x="24" y="196"/>
                </a:cubicBezTo>
                <a:cubicBezTo>
                  <a:pt x="32" y="177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9"/>
                  <a:pt x="123" y="65"/>
                  <a:pt x="141" y="54"/>
                </a:cubicBezTo>
                <a:cubicBezTo>
                  <a:pt x="158" y="42"/>
                  <a:pt x="176" y="33"/>
                  <a:pt x="196" y="25"/>
                </a:cubicBezTo>
                <a:cubicBezTo>
                  <a:pt x="215" y="17"/>
                  <a:pt x="235" y="11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26141" y="0"/>
                </a:lnTo>
                <a:cubicBezTo>
                  <a:pt x="26162" y="0"/>
                  <a:pt x="26183" y="2"/>
                  <a:pt x="26203" y="6"/>
                </a:cubicBezTo>
                <a:cubicBezTo>
                  <a:pt x="26224" y="11"/>
                  <a:pt x="26244" y="17"/>
                  <a:pt x="26263" y="25"/>
                </a:cubicBezTo>
                <a:cubicBezTo>
                  <a:pt x="26282" y="33"/>
                  <a:pt x="26301" y="42"/>
                  <a:pt x="26318" y="54"/>
                </a:cubicBezTo>
                <a:cubicBezTo>
                  <a:pt x="26335" y="65"/>
                  <a:pt x="26351" y="79"/>
                  <a:pt x="26366" y="93"/>
                </a:cubicBezTo>
                <a:cubicBezTo>
                  <a:pt x="26381" y="108"/>
                  <a:pt x="26394" y="124"/>
                  <a:pt x="26405" y="141"/>
                </a:cubicBezTo>
                <a:cubicBezTo>
                  <a:pt x="26417" y="159"/>
                  <a:pt x="26427" y="177"/>
                  <a:pt x="26435" y="196"/>
                </a:cubicBezTo>
                <a:cubicBezTo>
                  <a:pt x="26443" y="216"/>
                  <a:pt x="26449" y="235"/>
                  <a:pt x="26453" y="256"/>
                </a:cubicBezTo>
                <a:cubicBezTo>
                  <a:pt x="26457" y="276"/>
                  <a:pt x="26459" y="297"/>
                  <a:pt x="26459" y="318"/>
                </a:cubicBezTo>
                <a:lnTo>
                  <a:pt x="26459" y="4446"/>
                </a:lnTo>
                <a:cubicBezTo>
                  <a:pt x="26459" y="4467"/>
                  <a:pt x="26457" y="4488"/>
                  <a:pt x="26453" y="4508"/>
                </a:cubicBezTo>
                <a:cubicBezTo>
                  <a:pt x="26449" y="4529"/>
                  <a:pt x="26443" y="4549"/>
                  <a:pt x="26435" y="4568"/>
                </a:cubicBezTo>
                <a:cubicBezTo>
                  <a:pt x="26427" y="4587"/>
                  <a:pt x="26417" y="4605"/>
                  <a:pt x="26405" y="4623"/>
                </a:cubicBezTo>
                <a:cubicBezTo>
                  <a:pt x="26394" y="4640"/>
                  <a:pt x="26381" y="4656"/>
                  <a:pt x="26366" y="4671"/>
                </a:cubicBezTo>
                <a:cubicBezTo>
                  <a:pt x="26351" y="4686"/>
                  <a:pt x="26335" y="4699"/>
                  <a:pt x="26318" y="4710"/>
                </a:cubicBezTo>
                <a:cubicBezTo>
                  <a:pt x="26301" y="4722"/>
                  <a:pt x="26282" y="4732"/>
                  <a:pt x="26263" y="4740"/>
                </a:cubicBezTo>
                <a:cubicBezTo>
                  <a:pt x="26244" y="4748"/>
                  <a:pt x="26224" y="4754"/>
                  <a:pt x="26203" y="4758"/>
                </a:cubicBezTo>
                <a:cubicBezTo>
                  <a:pt x="26183" y="4762"/>
                  <a:pt x="26162" y="4764"/>
                  <a:pt x="26141" y="4764"/>
                </a:cubicBezTo>
                <a:lnTo>
                  <a:pt x="317" y="4764"/>
                </a:lnTo>
                <a:cubicBezTo>
                  <a:pt x="296" y="4764"/>
                  <a:pt x="276" y="4762"/>
                  <a:pt x="255" y="4758"/>
                </a:cubicBezTo>
                <a:cubicBezTo>
                  <a:pt x="235" y="4754"/>
                  <a:pt x="215" y="4748"/>
                  <a:pt x="196" y="4740"/>
                </a:cubicBezTo>
                <a:cubicBezTo>
                  <a:pt x="176" y="4732"/>
                  <a:pt x="158" y="4722"/>
                  <a:pt x="141" y="4710"/>
                </a:cubicBezTo>
                <a:cubicBezTo>
                  <a:pt x="123" y="4699"/>
                  <a:pt x="107" y="4686"/>
                  <a:pt x="93" y="4671"/>
                </a:cubicBezTo>
                <a:cubicBezTo>
                  <a:pt x="78" y="4656"/>
                  <a:pt x="65" y="4640"/>
                  <a:pt x="53" y="4623"/>
                </a:cubicBezTo>
                <a:cubicBezTo>
                  <a:pt x="42" y="4605"/>
                  <a:pt x="32" y="4587"/>
                  <a:pt x="24" y="4568"/>
                </a:cubicBezTo>
                <a:cubicBezTo>
                  <a:pt x="16" y="4549"/>
                  <a:pt x="10" y="4529"/>
                  <a:pt x="6" y="4508"/>
                </a:cubicBezTo>
                <a:cubicBezTo>
                  <a:pt x="2" y="4488"/>
                  <a:pt x="0" y="4467"/>
                  <a:pt x="0" y="444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6" name="TextBox 1015"/>
          <p:cNvSpPr txBox="1"/>
          <p:nvPr/>
        </p:nvSpPr>
        <p:spPr>
          <a:xfrm>
            <a:off x="571320" y="569160"/>
            <a:ext cx="51735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Expected Results - Shared Biomarkers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7" name="Free-form: Shape 1016"/>
          <p:cNvSpPr/>
          <p:nvPr/>
        </p:nvSpPr>
        <p:spPr>
          <a:xfrm>
            <a:off x="1333440" y="1838160"/>
            <a:ext cx="3019680" cy="1962360"/>
          </a:xfrm>
          <a:custGeom>
            <a:avLst/>
            <a:gdLst/>
            <a:ahLst/>
            <a:cxnLst/>
            <a:rect l="0" t="0" r="r" b="b"/>
            <a:pathLst>
              <a:path w="8388" h="5451">
                <a:moveTo>
                  <a:pt x="0" y="5134"/>
                </a:moveTo>
                <a:lnTo>
                  <a:pt x="0" y="265"/>
                </a:lnTo>
                <a:cubicBezTo>
                  <a:pt x="0" y="247"/>
                  <a:pt x="2" y="230"/>
                  <a:pt x="6" y="213"/>
                </a:cubicBezTo>
                <a:cubicBezTo>
                  <a:pt x="10" y="196"/>
                  <a:pt x="16" y="179"/>
                  <a:pt x="24" y="163"/>
                </a:cubicBezTo>
                <a:cubicBezTo>
                  <a:pt x="32" y="147"/>
                  <a:pt x="42" y="132"/>
                  <a:pt x="53" y="118"/>
                </a:cubicBezTo>
                <a:cubicBezTo>
                  <a:pt x="65" y="103"/>
                  <a:pt x="78" y="90"/>
                  <a:pt x="93" y="77"/>
                </a:cubicBezTo>
                <a:cubicBezTo>
                  <a:pt x="107" y="65"/>
                  <a:pt x="123" y="54"/>
                  <a:pt x="141" y="45"/>
                </a:cubicBezTo>
                <a:cubicBezTo>
                  <a:pt x="158" y="35"/>
                  <a:pt x="176" y="27"/>
                  <a:pt x="196" y="20"/>
                </a:cubicBezTo>
                <a:cubicBezTo>
                  <a:pt x="215" y="13"/>
                  <a:pt x="235" y="8"/>
                  <a:pt x="255" y="5"/>
                </a:cubicBezTo>
                <a:cubicBezTo>
                  <a:pt x="276" y="2"/>
                  <a:pt x="296" y="0"/>
                  <a:pt x="317" y="0"/>
                </a:cubicBezTo>
                <a:lnTo>
                  <a:pt x="8070" y="0"/>
                </a:lnTo>
                <a:cubicBezTo>
                  <a:pt x="8091" y="0"/>
                  <a:pt x="8112" y="2"/>
                  <a:pt x="8132" y="5"/>
                </a:cubicBezTo>
                <a:cubicBezTo>
                  <a:pt x="8153" y="8"/>
                  <a:pt x="8173" y="13"/>
                  <a:pt x="8192" y="20"/>
                </a:cubicBezTo>
                <a:cubicBezTo>
                  <a:pt x="8211" y="27"/>
                  <a:pt x="8230" y="35"/>
                  <a:pt x="8247" y="45"/>
                </a:cubicBezTo>
                <a:cubicBezTo>
                  <a:pt x="8264" y="54"/>
                  <a:pt x="8280" y="65"/>
                  <a:pt x="8295" y="77"/>
                </a:cubicBezTo>
                <a:cubicBezTo>
                  <a:pt x="8310" y="90"/>
                  <a:pt x="8323" y="103"/>
                  <a:pt x="8334" y="118"/>
                </a:cubicBezTo>
                <a:cubicBezTo>
                  <a:pt x="8346" y="132"/>
                  <a:pt x="8356" y="147"/>
                  <a:pt x="8364" y="163"/>
                </a:cubicBezTo>
                <a:cubicBezTo>
                  <a:pt x="8372" y="179"/>
                  <a:pt x="8378" y="196"/>
                  <a:pt x="8382" y="213"/>
                </a:cubicBezTo>
                <a:cubicBezTo>
                  <a:pt x="8386" y="230"/>
                  <a:pt x="8388" y="247"/>
                  <a:pt x="8388" y="265"/>
                </a:cubicBezTo>
                <a:lnTo>
                  <a:pt x="8388" y="5134"/>
                </a:lnTo>
                <a:cubicBezTo>
                  <a:pt x="8388" y="5155"/>
                  <a:pt x="8386" y="5175"/>
                  <a:pt x="8382" y="5196"/>
                </a:cubicBezTo>
                <a:cubicBezTo>
                  <a:pt x="8378" y="5216"/>
                  <a:pt x="8372" y="5236"/>
                  <a:pt x="8364" y="5255"/>
                </a:cubicBezTo>
                <a:cubicBezTo>
                  <a:pt x="8356" y="5275"/>
                  <a:pt x="8346" y="5293"/>
                  <a:pt x="8334" y="5310"/>
                </a:cubicBezTo>
                <a:cubicBezTo>
                  <a:pt x="8323" y="5328"/>
                  <a:pt x="8310" y="5344"/>
                  <a:pt x="8295" y="5358"/>
                </a:cubicBezTo>
                <a:cubicBezTo>
                  <a:pt x="8280" y="5373"/>
                  <a:pt x="8264" y="5386"/>
                  <a:pt x="8247" y="5398"/>
                </a:cubicBezTo>
                <a:cubicBezTo>
                  <a:pt x="8230" y="5409"/>
                  <a:pt x="8211" y="5419"/>
                  <a:pt x="8192" y="5427"/>
                </a:cubicBezTo>
                <a:cubicBezTo>
                  <a:pt x="8173" y="5435"/>
                  <a:pt x="8153" y="5441"/>
                  <a:pt x="8132" y="5445"/>
                </a:cubicBezTo>
                <a:cubicBezTo>
                  <a:pt x="8112" y="5449"/>
                  <a:pt x="8091" y="5451"/>
                  <a:pt x="8070" y="5451"/>
                </a:cubicBezTo>
                <a:lnTo>
                  <a:pt x="317" y="5451"/>
                </a:lnTo>
                <a:cubicBezTo>
                  <a:pt x="296" y="5451"/>
                  <a:pt x="276" y="5449"/>
                  <a:pt x="255" y="5445"/>
                </a:cubicBezTo>
                <a:cubicBezTo>
                  <a:pt x="235" y="5441"/>
                  <a:pt x="215" y="5435"/>
                  <a:pt x="196" y="5427"/>
                </a:cubicBezTo>
                <a:cubicBezTo>
                  <a:pt x="176" y="5419"/>
                  <a:pt x="158" y="5409"/>
                  <a:pt x="141" y="5398"/>
                </a:cubicBezTo>
                <a:cubicBezTo>
                  <a:pt x="123" y="5386"/>
                  <a:pt x="107" y="5373"/>
                  <a:pt x="93" y="5358"/>
                </a:cubicBezTo>
                <a:cubicBezTo>
                  <a:pt x="78" y="5344"/>
                  <a:pt x="65" y="5328"/>
                  <a:pt x="53" y="5310"/>
                </a:cubicBezTo>
                <a:cubicBezTo>
                  <a:pt x="42" y="5293"/>
                  <a:pt x="32" y="5275"/>
                  <a:pt x="24" y="5255"/>
                </a:cubicBezTo>
                <a:cubicBezTo>
                  <a:pt x="16" y="5236"/>
                  <a:pt x="10" y="5216"/>
                  <a:pt x="6" y="5196"/>
                </a:cubicBezTo>
                <a:cubicBezTo>
                  <a:pt x="2" y="5175"/>
                  <a:pt x="0" y="5155"/>
                  <a:pt x="0" y="513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8" name="Free-form: Shape 1017"/>
          <p:cNvSpPr/>
          <p:nvPr/>
        </p:nvSpPr>
        <p:spPr>
          <a:xfrm>
            <a:off x="1333440" y="1819080"/>
            <a:ext cx="3019680" cy="114840"/>
          </a:xfrm>
          <a:custGeom>
            <a:avLst/>
            <a:gdLst/>
            <a:ahLst/>
            <a:cxnLst/>
            <a:rect l="0" t="0" r="r" b="b"/>
            <a:pathLst>
              <a:path w="8388" h="319">
                <a:moveTo>
                  <a:pt x="0" y="0"/>
                </a:moveTo>
                <a:lnTo>
                  <a:pt x="8388" y="0"/>
                </a:lnTo>
                <a:lnTo>
                  <a:pt x="8388" y="319"/>
                </a:lnTo>
                <a:lnTo>
                  <a:pt x="0" y="319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19" name="Free-form: Shape 1018"/>
          <p:cNvSpPr/>
          <p:nvPr/>
        </p:nvSpPr>
        <p:spPr>
          <a:xfrm>
            <a:off x="1562040" y="208584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5"/>
                </a:moveTo>
                <a:cubicBezTo>
                  <a:pt x="1271" y="656"/>
                  <a:pt x="1270" y="676"/>
                  <a:pt x="1268" y="697"/>
                </a:cubicBezTo>
                <a:cubicBezTo>
                  <a:pt x="1266" y="718"/>
                  <a:pt x="1263" y="738"/>
                  <a:pt x="1258" y="759"/>
                </a:cubicBezTo>
                <a:cubicBezTo>
                  <a:pt x="1254" y="779"/>
                  <a:pt x="1249" y="799"/>
                  <a:pt x="1243" y="819"/>
                </a:cubicBezTo>
                <a:cubicBezTo>
                  <a:pt x="1237" y="839"/>
                  <a:pt x="1230" y="859"/>
                  <a:pt x="1222" y="878"/>
                </a:cubicBezTo>
                <a:cubicBezTo>
                  <a:pt x="1214" y="897"/>
                  <a:pt x="1205" y="916"/>
                  <a:pt x="1196" y="934"/>
                </a:cubicBezTo>
                <a:cubicBezTo>
                  <a:pt x="1186" y="953"/>
                  <a:pt x="1175" y="970"/>
                  <a:pt x="1164" y="988"/>
                </a:cubicBezTo>
                <a:cubicBezTo>
                  <a:pt x="1152" y="1005"/>
                  <a:pt x="1140" y="1022"/>
                  <a:pt x="1127" y="1038"/>
                </a:cubicBezTo>
                <a:cubicBezTo>
                  <a:pt x="1113" y="1054"/>
                  <a:pt x="1099" y="1069"/>
                  <a:pt x="1085" y="1084"/>
                </a:cubicBezTo>
                <a:cubicBezTo>
                  <a:pt x="1070" y="1099"/>
                  <a:pt x="1055" y="1113"/>
                  <a:pt x="1039" y="1126"/>
                </a:cubicBezTo>
                <a:cubicBezTo>
                  <a:pt x="1022" y="1139"/>
                  <a:pt x="1006" y="1151"/>
                  <a:pt x="988" y="1163"/>
                </a:cubicBezTo>
                <a:cubicBezTo>
                  <a:pt x="971" y="1174"/>
                  <a:pt x="953" y="1185"/>
                  <a:pt x="935" y="1196"/>
                </a:cubicBezTo>
                <a:cubicBezTo>
                  <a:pt x="917" y="1206"/>
                  <a:pt x="898" y="1215"/>
                  <a:pt x="879" y="1223"/>
                </a:cubicBezTo>
                <a:cubicBezTo>
                  <a:pt x="859" y="1230"/>
                  <a:pt x="840" y="1237"/>
                  <a:pt x="820" y="1244"/>
                </a:cubicBezTo>
                <a:cubicBezTo>
                  <a:pt x="800" y="1250"/>
                  <a:pt x="780" y="1255"/>
                  <a:pt x="760" y="1259"/>
                </a:cubicBezTo>
                <a:cubicBezTo>
                  <a:pt x="739" y="1263"/>
                  <a:pt x="719" y="1266"/>
                  <a:pt x="698" y="1268"/>
                </a:cubicBezTo>
                <a:cubicBezTo>
                  <a:pt x="677" y="1270"/>
                  <a:pt x="656" y="1271"/>
                  <a:pt x="636" y="1271"/>
                </a:cubicBezTo>
                <a:cubicBezTo>
                  <a:pt x="615" y="1271"/>
                  <a:pt x="594" y="1270"/>
                  <a:pt x="573" y="1268"/>
                </a:cubicBezTo>
                <a:cubicBezTo>
                  <a:pt x="553" y="1266"/>
                  <a:pt x="532" y="1263"/>
                  <a:pt x="512" y="1259"/>
                </a:cubicBezTo>
                <a:cubicBezTo>
                  <a:pt x="491" y="1255"/>
                  <a:pt x="471" y="1250"/>
                  <a:pt x="451" y="1244"/>
                </a:cubicBezTo>
                <a:cubicBezTo>
                  <a:pt x="431" y="1237"/>
                  <a:pt x="412" y="1230"/>
                  <a:pt x="393" y="1223"/>
                </a:cubicBezTo>
                <a:cubicBezTo>
                  <a:pt x="373" y="1215"/>
                  <a:pt x="355" y="1206"/>
                  <a:pt x="336" y="1196"/>
                </a:cubicBezTo>
                <a:cubicBezTo>
                  <a:pt x="318" y="1185"/>
                  <a:pt x="300" y="1174"/>
                  <a:pt x="283" y="1163"/>
                </a:cubicBezTo>
                <a:cubicBezTo>
                  <a:pt x="266" y="1151"/>
                  <a:pt x="249" y="1139"/>
                  <a:pt x="233" y="1126"/>
                </a:cubicBezTo>
                <a:cubicBezTo>
                  <a:pt x="217" y="1113"/>
                  <a:pt x="201" y="1099"/>
                  <a:pt x="187" y="1084"/>
                </a:cubicBezTo>
                <a:cubicBezTo>
                  <a:pt x="172" y="1069"/>
                  <a:pt x="158" y="1054"/>
                  <a:pt x="145" y="1038"/>
                </a:cubicBezTo>
                <a:cubicBezTo>
                  <a:pt x="132" y="1022"/>
                  <a:pt x="119" y="1005"/>
                  <a:pt x="108" y="988"/>
                </a:cubicBezTo>
                <a:cubicBezTo>
                  <a:pt x="95" y="970"/>
                  <a:pt x="84" y="953"/>
                  <a:pt x="75" y="934"/>
                </a:cubicBezTo>
                <a:cubicBezTo>
                  <a:pt x="65" y="916"/>
                  <a:pt x="56" y="897"/>
                  <a:pt x="48" y="878"/>
                </a:cubicBezTo>
                <a:cubicBezTo>
                  <a:pt x="40" y="859"/>
                  <a:pt x="33" y="839"/>
                  <a:pt x="27" y="819"/>
                </a:cubicBezTo>
                <a:cubicBezTo>
                  <a:pt x="21" y="799"/>
                  <a:pt x="16" y="779"/>
                  <a:pt x="12" y="759"/>
                </a:cubicBezTo>
                <a:cubicBezTo>
                  <a:pt x="8" y="738"/>
                  <a:pt x="5" y="718"/>
                  <a:pt x="3" y="697"/>
                </a:cubicBezTo>
                <a:cubicBezTo>
                  <a:pt x="1" y="676"/>
                  <a:pt x="0" y="656"/>
                  <a:pt x="0" y="635"/>
                </a:cubicBezTo>
                <a:cubicBezTo>
                  <a:pt x="0" y="614"/>
                  <a:pt x="1" y="593"/>
                  <a:pt x="3" y="573"/>
                </a:cubicBezTo>
                <a:cubicBezTo>
                  <a:pt x="5" y="552"/>
                  <a:pt x="8" y="531"/>
                  <a:pt x="12" y="511"/>
                </a:cubicBezTo>
                <a:cubicBezTo>
                  <a:pt x="16" y="491"/>
                  <a:pt x="21" y="470"/>
                  <a:pt x="27" y="451"/>
                </a:cubicBezTo>
                <a:cubicBezTo>
                  <a:pt x="33" y="431"/>
                  <a:pt x="40" y="411"/>
                  <a:pt x="48" y="392"/>
                </a:cubicBezTo>
                <a:cubicBezTo>
                  <a:pt x="56" y="373"/>
                  <a:pt x="65" y="354"/>
                  <a:pt x="75" y="336"/>
                </a:cubicBezTo>
                <a:cubicBezTo>
                  <a:pt x="84" y="317"/>
                  <a:pt x="95" y="299"/>
                  <a:pt x="108" y="282"/>
                </a:cubicBezTo>
                <a:cubicBezTo>
                  <a:pt x="119" y="265"/>
                  <a:pt x="132" y="248"/>
                  <a:pt x="145" y="232"/>
                </a:cubicBezTo>
                <a:cubicBezTo>
                  <a:pt x="158" y="216"/>
                  <a:pt x="172" y="201"/>
                  <a:pt x="187" y="186"/>
                </a:cubicBezTo>
                <a:cubicBezTo>
                  <a:pt x="201" y="171"/>
                  <a:pt x="217" y="157"/>
                  <a:pt x="233" y="144"/>
                </a:cubicBezTo>
                <a:cubicBezTo>
                  <a:pt x="249" y="131"/>
                  <a:pt x="266" y="118"/>
                  <a:pt x="283" y="107"/>
                </a:cubicBezTo>
                <a:cubicBezTo>
                  <a:pt x="300" y="95"/>
                  <a:pt x="318" y="85"/>
                  <a:pt x="336" y="75"/>
                </a:cubicBezTo>
                <a:cubicBezTo>
                  <a:pt x="355" y="65"/>
                  <a:pt x="373" y="56"/>
                  <a:pt x="393" y="48"/>
                </a:cubicBezTo>
                <a:cubicBezTo>
                  <a:pt x="412" y="40"/>
                  <a:pt x="431" y="33"/>
                  <a:pt x="451" y="27"/>
                </a:cubicBezTo>
                <a:cubicBezTo>
                  <a:pt x="471" y="21"/>
                  <a:pt x="491" y="16"/>
                  <a:pt x="512" y="12"/>
                </a:cubicBezTo>
                <a:cubicBezTo>
                  <a:pt x="532" y="8"/>
                  <a:pt x="553" y="5"/>
                  <a:pt x="573" y="3"/>
                </a:cubicBezTo>
                <a:cubicBezTo>
                  <a:pt x="594" y="1"/>
                  <a:pt x="615" y="0"/>
                  <a:pt x="636" y="0"/>
                </a:cubicBezTo>
                <a:cubicBezTo>
                  <a:pt x="656" y="0"/>
                  <a:pt x="677" y="1"/>
                  <a:pt x="698" y="3"/>
                </a:cubicBezTo>
                <a:cubicBezTo>
                  <a:pt x="719" y="5"/>
                  <a:pt x="739" y="8"/>
                  <a:pt x="760" y="12"/>
                </a:cubicBezTo>
                <a:cubicBezTo>
                  <a:pt x="780" y="16"/>
                  <a:pt x="800" y="21"/>
                  <a:pt x="820" y="27"/>
                </a:cubicBezTo>
                <a:cubicBezTo>
                  <a:pt x="840" y="33"/>
                  <a:pt x="859" y="40"/>
                  <a:pt x="879" y="48"/>
                </a:cubicBezTo>
                <a:cubicBezTo>
                  <a:pt x="898" y="56"/>
                  <a:pt x="917" y="65"/>
                  <a:pt x="935" y="75"/>
                </a:cubicBezTo>
                <a:cubicBezTo>
                  <a:pt x="953" y="85"/>
                  <a:pt x="971" y="95"/>
                  <a:pt x="988" y="107"/>
                </a:cubicBezTo>
                <a:cubicBezTo>
                  <a:pt x="1006" y="118"/>
                  <a:pt x="1022" y="131"/>
                  <a:pt x="1039" y="144"/>
                </a:cubicBezTo>
                <a:cubicBezTo>
                  <a:pt x="1055" y="157"/>
                  <a:pt x="1070" y="171"/>
                  <a:pt x="1085" y="186"/>
                </a:cubicBezTo>
                <a:cubicBezTo>
                  <a:pt x="1099" y="201"/>
                  <a:pt x="1113" y="216"/>
                  <a:pt x="1127" y="232"/>
                </a:cubicBezTo>
                <a:cubicBezTo>
                  <a:pt x="1140" y="248"/>
                  <a:pt x="1152" y="265"/>
                  <a:pt x="1164" y="282"/>
                </a:cubicBezTo>
                <a:cubicBezTo>
                  <a:pt x="1175" y="299"/>
                  <a:pt x="1186" y="317"/>
                  <a:pt x="1196" y="336"/>
                </a:cubicBezTo>
                <a:cubicBezTo>
                  <a:pt x="1205" y="354"/>
                  <a:pt x="1214" y="373"/>
                  <a:pt x="1222" y="392"/>
                </a:cubicBezTo>
                <a:cubicBezTo>
                  <a:pt x="1230" y="411"/>
                  <a:pt x="1237" y="431"/>
                  <a:pt x="1243" y="451"/>
                </a:cubicBezTo>
                <a:cubicBezTo>
                  <a:pt x="1249" y="470"/>
                  <a:pt x="1254" y="491"/>
                  <a:pt x="1258" y="511"/>
                </a:cubicBezTo>
                <a:cubicBezTo>
                  <a:pt x="1263" y="531"/>
                  <a:pt x="1266" y="552"/>
                  <a:pt x="1268" y="573"/>
                </a:cubicBezTo>
                <a:cubicBezTo>
                  <a:pt x="1270" y="593"/>
                  <a:pt x="1271" y="614"/>
                  <a:pt x="1271" y="635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0" name="TextBox 1019"/>
          <p:cNvSpPr txBox="1"/>
          <p:nvPr/>
        </p:nvSpPr>
        <p:spPr>
          <a:xfrm>
            <a:off x="4215240" y="1400760"/>
            <a:ext cx="37746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Anticipated findings from transcriptomic analysis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1" name="TextBox 1020"/>
          <p:cNvSpPr txBox="1"/>
          <p:nvPr/>
        </p:nvSpPr>
        <p:spPr>
          <a:xfrm>
            <a:off x="1747800" y="2185920"/>
            <a:ext cx="228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2" name="TextBox 1021"/>
          <p:cNvSpPr txBox="1"/>
          <p:nvPr/>
        </p:nvSpPr>
        <p:spPr>
          <a:xfrm>
            <a:off x="1562040" y="2724840"/>
            <a:ext cx="14112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Overlapping DEGs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3" name="TextBox 1022"/>
          <p:cNvSpPr txBox="1"/>
          <p:nvPr/>
        </p:nvSpPr>
        <p:spPr>
          <a:xfrm>
            <a:off x="1562040" y="3111480"/>
            <a:ext cx="2498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Genes dysregulated in both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4" name="Free-form: Shape 1023"/>
          <p:cNvSpPr/>
          <p:nvPr/>
        </p:nvSpPr>
        <p:spPr>
          <a:xfrm>
            <a:off x="4581360" y="1838160"/>
            <a:ext cx="3029400" cy="1962360"/>
          </a:xfrm>
          <a:custGeom>
            <a:avLst/>
            <a:gdLst/>
            <a:ahLst/>
            <a:cxnLst/>
            <a:rect l="0" t="0" r="r" b="b"/>
            <a:pathLst>
              <a:path w="8415" h="5451">
                <a:moveTo>
                  <a:pt x="0" y="5134"/>
                </a:moveTo>
                <a:lnTo>
                  <a:pt x="0" y="265"/>
                </a:lnTo>
                <a:cubicBezTo>
                  <a:pt x="0" y="247"/>
                  <a:pt x="2" y="230"/>
                  <a:pt x="6" y="213"/>
                </a:cubicBezTo>
                <a:cubicBezTo>
                  <a:pt x="10" y="196"/>
                  <a:pt x="16" y="179"/>
                  <a:pt x="24" y="163"/>
                </a:cubicBezTo>
                <a:cubicBezTo>
                  <a:pt x="32" y="147"/>
                  <a:pt x="42" y="132"/>
                  <a:pt x="53" y="118"/>
                </a:cubicBezTo>
                <a:cubicBezTo>
                  <a:pt x="65" y="103"/>
                  <a:pt x="78" y="90"/>
                  <a:pt x="93" y="77"/>
                </a:cubicBezTo>
                <a:cubicBezTo>
                  <a:pt x="108" y="65"/>
                  <a:pt x="124" y="54"/>
                  <a:pt x="141" y="45"/>
                </a:cubicBezTo>
                <a:cubicBezTo>
                  <a:pt x="158" y="35"/>
                  <a:pt x="177" y="27"/>
                  <a:pt x="196" y="20"/>
                </a:cubicBezTo>
                <a:cubicBezTo>
                  <a:pt x="215" y="13"/>
                  <a:pt x="235" y="8"/>
                  <a:pt x="256" y="5"/>
                </a:cubicBezTo>
                <a:cubicBezTo>
                  <a:pt x="276" y="2"/>
                  <a:pt x="297" y="0"/>
                  <a:pt x="317" y="0"/>
                </a:cubicBezTo>
                <a:lnTo>
                  <a:pt x="8096" y="0"/>
                </a:lnTo>
                <a:cubicBezTo>
                  <a:pt x="8117" y="0"/>
                  <a:pt x="8138" y="2"/>
                  <a:pt x="8158" y="5"/>
                </a:cubicBezTo>
                <a:cubicBezTo>
                  <a:pt x="8179" y="8"/>
                  <a:pt x="8198" y="13"/>
                  <a:pt x="8218" y="20"/>
                </a:cubicBezTo>
                <a:cubicBezTo>
                  <a:pt x="8237" y="27"/>
                  <a:pt x="8255" y="35"/>
                  <a:pt x="8273" y="45"/>
                </a:cubicBezTo>
                <a:cubicBezTo>
                  <a:pt x="8290" y="54"/>
                  <a:pt x="8306" y="65"/>
                  <a:pt x="8322" y="77"/>
                </a:cubicBezTo>
                <a:cubicBezTo>
                  <a:pt x="8336" y="90"/>
                  <a:pt x="8350" y="103"/>
                  <a:pt x="8361" y="118"/>
                </a:cubicBezTo>
                <a:cubicBezTo>
                  <a:pt x="8373" y="132"/>
                  <a:pt x="8383" y="147"/>
                  <a:pt x="8391" y="163"/>
                </a:cubicBezTo>
                <a:cubicBezTo>
                  <a:pt x="8399" y="179"/>
                  <a:pt x="8405" y="196"/>
                  <a:pt x="8409" y="213"/>
                </a:cubicBezTo>
                <a:cubicBezTo>
                  <a:pt x="8413" y="230"/>
                  <a:pt x="8415" y="247"/>
                  <a:pt x="8415" y="265"/>
                </a:cubicBezTo>
                <a:lnTo>
                  <a:pt x="8415" y="5134"/>
                </a:lnTo>
                <a:cubicBezTo>
                  <a:pt x="8415" y="5155"/>
                  <a:pt x="8413" y="5175"/>
                  <a:pt x="8409" y="5196"/>
                </a:cubicBezTo>
                <a:cubicBezTo>
                  <a:pt x="8405" y="5216"/>
                  <a:pt x="8399" y="5236"/>
                  <a:pt x="8391" y="5255"/>
                </a:cubicBezTo>
                <a:cubicBezTo>
                  <a:pt x="8383" y="5275"/>
                  <a:pt x="8373" y="5293"/>
                  <a:pt x="8361" y="5310"/>
                </a:cubicBezTo>
                <a:cubicBezTo>
                  <a:pt x="8350" y="5328"/>
                  <a:pt x="8336" y="5344"/>
                  <a:pt x="8322" y="5358"/>
                </a:cubicBezTo>
                <a:cubicBezTo>
                  <a:pt x="8306" y="5373"/>
                  <a:pt x="8290" y="5386"/>
                  <a:pt x="8273" y="5398"/>
                </a:cubicBezTo>
                <a:cubicBezTo>
                  <a:pt x="8255" y="5409"/>
                  <a:pt x="8237" y="5419"/>
                  <a:pt x="8218" y="5427"/>
                </a:cubicBezTo>
                <a:cubicBezTo>
                  <a:pt x="8198" y="5435"/>
                  <a:pt x="8179" y="5441"/>
                  <a:pt x="8158" y="5445"/>
                </a:cubicBezTo>
                <a:cubicBezTo>
                  <a:pt x="8138" y="5449"/>
                  <a:pt x="8117" y="5451"/>
                  <a:pt x="8096" y="5451"/>
                </a:cubicBezTo>
                <a:lnTo>
                  <a:pt x="317" y="5451"/>
                </a:lnTo>
                <a:cubicBezTo>
                  <a:pt x="297" y="5451"/>
                  <a:pt x="276" y="5449"/>
                  <a:pt x="256" y="5445"/>
                </a:cubicBezTo>
                <a:cubicBezTo>
                  <a:pt x="235" y="5441"/>
                  <a:pt x="215" y="5435"/>
                  <a:pt x="196" y="5427"/>
                </a:cubicBezTo>
                <a:cubicBezTo>
                  <a:pt x="177" y="5419"/>
                  <a:pt x="158" y="5409"/>
                  <a:pt x="141" y="5398"/>
                </a:cubicBezTo>
                <a:cubicBezTo>
                  <a:pt x="124" y="5386"/>
                  <a:pt x="108" y="5373"/>
                  <a:pt x="93" y="5358"/>
                </a:cubicBezTo>
                <a:cubicBezTo>
                  <a:pt x="78" y="5344"/>
                  <a:pt x="65" y="5328"/>
                  <a:pt x="53" y="5310"/>
                </a:cubicBezTo>
                <a:cubicBezTo>
                  <a:pt x="42" y="5293"/>
                  <a:pt x="32" y="5275"/>
                  <a:pt x="24" y="5255"/>
                </a:cubicBezTo>
                <a:cubicBezTo>
                  <a:pt x="16" y="5236"/>
                  <a:pt x="10" y="5216"/>
                  <a:pt x="6" y="5196"/>
                </a:cubicBezTo>
                <a:cubicBezTo>
                  <a:pt x="2" y="5175"/>
                  <a:pt x="0" y="5155"/>
                  <a:pt x="0" y="513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5" name="Free-form: Shape 1024"/>
          <p:cNvSpPr/>
          <p:nvPr/>
        </p:nvSpPr>
        <p:spPr>
          <a:xfrm>
            <a:off x="4581360" y="1819080"/>
            <a:ext cx="3029400" cy="114840"/>
          </a:xfrm>
          <a:custGeom>
            <a:avLst/>
            <a:gdLst/>
            <a:ahLst/>
            <a:cxnLst/>
            <a:rect l="0" t="0" r="r" b="b"/>
            <a:pathLst>
              <a:path w="8415" h="319">
                <a:moveTo>
                  <a:pt x="0" y="0"/>
                </a:moveTo>
                <a:lnTo>
                  <a:pt x="8415" y="0"/>
                </a:lnTo>
                <a:lnTo>
                  <a:pt x="8415" y="319"/>
                </a:lnTo>
                <a:lnTo>
                  <a:pt x="0" y="319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26" name="Free-form: Shape 1025"/>
          <p:cNvSpPr/>
          <p:nvPr/>
        </p:nvSpPr>
        <p:spPr>
          <a:xfrm>
            <a:off x="4809960" y="208584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5"/>
                </a:moveTo>
                <a:cubicBezTo>
                  <a:pt x="1271" y="656"/>
                  <a:pt x="1270" y="676"/>
                  <a:pt x="1268" y="697"/>
                </a:cubicBezTo>
                <a:cubicBezTo>
                  <a:pt x="1266" y="718"/>
                  <a:pt x="1263" y="738"/>
                  <a:pt x="1259" y="759"/>
                </a:cubicBezTo>
                <a:cubicBezTo>
                  <a:pt x="1255" y="779"/>
                  <a:pt x="1250" y="799"/>
                  <a:pt x="1244" y="819"/>
                </a:cubicBezTo>
                <a:cubicBezTo>
                  <a:pt x="1238" y="839"/>
                  <a:pt x="1230" y="859"/>
                  <a:pt x="1222" y="878"/>
                </a:cubicBezTo>
                <a:cubicBezTo>
                  <a:pt x="1214" y="897"/>
                  <a:pt x="1205" y="916"/>
                  <a:pt x="1195" y="934"/>
                </a:cubicBezTo>
                <a:cubicBezTo>
                  <a:pt x="1185" y="953"/>
                  <a:pt x="1174" y="970"/>
                  <a:pt x="1163" y="988"/>
                </a:cubicBezTo>
                <a:cubicBezTo>
                  <a:pt x="1151" y="1005"/>
                  <a:pt x="1139" y="1022"/>
                  <a:pt x="1126" y="1038"/>
                </a:cubicBezTo>
                <a:cubicBezTo>
                  <a:pt x="1113" y="1054"/>
                  <a:pt x="1099" y="1069"/>
                  <a:pt x="1084" y="1084"/>
                </a:cubicBezTo>
                <a:cubicBezTo>
                  <a:pt x="1069" y="1099"/>
                  <a:pt x="1054" y="1113"/>
                  <a:pt x="1038" y="1126"/>
                </a:cubicBezTo>
                <a:cubicBezTo>
                  <a:pt x="1022" y="1139"/>
                  <a:pt x="1005" y="1151"/>
                  <a:pt x="988" y="1163"/>
                </a:cubicBezTo>
                <a:cubicBezTo>
                  <a:pt x="970" y="1174"/>
                  <a:pt x="953" y="1185"/>
                  <a:pt x="934" y="1196"/>
                </a:cubicBezTo>
                <a:cubicBezTo>
                  <a:pt x="916" y="1206"/>
                  <a:pt x="897" y="1215"/>
                  <a:pt x="878" y="1223"/>
                </a:cubicBezTo>
                <a:cubicBezTo>
                  <a:pt x="859" y="1230"/>
                  <a:pt x="839" y="1237"/>
                  <a:pt x="819" y="1244"/>
                </a:cubicBezTo>
                <a:cubicBezTo>
                  <a:pt x="799" y="1250"/>
                  <a:pt x="779" y="1255"/>
                  <a:pt x="759" y="1259"/>
                </a:cubicBezTo>
                <a:cubicBezTo>
                  <a:pt x="738" y="1263"/>
                  <a:pt x="718" y="1266"/>
                  <a:pt x="697" y="1268"/>
                </a:cubicBezTo>
                <a:cubicBezTo>
                  <a:pt x="677" y="1270"/>
                  <a:pt x="656" y="1271"/>
                  <a:pt x="635" y="1271"/>
                </a:cubicBezTo>
                <a:cubicBezTo>
                  <a:pt x="614" y="1271"/>
                  <a:pt x="593" y="1270"/>
                  <a:pt x="573" y="1268"/>
                </a:cubicBezTo>
                <a:cubicBezTo>
                  <a:pt x="552" y="1266"/>
                  <a:pt x="531" y="1263"/>
                  <a:pt x="511" y="1259"/>
                </a:cubicBezTo>
                <a:cubicBezTo>
                  <a:pt x="491" y="1255"/>
                  <a:pt x="471" y="1250"/>
                  <a:pt x="451" y="1244"/>
                </a:cubicBezTo>
                <a:cubicBezTo>
                  <a:pt x="431" y="1237"/>
                  <a:pt x="411" y="1230"/>
                  <a:pt x="392" y="1223"/>
                </a:cubicBezTo>
                <a:cubicBezTo>
                  <a:pt x="373" y="1215"/>
                  <a:pt x="354" y="1206"/>
                  <a:pt x="336" y="1196"/>
                </a:cubicBezTo>
                <a:cubicBezTo>
                  <a:pt x="317" y="1185"/>
                  <a:pt x="299" y="1174"/>
                  <a:pt x="282" y="1163"/>
                </a:cubicBezTo>
                <a:cubicBezTo>
                  <a:pt x="265" y="1151"/>
                  <a:pt x="248" y="1139"/>
                  <a:pt x="232" y="1126"/>
                </a:cubicBezTo>
                <a:cubicBezTo>
                  <a:pt x="216" y="1113"/>
                  <a:pt x="201" y="1099"/>
                  <a:pt x="186" y="1084"/>
                </a:cubicBezTo>
                <a:cubicBezTo>
                  <a:pt x="171" y="1069"/>
                  <a:pt x="157" y="1054"/>
                  <a:pt x="144" y="1038"/>
                </a:cubicBezTo>
                <a:cubicBezTo>
                  <a:pt x="131" y="1022"/>
                  <a:pt x="119" y="1005"/>
                  <a:pt x="107" y="988"/>
                </a:cubicBezTo>
                <a:cubicBezTo>
                  <a:pt x="95" y="970"/>
                  <a:pt x="85" y="953"/>
                  <a:pt x="75" y="934"/>
                </a:cubicBezTo>
                <a:cubicBezTo>
                  <a:pt x="65" y="916"/>
                  <a:pt x="56" y="897"/>
                  <a:pt x="48" y="878"/>
                </a:cubicBezTo>
                <a:cubicBezTo>
                  <a:pt x="40" y="859"/>
                  <a:pt x="33" y="839"/>
                  <a:pt x="27" y="819"/>
                </a:cubicBezTo>
                <a:cubicBezTo>
                  <a:pt x="21" y="799"/>
                  <a:pt x="16" y="779"/>
                  <a:pt x="12" y="759"/>
                </a:cubicBezTo>
                <a:cubicBezTo>
                  <a:pt x="8" y="738"/>
                  <a:pt x="5" y="718"/>
                  <a:pt x="3" y="697"/>
                </a:cubicBezTo>
                <a:cubicBezTo>
                  <a:pt x="1" y="676"/>
                  <a:pt x="0" y="656"/>
                  <a:pt x="0" y="635"/>
                </a:cubicBezTo>
                <a:cubicBezTo>
                  <a:pt x="0" y="614"/>
                  <a:pt x="1" y="593"/>
                  <a:pt x="3" y="573"/>
                </a:cubicBezTo>
                <a:cubicBezTo>
                  <a:pt x="5" y="552"/>
                  <a:pt x="8" y="531"/>
                  <a:pt x="12" y="511"/>
                </a:cubicBezTo>
                <a:cubicBezTo>
                  <a:pt x="16" y="491"/>
                  <a:pt x="21" y="470"/>
                  <a:pt x="27" y="451"/>
                </a:cubicBezTo>
                <a:cubicBezTo>
                  <a:pt x="33" y="431"/>
                  <a:pt x="40" y="411"/>
                  <a:pt x="48" y="392"/>
                </a:cubicBezTo>
                <a:cubicBezTo>
                  <a:pt x="56" y="373"/>
                  <a:pt x="65" y="354"/>
                  <a:pt x="75" y="336"/>
                </a:cubicBezTo>
                <a:cubicBezTo>
                  <a:pt x="85" y="317"/>
                  <a:pt x="95" y="299"/>
                  <a:pt x="107" y="282"/>
                </a:cubicBezTo>
                <a:cubicBezTo>
                  <a:pt x="119" y="265"/>
                  <a:pt x="131" y="248"/>
                  <a:pt x="144" y="232"/>
                </a:cubicBezTo>
                <a:cubicBezTo>
                  <a:pt x="157" y="216"/>
                  <a:pt x="171" y="201"/>
                  <a:pt x="186" y="186"/>
                </a:cubicBezTo>
                <a:cubicBezTo>
                  <a:pt x="201" y="171"/>
                  <a:pt x="216" y="157"/>
                  <a:pt x="232" y="144"/>
                </a:cubicBezTo>
                <a:cubicBezTo>
                  <a:pt x="248" y="131"/>
                  <a:pt x="265" y="118"/>
                  <a:pt x="282" y="107"/>
                </a:cubicBezTo>
                <a:cubicBezTo>
                  <a:pt x="299" y="95"/>
                  <a:pt x="317" y="85"/>
                  <a:pt x="336" y="75"/>
                </a:cubicBezTo>
                <a:cubicBezTo>
                  <a:pt x="354" y="65"/>
                  <a:pt x="373" y="56"/>
                  <a:pt x="392" y="48"/>
                </a:cubicBezTo>
                <a:cubicBezTo>
                  <a:pt x="411" y="40"/>
                  <a:pt x="431" y="33"/>
                  <a:pt x="451" y="27"/>
                </a:cubicBezTo>
                <a:cubicBezTo>
                  <a:pt x="471" y="21"/>
                  <a:pt x="491" y="16"/>
                  <a:pt x="511" y="12"/>
                </a:cubicBezTo>
                <a:cubicBezTo>
                  <a:pt x="531" y="8"/>
                  <a:pt x="552" y="5"/>
                  <a:pt x="573" y="3"/>
                </a:cubicBezTo>
                <a:cubicBezTo>
                  <a:pt x="593" y="1"/>
                  <a:pt x="614" y="0"/>
                  <a:pt x="635" y="0"/>
                </a:cubicBezTo>
                <a:cubicBezTo>
                  <a:pt x="656" y="0"/>
                  <a:pt x="677" y="1"/>
                  <a:pt x="697" y="3"/>
                </a:cubicBezTo>
                <a:cubicBezTo>
                  <a:pt x="718" y="5"/>
                  <a:pt x="738" y="8"/>
                  <a:pt x="759" y="12"/>
                </a:cubicBezTo>
                <a:cubicBezTo>
                  <a:pt x="779" y="16"/>
                  <a:pt x="799" y="21"/>
                  <a:pt x="819" y="27"/>
                </a:cubicBezTo>
                <a:cubicBezTo>
                  <a:pt x="839" y="33"/>
                  <a:pt x="859" y="40"/>
                  <a:pt x="878" y="48"/>
                </a:cubicBezTo>
                <a:cubicBezTo>
                  <a:pt x="897" y="56"/>
                  <a:pt x="916" y="65"/>
                  <a:pt x="934" y="75"/>
                </a:cubicBezTo>
                <a:cubicBezTo>
                  <a:pt x="953" y="85"/>
                  <a:pt x="970" y="95"/>
                  <a:pt x="988" y="107"/>
                </a:cubicBezTo>
                <a:cubicBezTo>
                  <a:pt x="1005" y="118"/>
                  <a:pt x="1022" y="131"/>
                  <a:pt x="1038" y="144"/>
                </a:cubicBezTo>
                <a:cubicBezTo>
                  <a:pt x="1054" y="157"/>
                  <a:pt x="1069" y="171"/>
                  <a:pt x="1084" y="186"/>
                </a:cubicBezTo>
                <a:cubicBezTo>
                  <a:pt x="1099" y="201"/>
                  <a:pt x="1113" y="216"/>
                  <a:pt x="1126" y="232"/>
                </a:cubicBezTo>
                <a:cubicBezTo>
                  <a:pt x="1139" y="248"/>
                  <a:pt x="1151" y="265"/>
                  <a:pt x="1163" y="282"/>
                </a:cubicBezTo>
                <a:cubicBezTo>
                  <a:pt x="1174" y="299"/>
                  <a:pt x="1185" y="317"/>
                  <a:pt x="1195" y="336"/>
                </a:cubicBezTo>
                <a:cubicBezTo>
                  <a:pt x="1205" y="354"/>
                  <a:pt x="1214" y="373"/>
                  <a:pt x="1222" y="392"/>
                </a:cubicBezTo>
                <a:cubicBezTo>
                  <a:pt x="1230" y="411"/>
                  <a:pt x="1238" y="431"/>
                  <a:pt x="1244" y="451"/>
                </a:cubicBezTo>
                <a:cubicBezTo>
                  <a:pt x="1250" y="470"/>
                  <a:pt x="1255" y="491"/>
                  <a:pt x="1259" y="511"/>
                </a:cubicBezTo>
                <a:cubicBezTo>
                  <a:pt x="1263" y="531"/>
                  <a:pt x="1266" y="552"/>
                  <a:pt x="1268" y="573"/>
                </a:cubicBezTo>
                <a:cubicBezTo>
                  <a:pt x="1270" y="593"/>
                  <a:pt x="1271" y="614"/>
                  <a:pt x="1271" y="635"/>
                </a:cubicBezTo>
                <a:close/>
              </a:path>
            </a:pathLst>
          </a:custGeom>
          <a:solidFill>
            <a:srgbClr val="E8F2F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7" name="TextBox 1026"/>
          <p:cNvSpPr txBox="1"/>
          <p:nvPr/>
        </p:nvSpPr>
        <p:spPr>
          <a:xfrm>
            <a:off x="1562040" y="3359160"/>
            <a:ext cx="2165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cardiovascular disease datasets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8" name="TextBox 1027"/>
          <p:cNvSpPr txBox="1"/>
          <p:nvPr/>
        </p:nvSpPr>
        <p:spPr>
          <a:xfrm>
            <a:off x="4983480" y="2185920"/>
            <a:ext cx="228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9" name="TextBox 1028"/>
          <p:cNvSpPr txBox="1"/>
          <p:nvPr/>
        </p:nvSpPr>
        <p:spPr>
          <a:xfrm>
            <a:off x="4813200" y="2724840"/>
            <a:ext cx="14864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Common Pathways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0" name="TextBox 1029"/>
          <p:cNvSpPr txBox="1"/>
          <p:nvPr/>
        </p:nvSpPr>
        <p:spPr>
          <a:xfrm>
            <a:off x="4813200" y="3111480"/>
            <a:ext cx="2324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Shared molecular mechanisms linking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1" name="Free-form: Shape 1030"/>
          <p:cNvSpPr/>
          <p:nvPr/>
        </p:nvSpPr>
        <p:spPr>
          <a:xfrm>
            <a:off x="7839000" y="1838160"/>
            <a:ext cx="3019680" cy="1962360"/>
          </a:xfrm>
          <a:custGeom>
            <a:avLst/>
            <a:gdLst/>
            <a:ahLst/>
            <a:cxnLst/>
            <a:rect l="0" t="0" r="r" b="b"/>
            <a:pathLst>
              <a:path w="8388" h="5451">
                <a:moveTo>
                  <a:pt x="0" y="5134"/>
                </a:moveTo>
                <a:lnTo>
                  <a:pt x="0" y="265"/>
                </a:lnTo>
                <a:cubicBezTo>
                  <a:pt x="0" y="247"/>
                  <a:pt x="2" y="230"/>
                  <a:pt x="6" y="213"/>
                </a:cubicBezTo>
                <a:cubicBezTo>
                  <a:pt x="10" y="196"/>
                  <a:pt x="16" y="179"/>
                  <a:pt x="24" y="163"/>
                </a:cubicBezTo>
                <a:cubicBezTo>
                  <a:pt x="32" y="147"/>
                  <a:pt x="42" y="132"/>
                  <a:pt x="53" y="118"/>
                </a:cubicBezTo>
                <a:cubicBezTo>
                  <a:pt x="65" y="103"/>
                  <a:pt x="78" y="90"/>
                  <a:pt x="93" y="77"/>
                </a:cubicBezTo>
                <a:cubicBezTo>
                  <a:pt x="107" y="65"/>
                  <a:pt x="123" y="54"/>
                  <a:pt x="141" y="45"/>
                </a:cubicBezTo>
                <a:cubicBezTo>
                  <a:pt x="158" y="35"/>
                  <a:pt x="176" y="27"/>
                  <a:pt x="196" y="20"/>
                </a:cubicBezTo>
                <a:cubicBezTo>
                  <a:pt x="215" y="13"/>
                  <a:pt x="235" y="8"/>
                  <a:pt x="255" y="5"/>
                </a:cubicBezTo>
                <a:cubicBezTo>
                  <a:pt x="276" y="2"/>
                  <a:pt x="296" y="0"/>
                  <a:pt x="317" y="0"/>
                </a:cubicBezTo>
                <a:lnTo>
                  <a:pt x="8070" y="0"/>
                </a:lnTo>
                <a:cubicBezTo>
                  <a:pt x="8091" y="0"/>
                  <a:pt x="8112" y="2"/>
                  <a:pt x="8132" y="5"/>
                </a:cubicBezTo>
                <a:cubicBezTo>
                  <a:pt x="8153" y="8"/>
                  <a:pt x="8173" y="13"/>
                  <a:pt x="8192" y="20"/>
                </a:cubicBezTo>
                <a:cubicBezTo>
                  <a:pt x="8211" y="27"/>
                  <a:pt x="8230" y="35"/>
                  <a:pt x="8247" y="45"/>
                </a:cubicBezTo>
                <a:cubicBezTo>
                  <a:pt x="8264" y="54"/>
                  <a:pt x="8280" y="65"/>
                  <a:pt x="8295" y="77"/>
                </a:cubicBezTo>
                <a:cubicBezTo>
                  <a:pt x="8310" y="90"/>
                  <a:pt x="8323" y="103"/>
                  <a:pt x="8334" y="118"/>
                </a:cubicBezTo>
                <a:cubicBezTo>
                  <a:pt x="8346" y="132"/>
                  <a:pt x="8356" y="147"/>
                  <a:pt x="8364" y="163"/>
                </a:cubicBezTo>
                <a:cubicBezTo>
                  <a:pt x="8372" y="179"/>
                  <a:pt x="8378" y="196"/>
                  <a:pt x="8382" y="213"/>
                </a:cubicBezTo>
                <a:cubicBezTo>
                  <a:pt x="8386" y="230"/>
                  <a:pt x="8388" y="247"/>
                  <a:pt x="8388" y="265"/>
                </a:cubicBezTo>
                <a:lnTo>
                  <a:pt x="8388" y="5134"/>
                </a:lnTo>
                <a:cubicBezTo>
                  <a:pt x="8388" y="5155"/>
                  <a:pt x="8386" y="5175"/>
                  <a:pt x="8382" y="5196"/>
                </a:cubicBezTo>
                <a:cubicBezTo>
                  <a:pt x="8378" y="5216"/>
                  <a:pt x="8372" y="5236"/>
                  <a:pt x="8364" y="5255"/>
                </a:cubicBezTo>
                <a:cubicBezTo>
                  <a:pt x="8356" y="5275"/>
                  <a:pt x="8346" y="5293"/>
                  <a:pt x="8334" y="5310"/>
                </a:cubicBezTo>
                <a:cubicBezTo>
                  <a:pt x="8323" y="5328"/>
                  <a:pt x="8310" y="5344"/>
                  <a:pt x="8295" y="5358"/>
                </a:cubicBezTo>
                <a:cubicBezTo>
                  <a:pt x="8280" y="5373"/>
                  <a:pt x="8264" y="5386"/>
                  <a:pt x="8247" y="5398"/>
                </a:cubicBezTo>
                <a:cubicBezTo>
                  <a:pt x="8230" y="5409"/>
                  <a:pt x="8211" y="5419"/>
                  <a:pt x="8192" y="5427"/>
                </a:cubicBezTo>
                <a:cubicBezTo>
                  <a:pt x="8173" y="5435"/>
                  <a:pt x="8153" y="5441"/>
                  <a:pt x="8132" y="5445"/>
                </a:cubicBezTo>
                <a:cubicBezTo>
                  <a:pt x="8112" y="5449"/>
                  <a:pt x="8091" y="5451"/>
                  <a:pt x="8070" y="5451"/>
                </a:cubicBezTo>
                <a:lnTo>
                  <a:pt x="317" y="5451"/>
                </a:lnTo>
                <a:cubicBezTo>
                  <a:pt x="296" y="5451"/>
                  <a:pt x="276" y="5449"/>
                  <a:pt x="255" y="5445"/>
                </a:cubicBezTo>
                <a:cubicBezTo>
                  <a:pt x="235" y="5441"/>
                  <a:pt x="215" y="5435"/>
                  <a:pt x="196" y="5427"/>
                </a:cubicBezTo>
                <a:cubicBezTo>
                  <a:pt x="176" y="5419"/>
                  <a:pt x="158" y="5409"/>
                  <a:pt x="141" y="5398"/>
                </a:cubicBezTo>
                <a:cubicBezTo>
                  <a:pt x="123" y="5386"/>
                  <a:pt x="107" y="5373"/>
                  <a:pt x="93" y="5358"/>
                </a:cubicBezTo>
                <a:cubicBezTo>
                  <a:pt x="78" y="5344"/>
                  <a:pt x="65" y="5328"/>
                  <a:pt x="53" y="5310"/>
                </a:cubicBezTo>
                <a:cubicBezTo>
                  <a:pt x="42" y="5293"/>
                  <a:pt x="32" y="5275"/>
                  <a:pt x="24" y="5255"/>
                </a:cubicBezTo>
                <a:cubicBezTo>
                  <a:pt x="16" y="5236"/>
                  <a:pt x="10" y="5216"/>
                  <a:pt x="6" y="5196"/>
                </a:cubicBezTo>
                <a:cubicBezTo>
                  <a:pt x="2" y="5175"/>
                  <a:pt x="0" y="5155"/>
                  <a:pt x="0" y="513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2" name="Free-form: Shape 1031"/>
          <p:cNvSpPr/>
          <p:nvPr/>
        </p:nvSpPr>
        <p:spPr>
          <a:xfrm>
            <a:off x="7839000" y="1819080"/>
            <a:ext cx="3019680" cy="114840"/>
          </a:xfrm>
          <a:custGeom>
            <a:avLst/>
            <a:gdLst/>
            <a:ahLst/>
            <a:cxnLst/>
            <a:rect l="0" t="0" r="r" b="b"/>
            <a:pathLst>
              <a:path w="8388" h="319">
                <a:moveTo>
                  <a:pt x="0" y="0"/>
                </a:moveTo>
                <a:lnTo>
                  <a:pt x="8388" y="0"/>
                </a:lnTo>
                <a:lnTo>
                  <a:pt x="8388" y="319"/>
                </a:lnTo>
                <a:lnTo>
                  <a:pt x="0" y="319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33" name="Free-form: Shape 1032"/>
          <p:cNvSpPr/>
          <p:nvPr/>
        </p:nvSpPr>
        <p:spPr>
          <a:xfrm>
            <a:off x="8067600" y="208584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5"/>
                </a:moveTo>
                <a:cubicBezTo>
                  <a:pt x="1271" y="656"/>
                  <a:pt x="1270" y="676"/>
                  <a:pt x="1268" y="697"/>
                </a:cubicBezTo>
                <a:cubicBezTo>
                  <a:pt x="1266" y="718"/>
                  <a:pt x="1263" y="738"/>
                  <a:pt x="1259" y="759"/>
                </a:cubicBezTo>
                <a:cubicBezTo>
                  <a:pt x="1254" y="779"/>
                  <a:pt x="1249" y="799"/>
                  <a:pt x="1243" y="819"/>
                </a:cubicBezTo>
                <a:cubicBezTo>
                  <a:pt x="1237" y="839"/>
                  <a:pt x="1230" y="859"/>
                  <a:pt x="1222" y="878"/>
                </a:cubicBezTo>
                <a:cubicBezTo>
                  <a:pt x="1214" y="897"/>
                  <a:pt x="1206" y="916"/>
                  <a:pt x="1196" y="934"/>
                </a:cubicBezTo>
                <a:cubicBezTo>
                  <a:pt x="1186" y="953"/>
                  <a:pt x="1175" y="970"/>
                  <a:pt x="1164" y="988"/>
                </a:cubicBezTo>
                <a:cubicBezTo>
                  <a:pt x="1152" y="1005"/>
                  <a:pt x="1140" y="1022"/>
                  <a:pt x="1127" y="1038"/>
                </a:cubicBezTo>
                <a:cubicBezTo>
                  <a:pt x="1113" y="1054"/>
                  <a:pt x="1099" y="1069"/>
                  <a:pt x="1085" y="1084"/>
                </a:cubicBezTo>
                <a:cubicBezTo>
                  <a:pt x="1070" y="1099"/>
                  <a:pt x="1054" y="1113"/>
                  <a:pt x="1038" y="1126"/>
                </a:cubicBezTo>
                <a:cubicBezTo>
                  <a:pt x="1021" y="1139"/>
                  <a:pt x="1005" y="1151"/>
                  <a:pt x="987" y="1163"/>
                </a:cubicBezTo>
                <a:cubicBezTo>
                  <a:pt x="970" y="1174"/>
                  <a:pt x="952" y="1185"/>
                  <a:pt x="934" y="1196"/>
                </a:cubicBezTo>
                <a:cubicBezTo>
                  <a:pt x="916" y="1206"/>
                  <a:pt x="897" y="1215"/>
                  <a:pt x="878" y="1223"/>
                </a:cubicBezTo>
                <a:cubicBezTo>
                  <a:pt x="858" y="1230"/>
                  <a:pt x="839" y="1237"/>
                  <a:pt x="819" y="1244"/>
                </a:cubicBezTo>
                <a:cubicBezTo>
                  <a:pt x="799" y="1250"/>
                  <a:pt x="779" y="1255"/>
                  <a:pt x="759" y="1259"/>
                </a:cubicBezTo>
                <a:cubicBezTo>
                  <a:pt x="738" y="1263"/>
                  <a:pt x="718" y="1266"/>
                  <a:pt x="697" y="1268"/>
                </a:cubicBezTo>
                <a:cubicBezTo>
                  <a:pt x="676" y="1270"/>
                  <a:pt x="656" y="1271"/>
                  <a:pt x="635" y="1271"/>
                </a:cubicBezTo>
                <a:cubicBezTo>
                  <a:pt x="614" y="1271"/>
                  <a:pt x="593" y="1270"/>
                  <a:pt x="572" y="1268"/>
                </a:cubicBezTo>
                <a:cubicBezTo>
                  <a:pt x="552" y="1266"/>
                  <a:pt x="531" y="1263"/>
                  <a:pt x="511" y="1259"/>
                </a:cubicBezTo>
                <a:cubicBezTo>
                  <a:pt x="490" y="1255"/>
                  <a:pt x="470" y="1250"/>
                  <a:pt x="450" y="1244"/>
                </a:cubicBezTo>
                <a:cubicBezTo>
                  <a:pt x="430" y="1237"/>
                  <a:pt x="411" y="1230"/>
                  <a:pt x="392" y="1223"/>
                </a:cubicBezTo>
                <a:cubicBezTo>
                  <a:pt x="372" y="1215"/>
                  <a:pt x="354" y="1206"/>
                  <a:pt x="335" y="1196"/>
                </a:cubicBezTo>
                <a:cubicBezTo>
                  <a:pt x="317" y="1185"/>
                  <a:pt x="299" y="1174"/>
                  <a:pt x="282" y="1163"/>
                </a:cubicBezTo>
                <a:cubicBezTo>
                  <a:pt x="265" y="1151"/>
                  <a:pt x="248" y="1139"/>
                  <a:pt x="232" y="1126"/>
                </a:cubicBezTo>
                <a:cubicBezTo>
                  <a:pt x="216" y="1113"/>
                  <a:pt x="200" y="1099"/>
                  <a:pt x="186" y="1084"/>
                </a:cubicBezTo>
                <a:cubicBezTo>
                  <a:pt x="171" y="1069"/>
                  <a:pt x="157" y="1054"/>
                  <a:pt x="144" y="1038"/>
                </a:cubicBezTo>
                <a:cubicBezTo>
                  <a:pt x="131" y="1022"/>
                  <a:pt x="118" y="1005"/>
                  <a:pt x="107" y="988"/>
                </a:cubicBezTo>
                <a:cubicBezTo>
                  <a:pt x="95" y="970"/>
                  <a:pt x="84" y="953"/>
                  <a:pt x="75" y="934"/>
                </a:cubicBezTo>
                <a:cubicBezTo>
                  <a:pt x="65" y="916"/>
                  <a:pt x="56" y="897"/>
                  <a:pt x="48" y="878"/>
                </a:cubicBezTo>
                <a:cubicBezTo>
                  <a:pt x="40" y="859"/>
                  <a:pt x="33" y="839"/>
                  <a:pt x="27" y="819"/>
                </a:cubicBezTo>
                <a:cubicBezTo>
                  <a:pt x="21" y="799"/>
                  <a:pt x="16" y="779"/>
                  <a:pt x="12" y="759"/>
                </a:cubicBezTo>
                <a:cubicBezTo>
                  <a:pt x="8" y="738"/>
                  <a:pt x="5" y="718"/>
                  <a:pt x="3" y="697"/>
                </a:cubicBezTo>
                <a:cubicBezTo>
                  <a:pt x="1" y="676"/>
                  <a:pt x="0" y="656"/>
                  <a:pt x="0" y="635"/>
                </a:cubicBezTo>
                <a:cubicBezTo>
                  <a:pt x="0" y="614"/>
                  <a:pt x="1" y="593"/>
                  <a:pt x="3" y="573"/>
                </a:cubicBezTo>
                <a:cubicBezTo>
                  <a:pt x="5" y="552"/>
                  <a:pt x="8" y="531"/>
                  <a:pt x="12" y="511"/>
                </a:cubicBezTo>
                <a:cubicBezTo>
                  <a:pt x="16" y="491"/>
                  <a:pt x="21" y="470"/>
                  <a:pt x="27" y="451"/>
                </a:cubicBezTo>
                <a:cubicBezTo>
                  <a:pt x="33" y="431"/>
                  <a:pt x="40" y="411"/>
                  <a:pt x="48" y="392"/>
                </a:cubicBezTo>
                <a:cubicBezTo>
                  <a:pt x="56" y="373"/>
                  <a:pt x="65" y="354"/>
                  <a:pt x="75" y="336"/>
                </a:cubicBezTo>
                <a:cubicBezTo>
                  <a:pt x="84" y="317"/>
                  <a:pt x="95" y="299"/>
                  <a:pt x="107" y="282"/>
                </a:cubicBezTo>
                <a:cubicBezTo>
                  <a:pt x="118" y="265"/>
                  <a:pt x="131" y="248"/>
                  <a:pt x="144" y="232"/>
                </a:cubicBezTo>
                <a:cubicBezTo>
                  <a:pt x="157" y="216"/>
                  <a:pt x="171" y="201"/>
                  <a:pt x="186" y="186"/>
                </a:cubicBezTo>
                <a:cubicBezTo>
                  <a:pt x="200" y="171"/>
                  <a:pt x="216" y="157"/>
                  <a:pt x="232" y="144"/>
                </a:cubicBezTo>
                <a:cubicBezTo>
                  <a:pt x="248" y="131"/>
                  <a:pt x="265" y="118"/>
                  <a:pt x="282" y="107"/>
                </a:cubicBezTo>
                <a:cubicBezTo>
                  <a:pt x="299" y="95"/>
                  <a:pt x="317" y="85"/>
                  <a:pt x="335" y="75"/>
                </a:cubicBezTo>
                <a:cubicBezTo>
                  <a:pt x="354" y="65"/>
                  <a:pt x="372" y="56"/>
                  <a:pt x="392" y="48"/>
                </a:cubicBezTo>
                <a:cubicBezTo>
                  <a:pt x="411" y="40"/>
                  <a:pt x="430" y="33"/>
                  <a:pt x="450" y="27"/>
                </a:cubicBezTo>
                <a:cubicBezTo>
                  <a:pt x="470" y="21"/>
                  <a:pt x="490" y="16"/>
                  <a:pt x="511" y="12"/>
                </a:cubicBezTo>
                <a:cubicBezTo>
                  <a:pt x="531" y="8"/>
                  <a:pt x="552" y="5"/>
                  <a:pt x="572" y="3"/>
                </a:cubicBezTo>
                <a:cubicBezTo>
                  <a:pt x="593" y="1"/>
                  <a:pt x="614" y="0"/>
                  <a:pt x="635" y="0"/>
                </a:cubicBezTo>
                <a:cubicBezTo>
                  <a:pt x="656" y="0"/>
                  <a:pt x="676" y="1"/>
                  <a:pt x="697" y="3"/>
                </a:cubicBezTo>
                <a:cubicBezTo>
                  <a:pt x="718" y="5"/>
                  <a:pt x="738" y="8"/>
                  <a:pt x="759" y="12"/>
                </a:cubicBezTo>
                <a:cubicBezTo>
                  <a:pt x="779" y="16"/>
                  <a:pt x="799" y="21"/>
                  <a:pt x="819" y="27"/>
                </a:cubicBezTo>
                <a:cubicBezTo>
                  <a:pt x="839" y="33"/>
                  <a:pt x="858" y="40"/>
                  <a:pt x="878" y="48"/>
                </a:cubicBezTo>
                <a:cubicBezTo>
                  <a:pt x="897" y="56"/>
                  <a:pt x="916" y="65"/>
                  <a:pt x="934" y="75"/>
                </a:cubicBezTo>
                <a:cubicBezTo>
                  <a:pt x="952" y="85"/>
                  <a:pt x="970" y="95"/>
                  <a:pt x="987" y="107"/>
                </a:cubicBezTo>
                <a:cubicBezTo>
                  <a:pt x="1005" y="118"/>
                  <a:pt x="1021" y="131"/>
                  <a:pt x="1038" y="144"/>
                </a:cubicBezTo>
                <a:cubicBezTo>
                  <a:pt x="1054" y="157"/>
                  <a:pt x="1070" y="171"/>
                  <a:pt x="1085" y="186"/>
                </a:cubicBezTo>
                <a:cubicBezTo>
                  <a:pt x="1099" y="201"/>
                  <a:pt x="1113" y="216"/>
                  <a:pt x="1127" y="232"/>
                </a:cubicBezTo>
                <a:cubicBezTo>
                  <a:pt x="1140" y="248"/>
                  <a:pt x="1152" y="265"/>
                  <a:pt x="1164" y="282"/>
                </a:cubicBezTo>
                <a:cubicBezTo>
                  <a:pt x="1175" y="299"/>
                  <a:pt x="1186" y="317"/>
                  <a:pt x="1196" y="336"/>
                </a:cubicBezTo>
                <a:cubicBezTo>
                  <a:pt x="1206" y="354"/>
                  <a:pt x="1214" y="373"/>
                  <a:pt x="1222" y="392"/>
                </a:cubicBezTo>
                <a:cubicBezTo>
                  <a:pt x="1230" y="411"/>
                  <a:pt x="1237" y="431"/>
                  <a:pt x="1243" y="451"/>
                </a:cubicBezTo>
                <a:cubicBezTo>
                  <a:pt x="1249" y="470"/>
                  <a:pt x="1254" y="491"/>
                  <a:pt x="1259" y="511"/>
                </a:cubicBezTo>
                <a:cubicBezTo>
                  <a:pt x="1263" y="531"/>
                  <a:pt x="1266" y="552"/>
                  <a:pt x="1268" y="573"/>
                </a:cubicBezTo>
                <a:cubicBezTo>
                  <a:pt x="1270" y="593"/>
                  <a:pt x="1271" y="614"/>
                  <a:pt x="1271" y="635"/>
                </a:cubicBezTo>
                <a:close/>
              </a:path>
            </a:pathLst>
          </a:custGeom>
          <a:solidFill>
            <a:srgbClr val="E0E8F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4" name="TextBox 1033"/>
          <p:cNvSpPr txBox="1"/>
          <p:nvPr/>
        </p:nvSpPr>
        <p:spPr>
          <a:xfrm>
            <a:off x="4813200" y="3359160"/>
            <a:ext cx="9640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both conditions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5" name="TextBox 1034"/>
          <p:cNvSpPr txBox="1"/>
          <p:nvPr/>
        </p:nvSpPr>
        <p:spPr>
          <a:xfrm>
            <a:off x="8237160" y="2185920"/>
            <a:ext cx="228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2E5C8A"/>
                </a:solidFill>
                <a:effectLst/>
                <a:uFillTx/>
                <a:latin typeface="CrimsonPro"/>
                <a:ea typeface="CrimsonPro"/>
              </a:rPr>
              <a:t>3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6" name="TextBox 1035"/>
          <p:cNvSpPr txBox="1"/>
          <p:nvPr/>
        </p:nvSpPr>
        <p:spPr>
          <a:xfrm>
            <a:off x="8064360" y="2724840"/>
            <a:ext cx="19022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Cardiotoxicity Predictors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7" name="TextBox 1036"/>
          <p:cNvSpPr txBox="1"/>
          <p:nvPr/>
        </p:nvSpPr>
        <p:spPr>
          <a:xfrm>
            <a:off x="8064360" y="3111480"/>
            <a:ext cx="2045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Genetic signatures distinguishing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8" name="TextBox 1037"/>
          <p:cNvSpPr txBox="1"/>
          <p:nvPr/>
        </p:nvSpPr>
        <p:spPr>
          <a:xfrm>
            <a:off x="8064360" y="3359160"/>
            <a:ext cx="19368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susceptible vs resistant patients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9" name="Free-form: Shape 1038"/>
          <p:cNvSpPr/>
          <p:nvPr/>
        </p:nvSpPr>
        <p:spPr>
          <a:xfrm>
            <a:off x="1562040" y="475272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4"/>
                  <a:pt x="204" y="147"/>
                </a:cubicBezTo>
                <a:cubicBezTo>
                  <a:pt x="199" y="160"/>
                  <a:pt x="190" y="171"/>
                  <a:pt x="180" y="181"/>
                </a:cubicBezTo>
                <a:cubicBezTo>
                  <a:pt x="170" y="191"/>
                  <a:pt x="159" y="199"/>
                  <a:pt x="146" y="205"/>
                </a:cubicBezTo>
                <a:cubicBezTo>
                  <a:pt x="133" y="210"/>
                  <a:pt x="120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199"/>
                  <a:pt x="41" y="191"/>
                  <a:pt x="31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2" y="134"/>
                  <a:pt x="0" y="120"/>
                  <a:pt x="0" y="106"/>
                </a:cubicBezTo>
                <a:cubicBezTo>
                  <a:pt x="0" y="92"/>
                  <a:pt x="2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0" y="21"/>
                  <a:pt x="180" y="31"/>
                </a:cubicBezTo>
                <a:cubicBezTo>
                  <a:pt x="190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40" name="TextBox 1039"/>
          <p:cNvSpPr txBox="1"/>
          <p:nvPr/>
        </p:nvSpPr>
        <p:spPr>
          <a:xfrm>
            <a:off x="1562040" y="4294440"/>
            <a:ext cx="27133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Key Pathways Expected to be Identified: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1" name="TextBox 1040"/>
          <p:cNvSpPr txBox="1"/>
          <p:nvPr/>
        </p:nvSpPr>
        <p:spPr>
          <a:xfrm>
            <a:off x="1752480" y="4702320"/>
            <a:ext cx="1732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Inflammatory signaling: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NF-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2" name="TextBox 1041"/>
          <p:cNvSpPr txBox="1"/>
          <p:nvPr/>
        </p:nvSpPr>
        <p:spPr>
          <a:xfrm>
            <a:off x="3588840" y="4699080"/>
            <a:ext cx="151920" cy="174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Georgia"/>
                <a:ea typeface="Georgia"/>
              </a:rPr>
              <a:t>κ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3" name="Free-form: Shape 1042"/>
          <p:cNvSpPr/>
          <p:nvPr/>
        </p:nvSpPr>
        <p:spPr>
          <a:xfrm>
            <a:off x="6171840" y="475272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4"/>
                  <a:pt x="205" y="147"/>
                </a:cubicBezTo>
                <a:cubicBezTo>
                  <a:pt x="200" y="160"/>
                  <a:pt x="192" y="171"/>
                  <a:pt x="182" y="181"/>
                </a:cubicBezTo>
                <a:cubicBezTo>
                  <a:pt x="172" y="191"/>
                  <a:pt x="161" y="199"/>
                  <a:pt x="148" y="205"/>
                </a:cubicBezTo>
                <a:cubicBezTo>
                  <a:pt x="135" y="210"/>
                  <a:pt x="121" y="213"/>
                  <a:pt x="107" y="213"/>
                </a:cubicBezTo>
                <a:cubicBezTo>
                  <a:pt x="93" y="213"/>
                  <a:pt x="80" y="210"/>
                  <a:pt x="67" y="205"/>
                </a:cubicBezTo>
                <a:cubicBezTo>
                  <a:pt x="54" y="199"/>
                  <a:pt x="41" y="191"/>
                  <a:pt x="31" y="181"/>
                </a:cubicBezTo>
                <a:cubicBezTo>
                  <a:pt x="22" y="171"/>
                  <a:pt x="14" y="160"/>
                  <a:pt x="9" y="147"/>
                </a:cubicBezTo>
                <a:cubicBezTo>
                  <a:pt x="3" y="134"/>
                  <a:pt x="0" y="120"/>
                  <a:pt x="0" y="106"/>
                </a:cubicBezTo>
                <a:cubicBezTo>
                  <a:pt x="0" y="92"/>
                  <a:pt x="3" y="79"/>
                  <a:pt x="9" y="66"/>
                </a:cubicBezTo>
                <a:cubicBezTo>
                  <a:pt x="14" y="53"/>
                  <a:pt x="22" y="41"/>
                  <a:pt x="31" y="31"/>
                </a:cubicBezTo>
                <a:cubicBezTo>
                  <a:pt x="41" y="21"/>
                  <a:pt x="54" y="14"/>
                  <a:pt x="67" y="8"/>
                </a:cubicBezTo>
                <a:cubicBezTo>
                  <a:pt x="80" y="3"/>
                  <a:pt x="93" y="0"/>
                  <a:pt x="107" y="0"/>
                </a:cubicBezTo>
                <a:cubicBezTo>
                  <a:pt x="121" y="0"/>
                  <a:pt x="135" y="3"/>
                  <a:pt x="148" y="8"/>
                </a:cubicBezTo>
                <a:cubicBezTo>
                  <a:pt x="161" y="14"/>
                  <a:pt x="172" y="21"/>
                  <a:pt x="182" y="31"/>
                </a:cubicBezTo>
                <a:cubicBezTo>
                  <a:pt x="192" y="41"/>
                  <a:pt x="200" y="53"/>
                  <a:pt x="205" y="66"/>
                </a:cubicBezTo>
                <a:cubicBezTo>
                  <a:pt x="210" y="79"/>
                  <a:pt x="213" y="92"/>
                  <a:pt x="213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44" name="TextBox 1043"/>
          <p:cNvSpPr txBox="1"/>
          <p:nvPr/>
        </p:nvSpPr>
        <p:spPr>
          <a:xfrm>
            <a:off x="3670560" y="4702320"/>
            <a:ext cx="1834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 pathway, cytokine networks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5" name="Free-form: Shape 1044"/>
          <p:cNvSpPr/>
          <p:nvPr/>
        </p:nvSpPr>
        <p:spPr>
          <a:xfrm>
            <a:off x="1562040" y="513396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19"/>
                  <a:pt x="210" y="133"/>
                  <a:pt x="204" y="146"/>
                </a:cubicBezTo>
                <a:cubicBezTo>
                  <a:pt x="199" y="159"/>
                  <a:pt x="190" y="170"/>
                  <a:pt x="180" y="180"/>
                </a:cubicBezTo>
                <a:cubicBezTo>
                  <a:pt x="170" y="190"/>
                  <a:pt x="159" y="199"/>
                  <a:pt x="146" y="204"/>
                </a:cubicBezTo>
                <a:cubicBezTo>
                  <a:pt x="133" y="210"/>
                  <a:pt x="120" y="212"/>
                  <a:pt x="105" y="212"/>
                </a:cubicBezTo>
                <a:cubicBezTo>
                  <a:pt x="91" y="212"/>
                  <a:pt x="78" y="210"/>
                  <a:pt x="65" y="204"/>
                </a:cubicBezTo>
                <a:cubicBezTo>
                  <a:pt x="52" y="199"/>
                  <a:pt x="41" y="190"/>
                  <a:pt x="31" y="180"/>
                </a:cubicBezTo>
                <a:cubicBezTo>
                  <a:pt x="21" y="170"/>
                  <a:pt x="13" y="159"/>
                  <a:pt x="8" y="146"/>
                </a:cubicBezTo>
                <a:cubicBezTo>
                  <a:pt x="2" y="133"/>
                  <a:pt x="0" y="119"/>
                  <a:pt x="0" y="105"/>
                </a:cubicBezTo>
                <a:cubicBezTo>
                  <a:pt x="0" y="91"/>
                  <a:pt x="2" y="78"/>
                  <a:pt x="8" y="65"/>
                </a:cubicBezTo>
                <a:cubicBezTo>
                  <a:pt x="13" y="52"/>
                  <a:pt x="21" y="40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2"/>
                  <a:pt x="91" y="0"/>
                  <a:pt x="105" y="0"/>
                </a:cubicBezTo>
                <a:cubicBezTo>
                  <a:pt x="120" y="0"/>
                  <a:pt x="133" y="2"/>
                  <a:pt x="146" y="8"/>
                </a:cubicBezTo>
                <a:cubicBezTo>
                  <a:pt x="159" y="13"/>
                  <a:pt x="170" y="21"/>
                  <a:pt x="180" y="31"/>
                </a:cubicBezTo>
                <a:cubicBezTo>
                  <a:pt x="190" y="40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46" name="TextBox 1045"/>
          <p:cNvSpPr txBox="1"/>
          <p:nvPr/>
        </p:nvSpPr>
        <p:spPr>
          <a:xfrm>
            <a:off x="6362640" y="4702320"/>
            <a:ext cx="3930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Oxidative stress response: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ROS regulation, antioxidant pathways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7" name="TextBox 1046"/>
          <p:cNvSpPr txBox="1"/>
          <p:nvPr/>
        </p:nvSpPr>
        <p:spPr>
          <a:xfrm>
            <a:off x="1752480" y="5083200"/>
            <a:ext cx="3672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Metabolic dysregulation: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Energy metabolism, mitochondrial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8" name="Free-form: Shape 1047"/>
          <p:cNvSpPr/>
          <p:nvPr/>
        </p:nvSpPr>
        <p:spPr>
          <a:xfrm>
            <a:off x="6171840" y="5133960"/>
            <a:ext cx="76680" cy="76320"/>
          </a:xfrm>
          <a:custGeom>
            <a:avLst/>
            <a:gdLst/>
            <a:ahLst/>
            <a:cxnLst/>
            <a:rect l="0" t="0" r="r" b="b"/>
            <a:pathLst>
              <a:path w="213" h="212">
                <a:moveTo>
                  <a:pt x="213" y="105"/>
                </a:moveTo>
                <a:cubicBezTo>
                  <a:pt x="213" y="119"/>
                  <a:pt x="210" y="133"/>
                  <a:pt x="205" y="146"/>
                </a:cubicBezTo>
                <a:cubicBezTo>
                  <a:pt x="200" y="159"/>
                  <a:pt x="192" y="170"/>
                  <a:pt x="182" y="180"/>
                </a:cubicBezTo>
                <a:cubicBezTo>
                  <a:pt x="172" y="190"/>
                  <a:pt x="161" y="199"/>
                  <a:pt x="148" y="204"/>
                </a:cubicBezTo>
                <a:cubicBezTo>
                  <a:pt x="135" y="210"/>
                  <a:pt x="121" y="212"/>
                  <a:pt x="107" y="212"/>
                </a:cubicBezTo>
                <a:cubicBezTo>
                  <a:pt x="93" y="212"/>
                  <a:pt x="80" y="210"/>
                  <a:pt x="67" y="204"/>
                </a:cubicBezTo>
                <a:cubicBezTo>
                  <a:pt x="54" y="199"/>
                  <a:pt x="41" y="190"/>
                  <a:pt x="31" y="180"/>
                </a:cubicBezTo>
                <a:cubicBezTo>
                  <a:pt x="22" y="170"/>
                  <a:pt x="14" y="159"/>
                  <a:pt x="9" y="146"/>
                </a:cubicBezTo>
                <a:cubicBezTo>
                  <a:pt x="3" y="133"/>
                  <a:pt x="0" y="119"/>
                  <a:pt x="0" y="105"/>
                </a:cubicBezTo>
                <a:cubicBezTo>
                  <a:pt x="0" y="91"/>
                  <a:pt x="3" y="78"/>
                  <a:pt x="9" y="65"/>
                </a:cubicBezTo>
                <a:cubicBezTo>
                  <a:pt x="14" y="52"/>
                  <a:pt x="22" y="40"/>
                  <a:pt x="31" y="31"/>
                </a:cubicBezTo>
                <a:cubicBezTo>
                  <a:pt x="41" y="21"/>
                  <a:pt x="54" y="13"/>
                  <a:pt x="67" y="8"/>
                </a:cubicBezTo>
                <a:cubicBezTo>
                  <a:pt x="80" y="2"/>
                  <a:pt x="93" y="0"/>
                  <a:pt x="107" y="0"/>
                </a:cubicBezTo>
                <a:cubicBezTo>
                  <a:pt x="121" y="0"/>
                  <a:pt x="135" y="2"/>
                  <a:pt x="148" y="8"/>
                </a:cubicBezTo>
                <a:cubicBezTo>
                  <a:pt x="161" y="13"/>
                  <a:pt x="172" y="21"/>
                  <a:pt x="182" y="31"/>
                </a:cubicBezTo>
                <a:cubicBezTo>
                  <a:pt x="192" y="40"/>
                  <a:pt x="200" y="52"/>
                  <a:pt x="205" y="65"/>
                </a:cubicBezTo>
                <a:cubicBezTo>
                  <a:pt x="210" y="78"/>
                  <a:pt x="213" y="91"/>
                  <a:pt x="213" y="105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49" name="TextBox 1048"/>
          <p:cNvSpPr txBox="1"/>
          <p:nvPr/>
        </p:nvSpPr>
        <p:spPr>
          <a:xfrm>
            <a:off x="1752480" y="5311800"/>
            <a:ext cx="519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function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0" name="Free-form: Shape 1049"/>
          <p:cNvSpPr/>
          <p:nvPr/>
        </p:nvSpPr>
        <p:spPr>
          <a:xfrm>
            <a:off x="571320" y="5972040"/>
            <a:ext cx="11049480" cy="9720"/>
          </a:xfrm>
          <a:custGeom>
            <a:avLst/>
            <a:gdLst/>
            <a:ahLst/>
            <a:cxnLst/>
            <a:rect l="0" t="0" r="r" b="b"/>
            <a:pathLst>
              <a:path w="30693" h="27">
                <a:moveTo>
                  <a:pt x="0" y="0"/>
                </a:moveTo>
                <a:lnTo>
                  <a:pt x="30693" y="0"/>
                </a:lnTo>
                <a:lnTo>
                  <a:pt x="30693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1" name="TextBox 1050"/>
          <p:cNvSpPr txBox="1"/>
          <p:nvPr/>
        </p:nvSpPr>
        <p:spPr>
          <a:xfrm>
            <a:off x="6362640" y="5083200"/>
            <a:ext cx="2858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Signaling cascades: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PI3K/AKT, MAPK pathways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2" name="TextBox 1051"/>
          <p:cNvSpPr txBox="1"/>
          <p:nvPr/>
        </p:nvSpPr>
        <p:spPr>
          <a:xfrm>
            <a:off x="571320" y="6159600"/>
            <a:ext cx="3666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Shared Molecular Biomarkers: Heart Failure &amp;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3" name="TextBox 1052"/>
          <p:cNvSpPr txBox="1"/>
          <p:nvPr/>
        </p:nvSpPr>
        <p:spPr>
          <a:xfrm>
            <a:off x="11452320" y="615960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Free-form: Shape 105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5" name="Free-form: Shape 105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6" name="Free-form: Shape 1055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57" name="TextBox 1056"/>
          <p:cNvSpPr txBox="1"/>
          <p:nvPr/>
        </p:nvSpPr>
        <p:spPr>
          <a:xfrm>
            <a:off x="571320" y="569160"/>
            <a:ext cx="284436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Clinical Implications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8" name="TextBox 1057"/>
          <p:cNvSpPr txBox="1"/>
          <p:nvPr/>
        </p:nvSpPr>
        <p:spPr>
          <a:xfrm>
            <a:off x="5097240" y="1376280"/>
            <a:ext cx="1920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Translational Impact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59" name="Free-form: Shape 1058"/>
          <p:cNvSpPr/>
          <p:nvPr/>
        </p:nvSpPr>
        <p:spPr>
          <a:xfrm>
            <a:off x="2742840" y="2304720"/>
            <a:ext cx="1219680" cy="1219680"/>
          </a:xfrm>
          <a:custGeom>
            <a:avLst/>
            <a:gdLst/>
            <a:ahLst/>
            <a:cxnLst/>
            <a:rect l="0" t="0" r="r" b="b"/>
            <a:pathLst>
              <a:path w="3388" h="3388">
                <a:moveTo>
                  <a:pt x="3388" y="1694"/>
                </a:moveTo>
                <a:cubicBezTo>
                  <a:pt x="3388" y="1749"/>
                  <a:pt x="3385" y="1805"/>
                  <a:pt x="3380" y="1860"/>
                </a:cubicBezTo>
                <a:cubicBezTo>
                  <a:pt x="3375" y="1915"/>
                  <a:pt x="3366" y="1970"/>
                  <a:pt x="3356" y="2024"/>
                </a:cubicBezTo>
                <a:cubicBezTo>
                  <a:pt x="3345" y="2079"/>
                  <a:pt x="3331" y="2133"/>
                  <a:pt x="3315" y="2186"/>
                </a:cubicBezTo>
                <a:cubicBezTo>
                  <a:pt x="3299" y="2239"/>
                  <a:pt x="3280" y="2292"/>
                  <a:pt x="3259" y="2343"/>
                </a:cubicBezTo>
                <a:cubicBezTo>
                  <a:pt x="3238" y="2394"/>
                  <a:pt x="3214" y="2444"/>
                  <a:pt x="3188" y="2493"/>
                </a:cubicBezTo>
                <a:cubicBezTo>
                  <a:pt x="3162" y="2542"/>
                  <a:pt x="3134" y="2589"/>
                  <a:pt x="3103" y="2636"/>
                </a:cubicBezTo>
                <a:cubicBezTo>
                  <a:pt x="3072" y="2682"/>
                  <a:pt x="3039" y="2726"/>
                  <a:pt x="3004" y="2769"/>
                </a:cubicBezTo>
                <a:cubicBezTo>
                  <a:pt x="2969" y="2812"/>
                  <a:pt x="2931" y="2853"/>
                  <a:pt x="2892" y="2892"/>
                </a:cubicBezTo>
                <a:cubicBezTo>
                  <a:pt x="2853" y="2931"/>
                  <a:pt x="2812" y="2969"/>
                  <a:pt x="2769" y="3004"/>
                </a:cubicBezTo>
                <a:cubicBezTo>
                  <a:pt x="2726" y="3039"/>
                  <a:pt x="2682" y="3072"/>
                  <a:pt x="2636" y="3103"/>
                </a:cubicBezTo>
                <a:cubicBezTo>
                  <a:pt x="2589" y="3134"/>
                  <a:pt x="2542" y="3162"/>
                  <a:pt x="2493" y="3188"/>
                </a:cubicBezTo>
                <a:cubicBezTo>
                  <a:pt x="2444" y="3214"/>
                  <a:pt x="2394" y="3238"/>
                  <a:pt x="2343" y="3259"/>
                </a:cubicBezTo>
                <a:cubicBezTo>
                  <a:pt x="2292" y="3280"/>
                  <a:pt x="2239" y="3299"/>
                  <a:pt x="2186" y="3315"/>
                </a:cubicBezTo>
                <a:cubicBezTo>
                  <a:pt x="2133" y="3331"/>
                  <a:pt x="2080" y="3345"/>
                  <a:pt x="2025" y="3356"/>
                </a:cubicBezTo>
                <a:cubicBezTo>
                  <a:pt x="1971" y="3366"/>
                  <a:pt x="1916" y="3374"/>
                  <a:pt x="1861" y="3380"/>
                </a:cubicBezTo>
                <a:cubicBezTo>
                  <a:pt x="1806" y="3385"/>
                  <a:pt x="1750" y="3388"/>
                  <a:pt x="1695" y="3388"/>
                </a:cubicBezTo>
                <a:cubicBezTo>
                  <a:pt x="1639" y="3388"/>
                  <a:pt x="1584" y="3385"/>
                  <a:pt x="1529" y="3380"/>
                </a:cubicBezTo>
                <a:cubicBezTo>
                  <a:pt x="1474" y="3374"/>
                  <a:pt x="1419" y="3366"/>
                  <a:pt x="1364" y="3356"/>
                </a:cubicBezTo>
                <a:cubicBezTo>
                  <a:pt x="1310" y="3345"/>
                  <a:pt x="1256" y="3331"/>
                  <a:pt x="1203" y="3315"/>
                </a:cubicBezTo>
                <a:cubicBezTo>
                  <a:pt x="1150" y="3299"/>
                  <a:pt x="1098" y="3280"/>
                  <a:pt x="1047" y="3259"/>
                </a:cubicBezTo>
                <a:cubicBezTo>
                  <a:pt x="996" y="3238"/>
                  <a:pt x="946" y="3214"/>
                  <a:pt x="897" y="3188"/>
                </a:cubicBezTo>
                <a:cubicBezTo>
                  <a:pt x="848" y="3162"/>
                  <a:pt x="799" y="3134"/>
                  <a:pt x="753" y="3103"/>
                </a:cubicBezTo>
                <a:cubicBezTo>
                  <a:pt x="707" y="3072"/>
                  <a:pt x="662" y="3039"/>
                  <a:pt x="620" y="3004"/>
                </a:cubicBezTo>
                <a:cubicBezTo>
                  <a:pt x="577" y="2969"/>
                  <a:pt x="536" y="2931"/>
                  <a:pt x="496" y="2892"/>
                </a:cubicBezTo>
                <a:cubicBezTo>
                  <a:pt x="457" y="2853"/>
                  <a:pt x="420" y="2812"/>
                  <a:pt x="385" y="2769"/>
                </a:cubicBezTo>
                <a:cubicBezTo>
                  <a:pt x="350" y="2726"/>
                  <a:pt x="317" y="2682"/>
                  <a:pt x="286" y="2636"/>
                </a:cubicBezTo>
                <a:cubicBezTo>
                  <a:pt x="255" y="2589"/>
                  <a:pt x="227" y="2542"/>
                  <a:pt x="200" y="2493"/>
                </a:cubicBezTo>
                <a:cubicBezTo>
                  <a:pt x="174" y="2444"/>
                  <a:pt x="151" y="2394"/>
                  <a:pt x="129" y="2343"/>
                </a:cubicBezTo>
                <a:cubicBezTo>
                  <a:pt x="108" y="2292"/>
                  <a:pt x="90" y="2239"/>
                  <a:pt x="73" y="2186"/>
                </a:cubicBezTo>
                <a:cubicBezTo>
                  <a:pt x="57" y="2133"/>
                  <a:pt x="44" y="2079"/>
                  <a:pt x="33" y="2024"/>
                </a:cubicBezTo>
                <a:cubicBezTo>
                  <a:pt x="22" y="1970"/>
                  <a:pt x="14" y="1915"/>
                  <a:pt x="9" y="1860"/>
                </a:cubicBezTo>
                <a:cubicBezTo>
                  <a:pt x="3" y="1805"/>
                  <a:pt x="0" y="1749"/>
                  <a:pt x="0" y="1694"/>
                </a:cubicBezTo>
                <a:cubicBezTo>
                  <a:pt x="0" y="1638"/>
                  <a:pt x="3" y="1583"/>
                  <a:pt x="9" y="1528"/>
                </a:cubicBezTo>
                <a:cubicBezTo>
                  <a:pt x="14" y="1473"/>
                  <a:pt x="22" y="1418"/>
                  <a:pt x="33" y="1363"/>
                </a:cubicBezTo>
                <a:cubicBezTo>
                  <a:pt x="44" y="1309"/>
                  <a:pt x="57" y="1255"/>
                  <a:pt x="73" y="1202"/>
                </a:cubicBezTo>
                <a:cubicBezTo>
                  <a:pt x="90" y="1149"/>
                  <a:pt x="108" y="1097"/>
                  <a:pt x="129" y="1046"/>
                </a:cubicBezTo>
                <a:cubicBezTo>
                  <a:pt x="151" y="995"/>
                  <a:pt x="174" y="944"/>
                  <a:pt x="200" y="896"/>
                </a:cubicBezTo>
                <a:cubicBezTo>
                  <a:pt x="227" y="847"/>
                  <a:pt x="255" y="799"/>
                  <a:pt x="286" y="753"/>
                </a:cubicBezTo>
                <a:cubicBezTo>
                  <a:pt x="317" y="707"/>
                  <a:pt x="350" y="662"/>
                  <a:pt x="385" y="620"/>
                </a:cubicBezTo>
                <a:cubicBezTo>
                  <a:pt x="420" y="577"/>
                  <a:pt x="457" y="536"/>
                  <a:pt x="496" y="496"/>
                </a:cubicBezTo>
                <a:cubicBezTo>
                  <a:pt x="536" y="457"/>
                  <a:pt x="577" y="420"/>
                  <a:pt x="620" y="385"/>
                </a:cubicBezTo>
                <a:cubicBezTo>
                  <a:pt x="662" y="350"/>
                  <a:pt x="707" y="317"/>
                  <a:pt x="753" y="286"/>
                </a:cubicBezTo>
                <a:cubicBezTo>
                  <a:pt x="799" y="255"/>
                  <a:pt x="848" y="227"/>
                  <a:pt x="897" y="200"/>
                </a:cubicBezTo>
                <a:cubicBezTo>
                  <a:pt x="946" y="174"/>
                  <a:pt x="996" y="151"/>
                  <a:pt x="1047" y="129"/>
                </a:cubicBezTo>
                <a:cubicBezTo>
                  <a:pt x="1098" y="108"/>
                  <a:pt x="1150" y="89"/>
                  <a:pt x="1203" y="73"/>
                </a:cubicBezTo>
                <a:cubicBezTo>
                  <a:pt x="1256" y="57"/>
                  <a:pt x="1310" y="44"/>
                  <a:pt x="1364" y="33"/>
                </a:cubicBezTo>
                <a:cubicBezTo>
                  <a:pt x="1419" y="22"/>
                  <a:pt x="1474" y="14"/>
                  <a:pt x="1529" y="9"/>
                </a:cubicBezTo>
                <a:cubicBezTo>
                  <a:pt x="1584" y="3"/>
                  <a:pt x="1639" y="0"/>
                  <a:pt x="1695" y="0"/>
                </a:cubicBezTo>
                <a:cubicBezTo>
                  <a:pt x="1750" y="0"/>
                  <a:pt x="1806" y="3"/>
                  <a:pt x="1861" y="9"/>
                </a:cubicBezTo>
                <a:cubicBezTo>
                  <a:pt x="1916" y="14"/>
                  <a:pt x="1971" y="22"/>
                  <a:pt x="2025" y="33"/>
                </a:cubicBezTo>
                <a:cubicBezTo>
                  <a:pt x="2080" y="44"/>
                  <a:pt x="2133" y="57"/>
                  <a:pt x="2186" y="73"/>
                </a:cubicBezTo>
                <a:cubicBezTo>
                  <a:pt x="2239" y="89"/>
                  <a:pt x="2292" y="108"/>
                  <a:pt x="2343" y="129"/>
                </a:cubicBezTo>
                <a:cubicBezTo>
                  <a:pt x="2394" y="151"/>
                  <a:pt x="2444" y="174"/>
                  <a:pt x="2493" y="200"/>
                </a:cubicBezTo>
                <a:cubicBezTo>
                  <a:pt x="2542" y="227"/>
                  <a:pt x="2589" y="255"/>
                  <a:pt x="2636" y="286"/>
                </a:cubicBezTo>
                <a:cubicBezTo>
                  <a:pt x="2682" y="317"/>
                  <a:pt x="2726" y="350"/>
                  <a:pt x="2769" y="385"/>
                </a:cubicBezTo>
                <a:cubicBezTo>
                  <a:pt x="2812" y="420"/>
                  <a:pt x="2853" y="457"/>
                  <a:pt x="2892" y="496"/>
                </a:cubicBezTo>
                <a:cubicBezTo>
                  <a:pt x="2931" y="536"/>
                  <a:pt x="2969" y="577"/>
                  <a:pt x="3004" y="620"/>
                </a:cubicBezTo>
                <a:cubicBezTo>
                  <a:pt x="3039" y="662"/>
                  <a:pt x="3072" y="707"/>
                  <a:pt x="3103" y="753"/>
                </a:cubicBezTo>
                <a:cubicBezTo>
                  <a:pt x="3134" y="799"/>
                  <a:pt x="3162" y="847"/>
                  <a:pt x="3188" y="896"/>
                </a:cubicBezTo>
                <a:cubicBezTo>
                  <a:pt x="3214" y="944"/>
                  <a:pt x="3238" y="995"/>
                  <a:pt x="3259" y="1046"/>
                </a:cubicBezTo>
                <a:cubicBezTo>
                  <a:pt x="3280" y="1097"/>
                  <a:pt x="3299" y="1149"/>
                  <a:pt x="3315" y="1202"/>
                </a:cubicBezTo>
                <a:cubicBezTo>
                  <a:pt x="3331" y="1255"/>
                  <a:pt x="3345" y="1309"/>
                  <a:pt x="3356" y="1363"/>
                </a:cubicBezTo>
                <a:cubicBezTo>
                  <a:pt x="3366" y="1418"/>
                  <a:pt x="3375" y="1473"/>
                  <a:pt x="3380" y="1528"/>
                </a:cubicBezTo>
                <a:cubicBezTo>
                  <a:pt x="3385" y="1583"/>
                  <a:pt x="3388" y="1638"/>
                  <a:pt x="3388" y="1694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60" name="TextBox 1059"/>
          <p:cNvSpPr txBox="1"/>
          <p:nvPr/>
        </p:nvSpPr>
        <p:spPr>
          <a:xfrm>
            <a:off x="4782240" y="1770480"/>
            <a:ext cx="26247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From Discovery to Clinical Application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1" name="TextBox 1060"/>
          <p:cNvSpPr txBox="1"/>
          <p:nvPr/>
        </p:nvSpPr>
        <p:spPr>
          <a:xfrm>
            <a:off x="3060000" y="2747520"/>
            <a:ext cx="5576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Biomarker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2" name="Free-form: Shape 1061"/>
          <p:cNvSpPr/>
          <p:nvPr/>
        </p:nvSpPr>
        <p:spPr>
          <a:xfrm>
            <a:off x="4190760" y="2876400"/>
            <a:ext cx="152640" cy="190800"/>
          </a:xfrm>
          <a:custGeom>
            <a:avLst/>
            <a:gdLst/>
            <a:ahLst/>
            <a:cxnLst/>
            <a:rect l="0" t="0" r="r" b="b"/>
            <a:pathLst>
              <a:path w="424" h="530">
                <a:moveTo>
                  <a:pt x="0" y="0"/>
                </a:moveTo>
                <a:lnTo>
                  <a:pt x="0" y="530"/>
                </a:lnTo>
                <a:lnTo>
                  <a:pt x="424" y="26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63" name="Free-form: Shape 1062"/>
          <p:cNvSpPr/>
          <p:nvPr/>
        </p:nvSpPr>
        <p:spPr>
          <a:xfrm>
            <a:off x="4571640" y="2304720"/>
            <a:ext cx="1219680" cy="1219680"/>
          </a:xfrm>
          <a:custGeom>
            <a:avLst/>
            <a:gdLst/>
            <a:ahLst/>
            <a:cxnLst/>
            <a:rect l="0" t="0" r="r" b="b"/>
            <a:pathLst>
              <a:path w="3388" h="3388">
                <a:moveTo>
                  <a:pt x="3388" y="1694"/>
                </a:moveTo>
                <a:cubicBezTo>
                  <a:pt x="3388" y="1749"/>
                  <a:pt x="3385" y="1805"/>
                  <a:pt x="3380" y="1860"/>
                </a:cubicBezTo>
                <a:cubicBezTo>
                  <a:pt x="3375" y="1915"/>
                  <a:pt x="3366" y="1970"/>
                  <a:pt x="3356" y="2024"/>
                </a:cubicBezTo>
                <a:cubicBezTo>
                  <a:pt x="3345" y="2079"/>
                  <a:pt x="3331" y="2133"/>
                  <a:pt x="3315" y="2186"/>
                </a:cubicBezTo>
                <a:cubicBezTo>
                  <a:pt x="3299" y="2239"/>
                  <a:pt x="3280" y="2292"/>
                  <a:pt x="3259" y="2343"/>
                </a:cubicBezTo>
                <a:cubicBezTo>
                  <a:pt x="3238" y="2394"/>
                  <a:pt x="3214" y="2444"/>
                  <a:pt x="3188" y="2493"/>
                </a:cubicBezTo>
                <a:cubicBezTo>
                  <a:pt x="3162" y="2542"/>
                  <a:pt x="3134" y="2589"/>
                  <a:pt x="3103" y="2636"/>
                </a:cubicBezTo>
                <a:cubicBezTo>
                  <a:pt x="3072" y="2682"/>
                  <a:pt x="3039" y="2726"/>
                  <a:pt x="3004" y="2769"/>
                </a:cubicBezTo>
                <a:cubicBezTo>
                  <a:pt x="2969" y="2812"/>
                  <a:pt x="2931" y="2853"/>
                  <a:pt x="2892" y="2892"/>
                </a:cubicBezTo>
                <a:cubicBezTo>
                  <a:pt x="2853" y="2931"/>
                  <a:pt x="2812" y="2969"/>
                  <a:pt x="2769" y="3004"/>
                </a:cubicBezTo>
                <a:cubicBezTo>
                  <a:pt x="2726" y="3039"/>
                  <a:pt x="2682" y="3072"/>
                  <a:pt x="2636" y="3103"/>
                </a:cubicBezTo>
                <a:cubicBezTo>
                  <a:pt x="2589" y="3134"/>
                  <a:pt x="2542" y="3162"/>
                  <a:pt x="2492" y="3188"/>
                </a:cubicBezTo>
                <a:cubicBezTo>
                  <a:pt x="2443" y="3214"/>
                  <a:pt x="2393" y="3238"/>
                  <a:pt x="2342" y="3259"/>
                </a:cubicBezTo>
                <a:cubicBezTo>
                  <a:pt x="2291" y="3280"/>
                  <a:pt x="2238" y="3299"/>
                  <a:pt x="2185" y="3315"/>
                </a:cubicBezTo>
                <a:cubicBezTo>
                  <a:pt x="2132" y="3331"/>
                  <a:pt x="2079" y="3345"/>
                  <a:pt x="2024" y="3356"/>
                </a:cubicBezTo>
                <a:cubicBezTo>
                  <a:pt x="1970" y="3366"/>
                  <a:pt x="1915" y="3374"/>
                  <a:pt x="1860" y="3380"/>
                </a:cubicBezTo>
                <a:cubicBezTo>
                  <a:pt x="1805" y="3385"/>
                  <a:pt x="1749" y="3388"/>
                  <a:pt x="1694" y="3388"/>
                </a:cubicBezTo>
                <a:cubicBezTo>
                  <a:pt x="1638" y="3388"/>
                  <a:pt x="1583" y="3385"/>
                  <a:pt x="1528" y="3380"/>
                </a:cubicBezTo>
                <a:cubicBezTo>
                  <a:pt x="1473" y="3374"/>
                  <a:pt x="1418" y="3366"/>
                  <a:pt x="1363" y="3356"/>
                </a:cubicBezTo>
                <a:cubicBezTo>
                  <a:pt x="1309" y="3345"/>
                  <a:pt x="1255" y="3331"/>
                  <a:pt x="1202" y="3315"/>
                </a:cubicBezTo>
                <a:cubicBezTo>
                  <a:pt x="1149" y="3299"/>
                  <a:pt x="1097" y="3280"/>
                  <a:pt x="1046" y="3259"/>
                </a:cubicBezTo>
                <a:cubicBezTo>
                  <a:pt x="995" y="3238"/>
                  <a:pt x="945" y="3214"/>
                  <a:pt x="896" y="3188"/>
                </a:cubicBezTo>
                <a:cubicBezTo>
                  <a:pt x="847" y="3162"/>
                  <a:pt x="799" y="3134"/>
                  <a:pt x="753" y="3103"/>
                </a:cubicBezTo>
                <a:cubicBezTo>
                  <a:pt x="707" y="3072"/>
                  <a:pt x="662" y="3039"/>
                  <a:pt x="620" y="3004"/>
                </a:cubicBezTo>
                <a:cubicBezTo>
                  <a:pt x="577" y="2969"/>
                  <a:pt x="536" y="2931"/>
                  <a:pt x="496" y="2892"/>
                </a:cubicBezTo>
                <a:cubicBezTo>
                  <a:pt x="457" y="2853"/>
                  <a:pt x="420" y="2812"/>
                  <a:pt x="385" y="2769"/>
                </a:cubicBezTo>
                <a:cubicBezTo>
                  <a:pt x="350" y="2726"/>
                  <a:pt x="317" y="2682"/>
                  <a:pt x="286" y="2636"/>
                </a:cubicBezTo>
                <a:cubicBezTo>
                  <a:pt x="255" y="2589"/>
                  <a:pt x="227" y="2542"/>
                  <a:pt x="200" y="2493"/>
                </a:cubicBezTo>
                <a:cubicBezTo>
                  <a:pt x="174" y="2444"/>
                  <a:pt x="151" y="2394"/>
                  <a:pt x="129" y="2343"/>
                </a:cubicBezTo>
                <a:cubicBezTo>
                  <a:pt x="108" y="2292"/>
                  <a:pt x="90" y="2239"/>
                  <a:pt x="73" y="2186"/>
                </a:cubicBezTo>
                <a:cubicBezTo>
                  <a:pt x="57" y="2133"/>
                  <a:pt x="44" y="2079"/>
                  <a:pt x="33" y="2024"/>
                </a:cubicBezTo>
                <a:cubicBezTo>
                  <a:pt x="22" y="1970"/>
                  <a:pt x="14" y="1915"/>
                  <a:pt x="9" y="1860"/>
                </a:cubicBezTo>
                <a:cubicBezTo>
                  <a:pt x="3" y="1805"/>
                  <a:pt x="0" y="1749"/>
                  <a:pt x="0" y="1694"/>
                </a:cubicBezTo>
                <a:cubicBezTo>
                  <a:pt x="0" y="1638"/>
                  <a:pt x="3" y="1583"/>
                  <a:pt x="9" y="1528"/>
                </a:cubicBezTo>
                <a:cubicBezTo>
                  <a:pt x="14" y="1473"/>
                  <a:pt x="22" y="1418"/>
                  <a:pt x="33" y="1363"/>
                </a:cubicBezTo>
                <a:cubicBezTo>
                  <a:pt x="44" y="1309"/>
                  <a:pt x="57" y="1255"/>
                  <a:pt x="73" y="1202"/>
                </a:cubicBezTo>
                <a:cubicBezTo>
                  <a:pt x="90" y="1149"/>
                  <a:pt x="108" y="1097"/>
                  <a:pt x="129" y="1046"/>
                </a:cubicBezTo>
                <a:cubicBezTo>
                  <a:pt x="151" y="995"/>
                  <a:pt x="174" y="944"/>
                  <a:pt x="200" y="896"/>
                </a:cubicBezTo>
                <a:cubicBezTo>
                  <a:pt x="227" y="847"/>
                  <a:pt x="255" y="799"/>
                  <a:pt x="286" y="753"/>
                </a:cubicBezTo>
                <a:cubicBezTo>
                  <a:pt x="317" y="707"/>
                  <a:pt x="350" y="662"/>
                  <a:pt x="385" y="620"/>
                </a:cubicBezTo>
                <a:cubicBezTo>
                  <a:pt x="420" y="577"/>
                  <a:pt x="457" y="536"/>
                  <a:pt x="496" y="496"/>
                </a:cubicBezTo>
                <a:cubicBezTo>
                  <a:pt x="536" y="457"/>
                  <a:pt x="577" y="420"/>
                  <a:pt x="620" y="385"/>
                </a:cubicBezTo>
                <a:cubicBezTo>
                  <a:pt x="662" y="350"/>
                  <a:pt x="707" y="317"/>
                  <a:pt x="753" y="286"/>
                </a:cubicBezTo>
                <a:cubicBezTo>
                  <a:pt x="799" y="255"/>
                  <a:pt x="847" y="227"/>
                  <a:pt x="896" y="200"/>
                </a:cubicBezTo>
                <a:cubicBezTo>
                  <a:pt x="945" y="174"/>
                  <a:pt x="995" y="151"/>
                  <a:pt x="1046" y="129"/>
                </a:cubicBezTo>
                <a:cubicBezTo>
                  <a:pt x="1097" y="108"/>
                  <a:pt x="1149" y="89"/>
                  <a:pt x="1202" y="73"/>
                </a:cubicBezTo>
                <a:cubicBezTo>
                  <a:pt x="1255" y="57"/>
                  <a:pt x="1309" y="44"/>
                  <a:pt x="1363" y="33"/>
                </a:cubicBezTo>
                <a:cubicBezTo>
                  <a:pt x="1418" y="22"/>
                  <a:pt x="1473" y="14"/>
                  <a:pt x="1528" y="9"/>
                </a:cubicBezTo>
                <a:cubicBezTo>
                  <a:pt x="1583" y="3"/>
                  <a:pt x="1638" y="0"/>
                  <a:pt x="1694" y="0"/>
                </a:cubicBezTo>
                <a:cubicBezTo>
                  <a:pt x="1749" y="0"/>
                  <a:pt x="1805" y="3"/>
                  <a:pt x="1860" y="9"/>
                </a:cubicBezTo>
                <a:cubicBezTo>
                  <a:pt x="1915" y="14"/>
                  <a:pt x="1970" y="22"/>
                  <a:pt x="2024" y="33"/>
                </a:cubicBezTo>
                <a:cubicBezTo>
                  <a:pt x="2079" y="44"/>
                  <a:pt x="2132" y="57"/>
                  <a:pt x="2185" y="73"/>
                </a:cubicBezTo>
                <a:cubicBezTo>
                  <a:pt x="2238" y="89"/>
                  <a:pt x="2291" y="108"/>
                  <a:pt x="2342" y="129"/>
                </a:cubicBezTo>
                <a:cubicBezTo>
                  <a:pt x="2393" y="151"/>
                  <a:pt x="2443" y="174"/>
                  <a:pt x="2492" y="200"/>
                </a:cubicBezTo>
                <a:cubicBezTo>
                  <a:pt x="2542" y="227"/>
                  <a:pt x="2589" y="255"/>
                  <a:pt x="2636" y="286"/>
                </a:cubicBezTo>
                <a:cubicBezTo>
                  <a:pt x="2682" y="317"/>
                  <a:pt x="2726" y="350"/>
                  <a:pt x="2769" y="385"/>
                </a:cubicBezTo>
                <a:cubicBezTo>
                  <a:pt x="2812" y="420"/>
                  <a:pt x="2853" y="457"/>
                  <a:pt x="2892" y="496"/>
                </a:cubicBezTo>
                <a:cubicBezTo>
                  <a:pt x="2931" y="536"/>
                  <a:pt x="2969" y="577"/>
                  <a:pt x="3004" y="620"/>
                </a:cubicBezTo>
                <a:cubicBezTo>
                  <a:pt x="3039" y="662"/>
                  <a:pt x="3072" y="707"/>
                  <a:pt x="3103" y="753"/>
                </a:cubicBezTo>
                <a:cubicBezTo>
                  <a:pt x="3134" y="799"/>
                  <a:pt x="3162" y="847"/>
                  <a:pt x="3188" y="896"/>
                </a:cubicBezTo>
                <a:cubicBezTo>
                  <a:pt x="3214" y="944"/>
                  <a:pt x="3238" y="995"/>
                  <a:pt x="3259" y="1046"/>
                </a:cubicBezTo>
                <a:cubicBezTo>
                  <a:pt x="3280" y="1097"/>
                  <a:pt x="3299" y="1149"/>
                  <a:pt x="3315" y="1202"/>
                </a:cubicBezTo>
                <a:cubicBezTo>
                  <a:pt x="3331" y="1255"/>
                  <a:pt x="3345" y="1309"/>
                  <a:pt x="3356" y="1363"/>
                </a:cubicBezTo>
                <a:cubicBezTo>
                  <a:pt x="3366" y="1418"/>
                  <a:pt x="3375" y="1473"/>
                  <a:pt x="3380" y="1528"/>
                </a:cubicBezTo>
                <a:cubicBezTo>
                  <a:pt x="3385" y="1583"/>
                  <a:pt x="3388" y="1638"/>
                  <a:pt x="3388" y="1694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64" name="TextBox 1063"/>
          <p:cNvSpPr txBox="1"/>
          <p:nvPr/>
        </p:nvSpPr>
        <p:spPr>
          <a:xfrm>
            <a:off x="3080520" y="2937960"/>
            <a:ext cx="5241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Discovery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5" name="TextBox 1064"/>
          <p:cNvSpPr txBox="1"/>
          <p:nvPr/>
        </p:nvSpPr>
        <p:spPr>
          <a:xfrm>
            <a:off x="5062320" y="2747520"/>
            <a:ext cx="224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Risk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6" name="Free-form: Shape 1065"/>
          <p:cNvSpPr/>
          <p:nvPr/>
        </p:nvSpPr>
        <p:spPr>
          <a:xfrm>
            <a:off x="6019560" y="2876400"/>
            <a:ext cx="152640" cy="190800"/>
          </a:xfrm>
          <a:custGeom>
            <a:avLst/>
            <a:gdLst/>
            <a:ahLst/>
            <a:cxnLst/>
            <a:rect l="0" t="0" r="r" b="b"/>
            <a:pathLst>
              <a:path w="424" h="530">
                <a:moveTo>
                  <a:pt x="0" y="0"/>
                </a:moveTo>
                <a:lnTo>
                  <a:pt x="0" y="530"/>
                </a:lnTo>
                <a:lnTo>
                  <a:pt x="424" y="26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67" name="Free-form: Shape 1066"/>
          <p:cNvSpPr/>
          <p:nvPr/>
        </p:nvSpPr>
        <p:spPr>
          <a:xfrm>
            <a:off x="6400440" y="2304720"/>
            <a:ext cx="1219680" cy="1219680"/>
          </a:xfrm>
          <a:custGeom>
            <a:avLst/>
            <a:gdLst/>
            <a:ahLst/>
            <a:cxnLst/>
            <a:rect l="0" t="0" r="r" b="b"/>
            <a:pathLst>
              <a:path w="3388" h="3388">
                <a:moveTo>
                  <a:pt x="3388" y="1694"/>
                </a:moveTo>
                <a:cubicBezTo>
                  <a:pt x="3388" y="1749"/>
                  <a:pt x="3385" y="1805"/>
                  <a:pt x="3380" y="1860"/>
                </a:cubicBezTo>
                <a:cubicBezTo>
                  <a:pt x="3375" y="1915"/>
                  <a:pt x="3366" y="1970"/>
                  <a:pt x="3356" y="2024"/>
                </a:cubicBezTo>
                <a:cubicBezTo>
                  <a:pt x="3345" y="2079"/>
                  <a:pt x="3331" y="2133"/>
                  <a:pt x="3315" y="2186"/>
                </a:cubicBezTo>
                <a:cubicBezTo>
                  <a:pt x="3299" y="2239"/>
                  <a:pt x="3280" y="2292"/>
                  <a:pt x="3259" y="2343"/>
                </a:cubicBezTo>
                <a:cubicBezTo>
                  <a:pt x="3238" y="2394"/>
                  <a:pt x="3214" y="2444"/>
                  <a:pt x="3188" y="2493"/>
                </a:cubicBezTo>
                <a:cubicBezTo>
                  <a:pt x="3162" y="2542"/>
                  <a:pt x="3134" y="2589"/>
                  <a:pt x="3103" y="2636"/>
                </a:cubicBezTo>
                <a:cubicBezTo>
                  <a:pt x="3072" y="2682"/>
                  <a:pt x="3039" y="2726"/>
                  <a:pt x="3004" y="2769"/>
                </a:cubicBezTo>
                <a:cubicBezTo>
                  <a:pt x="2969" y="2812"/>
                  <a:pt x="2931" y="2853"/>
                  <a:pt x="2892" y="2892"/>
                </a:cubicBezTo>
                <a:cubicBezTo>
                  <a:pt x="2853" y="2931"/>
                  <a:pt x="2812" y="2969"/>
                  <a:pt x="2769" y="3004"/>
                </a:cubicBezTo>
                <a:cubicBezTo>
                  <a:pt x="2726" y="3039"/>
                  <a:pt x="2682" y="3072"/>
                  <a:pt x="2636" y="3103"/>
                </a:cubicBezTo>
                <a:cubicBezTo>
                  <a:pt x="2589" y="3134"/>
                  <a:pt x="2542" y="3162"/>
                  <a:pt x="2493" y="3188"/>
                </a:cubicBezTo>
                <a:cubicBezTo>
                  <a:pt x="2444" y="3214"/>
                  <a:pt x="2394" y="3238"/>
                  <a:pt x="2343" y="3259"/>
                </a:cubicBezTo>
                <a:cubicBezTo>
                  <a:pt x="2292" y="3280"/>
                  <a:pt x="2239" y="3299"/>
                  <a:pt x="2186" y="3315"/>
                </a:cubicBezTo>
                <a:cubicBezTo>
                  <a:pt x="2133" y="3331"/>
                  <a:pt x="2080" y="3345"/>
                  <a:pt x="2025" y="3356"/>
                </a:cubicBezTo>
                <a:cubicBezTo>
                  <a:pt x="1971" y="3366"/>
                  <a:pt x="1916" y="3374"/>
                  <a:pt x="1861" y="3380"/>
                </a:cubicBezTo>
                <a:cubicBezTo>
                  <a:pt x="1806" y="3385"/>
                  <a:pt x="1750" y="3388"/>
                  <a:pt x="1695" y="3388"/>
                </a:cubicBezTo>
                <a:cubicBezTo>
                  <a:pt x="1639" y="3388"/>
                  <a:pt x="1584" y="3385"/>
                  <a:pt x="1529" y="3380"/>
                </a:cubicBezTo>
                <a:cubicBezTo>
                  <a:pt x="1474" y="3374"/>
                  <a:pt x="1419" y="3366"/>
                  <a:pt x="1364" y="3356"/>
                </a:cubicBezTo>
                <a:cubicBezTo>
                  <a:pt x="1310" y="3345"/>
                  <a:pt x="1256" y="3331"/>
                  <a:pt x="1203" y="3315"/>
                </a:cubicBezTo>
                <a:cubicBezTo>
                  <a:pt x="1150" y="3299"/>
                  <a:pt x="1098" y="3280"/>
                  <a:pt x="1047" y="3259"/>
                </a:cubicBezTo>
                <a:cubicBezTo>
                  <a:pt x="996" y="3238"/>
                  <a:pt x="946" y="3214"/>
                  <a:pt x="897" y="3188"/>
                </a:cubicBezTo>
                <a:cubicBezTo>
                  <a:pt x="848" y="3162"/>
                  <a:pt x="799" y="3134"/>
                  <a:pt x="753" y="3103"/>
                </a:cubicBezTo>
                <a:cubicBezTo>
                  <a:pt x="707" y="3072"/>
                  <a:pt x="662" y="3039"/>
                  <a:pt x="620" y="3004"/>
                </a:cubicBezTo>
                <a:cubicBezTo>
                  <a:pt x="577" y="2969"/>
                  <a:pt x="536" y="2931"/>
                  <a:pt x="496" y="2892"/>
                </a:cubicBezTo>
                <a:cubicBezTo>
                  <a:pt x="457" y="2853"/>
                  <a:pt x="420" y="2812"/>
                  <a:pt x="385" y="2769"/>
                </a:cubicBezTo>
                <a:cubicBezTo>
                  <a:pt x="350" y="2726"/>
                  <a:pt x="317" y="2682"/>
                  <a:pt x="286" y="2636"/>
                </a:cubicBezTo>
                <a:cubicBezTo>
                  <a:pt x="255" y="2589"/>
                  <a:pt x="227" y="2542"/>
                  <a:pt x="200" y="2493"/>
                </a:cubicBezTo>
                <a:cubicBezTo>
                  <a:pt x="174" y="2444"/>
                  <a:pt x="151" y="2394"/>
                  <a:pt x="129" y="2343"/>
                </a:cubicBezTo>
                <a:cubicBezTo>
                  <a:pt x="108" y="2292"/>
                  <a:pt x="90" y="2239"/>
                  <a:pt x="73" y="2186"/>
                </a:cubicBezTo>
                <a:cubicBezTo>
                  <a:pt x="57" y="2133"/>
                  <a:pt x="44" y="2079"/>
                  <a:pt x="33" y="2024"/>
                </a:cubicBezTo>
                <a:cubicBezTo>
                  <a:pt x="22" y="1970"/>
                  <a:pt x="14" y="1915"/>
                  <a:pt x="9" y="1860"/>
                </a:cubicBezTo>
                <a:cubicBezTo>
                  <a:pt x="3" y="1805"/>
                  <a:pt x="1" y="1749"/>
                  <a:pt x="0" y="1694"/>
                </a:cubicBezTo>
                <a:cubicBezTo>
                  <a:pt x="1" y="1638"/>
                  <a:pt x="3" y="1583"/>
                  <a:pt x="9" y="1528"/>
                </a:cubicBezTo>
                <a:cubicBezTo>
                  <a:pt x="14" y="1473"/>
                  <a:pt x="22" y="1418"/>
                  <a:pt x="33" y="1363"/>
                </a:cubicBezTo>
                <a:cubicBezTo>
                  <a:pt x="44" y="1309"/>
                  <a:pt x="57" y="1255"/>
                  <a:pt x="73" y="1202"/>
                </a:cubicBezTo>
                <a:cubicBezTo>
                  <a:pt x="90" y="1149"/>
                  <a:pt x="108" y="1097"/>
                  <a:pt x="129" y="1046"/>
                </a:cubicBezTo>
                <a:cubicBezTo>
                  <a:pt x="151" y="995"/>
                  <a:pt x="174" y="944"/>
                  <a:pt x="200" y="896"/>
                </a:cubicBezTo>
                <a:cubicBezTo>
                  <a:pt x="227" y="847"/>
                  <a:pt x="255" y="799"/>
                  <a:pt x="286" y="753"/>
                </a:cubicBezTo>
                <a:cubicBezTo>
                  <a:pt x="317" y="707"/>
                  <a:pt x="350" y="662"/>
                  <a:pt x="385" y="620"/>
                </a:cubicBezTo>
                <a:cubicBezTo>
                  <a:pt x="420" y="577"/>
                  <a:pt x="457" y="536"/>
                  <a:pt x="496" y="496"/>
                </a:cubicBezTo>
                <a:cubicBezTo>
                  <a:pt x="536" y="457"/>
                  <a:pt x="577" y="420"/>
                  <a:pt x="620" y="385"/>
                </a:cubicBezTo>
                <a:cubicBezTo>
                  <a:pt x="662" y="350"/>
                  <a:pt x="707" y="317"/>
                  <a:pt x="753" y="286"/>
                </a:cubicBezTo>
                <a:cubicBezTo>
                  <a:pt x="799" y="255"/>
                  <a:pt x="848" y="227"/>
                  <a:pt x="897" y="200"/>
                </a:cubicBezTo>
                <a:cubicBezTo>
                  <a:pt x="946" y="174"/>
                  <a:pt x="996" y="151"/>
                  <a:pt x="1047" y="129"/>
                </a:cubicBezTo>
                <a:cubicBezTo>
                  <a:pt x="1098" y="108"/>
                  <a:pt x="1150" y="89"/>
                  <a:pt x="1203" y="73"/>
                </a:cubicBezTo>
                <a:cubicBezTo>
                  <a:pt x="1256" y="57"/>
                  <a:pt x="1310" y="44"/>
                  <a:pt x="1364" y="33"/>
                </a:cubicBezTo>
                <a:cubicBezTo>
                  <a:pt x="1419" y="22"/>
                  <a:pt x="1474" y="14"/>
                  <a:pt x="1529" y="9"/>
                </a:cubicBezTo>
                <a:cubicBezTo>
                  <a:pt x="1584" y="3"/>
                  <a:pt x="1639" y="0"/>
                  <a:pt x="1695" y="0"/>
                </a:cubicBezTo>
                <a:cubicBezTo>
                  <a:pt x="1750" y="0"/>
                  <a:pt x="1806" y="3"/>
                  <a:pt x="1861" y="9"/>
                </a:cubicBezTo>
                <a:cubicBezTo>
                  <a:pt x="1916" y="14"/>
                  <a:pt x="1971" y="22"/>
                  <a:pt x="2025" y="33"/>
                </a:cubicBezTo>
                <a:cubicBezTo>
                  <a:pt x="2080" y="44"/>
                  <a:pt x="2133" y="57"/>
                  <a:pt x="2186" y="73"/>
                </a:cubicBezTo>
                <a:cubicBezTo>
                  <a:pt x="2239" y="89"/>
                  <a:pt x="2292" y="108"/>
                  <a:pt x="2343" y="129"/>
                </a:cubicBezTo>
                <a:cubicBezTo>
                  <a:pt x="2394" y="151"/>
                  <a:pt x="2444" y="174"/>
                  <a:pt x="2493" y="200"/>
                </a:cubicBezTo>
                <a:cubicBezTo>
                  <a:pt x="2542" y="227"/>
                  <a:pt x="2589" y="255"/>
                  <a:pt x="2636" y="286"/>
                </a:cubicBezTo>
                <a:cubicBezTo>
                  <a:pt x="2682" y="317"/>
                  <a:pt x="2726" y="350"/>
                  <a:pt x="2769" y="385"/>
                </a:cubicBezTo>
                <a:cubicBezTo>
                  <a:pt x="2812" y="420"/>
                  <a:pt x="2853" y="457"/>
                  <a:pt x="2892" y="496"/>
                </a:cubicBezTo>
                <a:cubicBezTo>
                  <a:pt x="2931" y="536"/>
                  <a:pt x="2969" y="577"/>
                  <a:pt x="3004" y="620"/>
                </a:cubicBezTo>
                <a:cubicBezTo>
                  <a:pt x="3039" y="662"/>
                  <a:pt x="3072" y="707"/>
                  <a:pt x="3103" y="753"/>
                </a:cubicBezTo>
                <a:cubicBezTo>
                  <a:pt x="3134" y="799"/>
                  <a:pt x="3162" y="847"/>
                  <a:pt x="3188" y="896"/>
                </a:cubicBezTo>
                <a:cubicBezTo>
                  <a:pt x="3214" y="944"/>
                  <a:pt x="3238" y="995"/>
                  <a:pt x="3259" y="1046"/>
                </a:cubicBezTo>
                <a:cubicBezTo>
                  <a:pt x="3280" y="1097"/>
                  <a:pt x="3299" y="1149"/>
                  <a:pt x="3315" y="1202"/>
                </a:cubicBezTo>
                <a:cubicBezTo>
                  <a:pt x="3331" y="1255"/>
                  <a:pt x="3345" y="1309"/>
                  <a:pt x="3356" y="1363"/>
                </a:cubicBezTo>
                <a:cubicBezTo>
                  <a:pt x="3366" y="1418"/>
                  <a:pt x="3375" y="1473"/>
                  <a:pt x="3380" y="1528"/>
                </a:cubicBezTo>
                <a:cubicBezTo>
                  <a:pt x="3385" y="1583"/>
                  <a:pt x="3388" y="1638"/>
                  <a:pt x="3388" y="1694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8" name="TextBox 1067"/>
          <p:cNvSpPr txBox="1"/>
          <p:nvPr/>
        </p:nvSpPr>
        <p:spPr>
          <a:xfrm>
            <a:off x="4815720" y="2937960"/>
            <a:ext cx="696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Stratification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9" name="TextBox 1068"/>
          <p:cNvSpPr txBox="1"/>
          <p:nvPr/>
        </p:nvSpPr>
        <p:spPr>
          <a:xfrm>
            <a:off x="6673680" y="2747520"/>
            <a:ext cx="642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Therapeutic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0" name="Free-form: Shape 1069"/>
          <p:cNvSpPr/>
          <p:nvPr/>
        </p:nvSpPr>
        <p:spPr>
          <a:xfrm>
            <a:off x="7848360" y="2876400"/>
            <a:ext cx="152640" cy="190800"/>
          </a:xfrm>
          <a:custGeom>
            <a:avLst/>
            <a:gdLst/>
            <a:ahLst/>
            <a:cxnLst/>
            <a:rect l="0" t="0" r="r" b="b"/>
            <a:pathLst>
              <a:path w="424" h="530">
                <a:moveTo>
                  <a:pt x="0" y="0"/>
                </a:moveTo>
                <a:lnTo>
                  <a:pt x="0" y="530"/>
                </a:lnTo>
                <a:lnTo>
                  <a:pt x="424" y="26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71" name="Free-form: Shape 1070"/>
          <p:cNvSpPr/>
          <p:nvPr/>
        </p:nvSpPr>
        <p:spPr>
          <a:xfrm>
            <a:off x="8229240" y="2304720"/>
            <a:ext cx="1219680" cy="1219680"/>
          </a:xfrm>
          <a:custGeom>
            <a:avLst/>
            <a:gdLst/>
            <a:ahLst/>
            <a:cxnLst/>
            <a:rect l="0" t="0" r="r" b="b"/>
            <a:pathLst>
              <a:path w="3388" h="3388">
                <a:moveTo>
                  <a:pt x="3388" y="1694"/>
                </a:moveTo>
                <a:cubicBezTo>
                  <a:pt x="3388" y="1749"/>
                  <a:pt x="3385" y="1805"/>
                  <a:pt x="3380" y="1860"/>
                </a:cubicBezTo>
                <a:cubicBezTo>
                  <a:pt x="3375" y="1915"/>
                  <a:pt x="3366" y="1970"/>
                  <a:pt x="3356" y="2024"/>
                </a:cubicBezTo>
                <a:cubicBezTo>
                  <a:pt x="3345" y="2079"/>
                  <a:pt x="3331" y="2133"/>
                  <a:pt x="3315" y="2186"/>
                </a:cubicBezTo>
                <a:cubicBezTo>
                  <a:pt x="3299" y="2239"/>
                  <a:pt x="3280" y="2292"/>
                  <a:pt x="3259" y="2343"/>
                </a:cubicBezTo>
                <a:cubicBezTo>
                  <a:pt x="3238" y="2394"/>
                  <a:pt x="3214" y="2444"/>
                  <a:pt x="3188" y="2493"/>
                </a:cubicBezTo>
                <a:cubicBezTo>
                  <a:pt x="3162" y="2542"/>
                  <a:pt x="3134" y="2589"/>
                  <a:pt x="3103" y="2636"/>
                </a:cubicBezTo>
                <a:cubicBezTo>
                  <a:pt x="3072" y="2682"/>
                  <a:pt x="3039" y="2726"/>
                  <a:pt x="3004" y="2769"/>
                </a:cubicBezTo>
                <a:cubicBezTo>
                  <a:pt x="2969" y="2812"/>
                  <a:pt x="2931" y="2853"/>
                  <a:pt x="2892" y="2892"/>
                </a:cubicBezTo>
                <a:cubicBezTo>
                  <a:pt x="2853" y="2931"/>
                  <a:pt x="2812" y="2969"/>
                  <a:pt x="2769" y="3004"/>
                </a:cubicBezTo>
                <a:cubicBezTo>
                  <a:pt x="2726" y="3039"/>
                  <a:pt x="2682" y="3072"/>
                  <a:pt x="2636" y="3103"/>
                </a:cubicBezTo>
                <a:cubicBezTo>
                  <a:pt x="2589" y="3134"/>
                  <a:pt x="2542" y="3162"/>
                  <a:pt x="2492" y="3188"/>
                </a:cubicBezTo>
                <a:cubicBezTo>
                  <a:pt x="2443" y="3214"/>
                  <a:pt x="2393" y="3238"/>
                  <a:pt x="2342" y="3259"/>
                </a:cubicBezTo>
                <a:cubicBezTo>
                  <a:pt x="2291" y="3280"/>
                  <a:pt x="2238" y="3299"/>
                  <a:pt x="2185" y="3315"/>
                </a:cubicBezTo>
                <a:cubicBezTo>
                  <a:pt x="2132" y="3331"/>
                  <a:pt x="2079" y="3345"/>
                  <a:pt x="2024" y="3356"/>
                </a:cubicBezTo>
                <a:cubicBezTo>
                  <a:pt x="1970" y="3366"/>
                  <a:pt x="1915" y="3374"/>
                  <a:pt x="1860" y="3380"/>
                </a:cubicBezTo>
                <a:cubicBezTo>
                  <a:pt x="1805" y="3385"/>
                  <a:pt x="1749" y="3388"/>
                  <a:pt x="1694" y="3388"/>
                </a:cubicBezTo>
                <a:cubicBezTo>
                  <a:pt x="1638" y="3388"/>
                  <a:pt x="1583" y="3385"/>
                  <a:pt x="1528" y="3380"/>
                </a:cubicBezTo>
                <a:cubicBezTo>
                  <a:pt x="1473" y="3374"/>
                  <a:pt x="1418" y="3366"/>
                  <a:pt x="1363" y="3356"/>
                </a:cubicBezTo>
                <a:cubicBezTo>
                  <a:pt x="1309" y="3345"/>
                  <a:pt x="1255" y="3331"/>
                  <a:pt x="1202" y="3315"/>
                </a:cubicBezTo>
                <a:cubicBezTo>
                  <a:pt x="1149" y="3299"/>
                  <a:pt x="1097" y="3280"/>
                  <a:pt x="1046" y="3259"/>
                </a:cubicBezTo>
                <a:cubicBezTo>
                  <a:pt x="995" y="3238"/>
                  <a:pt x="945" y="3214"/>
                  <a:pt x="896" y="3188"/>
                </a:cubicBezTo>
                <a:cubicBezTo>
                  <a:pt x="847" y="3162"/>
                  <a:pt x="799" y="3134"/>
                  <a:pt x="753" y="3103"/>
                </a:cubicBezTo>
                <a:cubicBezTo>
                  <a:pt x="707" y="3072"/>
                  <a:pt x="662" y="3039"/>
                  <a:pt x="620" y="3004"/>
                </a:cubicBezTo>
                <a:cubicBezTo>
                  <a:pt x="577" y="2969"/>
                  <a:pt x="536" y="2931"/>
                  <a:pt x="496" y="2892"/>
                </a:cubicBezTo>
                <a:cubicBezTo>
                  <a:pt x="457" y="2853"/>
                  <a:pt x="420" y="2812"/>
                  <a:pt x="385" y="2769"/>
                </a:cubicBezTo>
                <a:cubicBezTo>
                  <a:pt x="350" y="2726"/>
                  <a:pt x="317" y="2682"/>
                  <a:pt x="286" y="2636"/>
                </a:cubicBezTo>
                <a:cubicBezTo>
                  <a:pt x="255" y="2589"/>
                  <a:pt x="227" y="2542"/>
                  <a:pt x="200" y="2493"/>
                </a:cubicBezTo>
                <a:cubicBezTo>
                  <a:pt x="174" y="2444"/>
                  <a:pt x="151" y="2394"/>
                  <a:pt x="129" y="2343"/>
                </a:cubicBezTo>
                <a:cubicBezTo>
                  <a:pt x="108" y="2292"/>
                  <a:pt x="90" y="2239"/>
                  <a:pt x="73" y="2186"/>
                </a:cubicBezTo>
                <a:cubicBezTo>
                  <a:pt x="57" y="2133"/>
                  <a:pt x="44" y="2079"/>
                  <a:pt x="33" y="2024"/>
                </a:cubicBezTo>
                <a:cubicBezTo>
                  <a:pt x="22" y="1970"/>
                  <a:pt x="14" y="1915"/>
                  <a:pt x="9" y="1860"/>
                </a:cubicBezTo>
                <a:cubicBezTo>
                  <a:pt x="3" y="1805"/>
                  <a:pt x="1" y="1749"/>
                  <a:pt x="0" y="1694"/>
                </a:cubicBezTo>
                <a:cubicBezTo>
                  <a:pt x="1" y="1638"/>
                  <a:pt x="3" y="1583"/>
                  <a:pt x="9" y="1528"/>
                </a:cubicBezTo>
                <a:cubicBezTo>
                  <a:pt x="14" y="1473"/>
                  <a:pt x="22" y="1418"/>
                  <a:pt x="33" y="1363"/>
                </a:cubicBezTo>
                <a:cubicBezTo>
                  <a:pt x="44" y="1309"/>
                  <a:pt x="57" y="1255"/>
                  <a:pt x="73" y="1202"/>
                </a:cubicBezTo>
                <a:cubicBezTo>
                  <a:pt x="90" y="1149"/>
                  <a:pt x="108" y="1097"/>
                  <a:pt x="129" y="1046"/>
                </a:cubicBezTo>
                <a:cubicBezTo>
                  <a:pt x="151" y="995"/>
                  <a:pt x="174" y="944"/>
                  <a:pt x="200" y="896"/>
                </a:cubicBezTo>
                <a:cubicBezTo>
                  <a:pt x="227" y="847"/>
                  <a:pt x="255" y="799"/>
                  <a:pt x="286" y="753"/>
                </a:cubicBezTo>
                <a:cubicBezTo>
                  <a:pt x="317" y="707"/>
                  <a:pt x="350" y="662"/>
                  <a:pt x="385" y="620"/>
                </a:cubicBezTo>
                <a:cubicBezTo>
                  <a:pt x="420" y="577"/>
                  <a:pt x="457" y="536"/>
                  <a:pt x="496" y="496"/>
                </a:cubicBezTo>
                <a:cubicBezTo>
                  <a:pt x="536" y="457"/>
                  <a:pt x="577" y="420"/>
                  <a:pt x="620" y="385"/>
                </a:cubicBezTo>
                <a:cubicBezTo>
                  <a:pt x="662" y="350"/>
                  <a:pt x="707" y="317"/>
                  <a:pt x="753" y="286"/>
                </a:cubicBezTo>
                <a:cubicBezTo>
                  <a:pt x="799" y="255"/>
                  <a:pt x="847" y="227"/>
                  <a:pt x="896" y="200"/>
                </a:cubicBezTo>
                <a:cubicBezTo>
                  <a:pt x="945" y="174"/>
                  <a:pt x="995" y="151"/>
                  <a:pt x="1046" y="129"/>
                </a:cubicBezTo>
                <a:cubicBezTo>
                  <a:pt x="1097" y="108"/>
                  <a:pt x="1149" y="89"/>
                  <a:pt x="1202" y="73"/>
                </a:cubicBezTo>
                <a:cubicBezTo>
                  <a:pt x="1255" y="57"/>
                  <a:pt x="1309" y="44"/>
                  <a:pt x="1363" y="33"/>
                </a:cubicBezTo>
                <a:cubicBezTo>
                  <a:pt x="1418" y="22"/>
                  <a:pt x="1473" y="14"/>
                  <a:pt x="1528" y="9"/>
                </a:cubicBezTo>
                <a:cubicBezTo>
                  <a:pt x="1583" y="3"/>
                  <a:pt x="1638" y="0"/>
                  <a:pt x="1694" y="0"/>
                </a:cubicBezTo>
                <a:cubicBezTo>
                  <a:pt x="1749" y="0"/>
                  <a:pt x="1805" y="3"/>
                  <a:pt x="1860" y="9"/>
                </a:cubicBezTo>
                <a:cubicBezTo>
                  <a:pt x="1915" y="14"/>
                  <a:pt x="1970" y="22"/>
                  <a:pt x="2024" y="33"/>
                </a:cubicBezTo>
                <a:cubicBezTo>
                  <a:pt x="2079" y="44"/>
                  <a:pt x="2132" y="57"/>
                  <a:pt x="2185" y="73"/>
                </a:cubicBezTo>
                <a:cubicBezTo>
                  <a:pt x="2238" y="89"/>
                  <a:pt x="2291" y="108"/>
                  <a:pt x="2342" y="129"/>
                </a:cubicBezTo>
                <a:cubicBezTo>
                  <a:pt x="2393" y="151"/>
                  <a:pt x="2443" y="174"/>
                  <a:pt x="2492" y="200"/>
                </a:cubicBezTo>
                <a:cubicBezTo>
                  <a:pt x="2542" y="227"/>
                  <a:pt x="2589" y="255"/>
                  <a:pt x="2636" y="286"/>
                </a:cubicBezTo>
                <a:cubicBezTo>
                  <a:pt x="2682" y="317"/>
                  <a:pt x="2726" y="350"/>
                  <a:pt x="2769" y="385"/>
                </a:cubicBezTo>
                <a:cubicBezTo>
                  <a:pt x="2812" y="420"/>
                  <a:pt x="2853" y="457"/>
                  <a:pt x="2892" y="496"/>
                </a:cubicBezTo>
                <a:cubicBezTo>
                  <a:pt x="2931" y="536"/>
                  <a:pt x="2969" y="577"/>
                  <a:pt x="3004" y="620"/>
                </a:cubicBezTo>
                <a:cubicBezTo>
                  <a:pt x="3039" y="662"/>
                  <a:pt x="3072" y="707"/>
                  <a:pt x="3103" y="753"/>
                </a:cubicBezTo>
                <a:cubicBezTo>
                  <a:pt x="3134" y="799"/>
                  <a:pt x="3162" y="847"/>
                  <a:pt x="3188" y="896"/>
                </a:cubicBezTo>
                <a:cubicBezTo>
                  <a:pt x="3214" y="944"/>
                  <a:pt x="3238" y="995"/>
                  <a:pt x="3259" y="1046"/>
                </a:cubicBezTo>
                <a:cubicBezTo>
                  <a:pt x="3280" y="1097"/>
                  <a:pt x="3299" y="1149"/>
                  <a:pt x="3315" y="1202"/>
                </a:cubicBezTo>
                <a:cubicBezTo>
                  <a:pt x="3331" y="1255"/>
                  <a:pt x="3345" y="1309"/>
                  <a:pt x="3356" y="1363"/>
                </a:cubicBezTo>
                <a:cubicBezTo>
                  <a:pt x="3366" y="1418"/>
                  <a:pt x="3375" y="1473"/>
                  <a:pt x="3380" y="1528"/>
                </a:cubicBezTo>
                <a:cubicBezTo>
                  <a:pt x="3385" y="1583"/>
                  <a:pt x="3388" y="1638"/>
                  <a:pt x="3388" y="1694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72" name="TextBox 1071"/>
          <p:cNvSpPr txBox="1"/>
          <p:nvPr/>
        </p:nvSpPr>
        <p:spPr>
          <a:xfrm>
            <a:off x="6805440" y="2937960"/>
            <a:ext cx="3996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Targets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3" name="TextBox 1072"/>
          <p:cNvSpPr txBox="1"/>
          <p:nvPr/>
        </p:nvSpPr>
        <p:spPr>
          <a:xfrm>
            <a:off x="8486280" y="2747520"/>
            <a:ext cx="6768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Personalized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4" name="Free-form: Shape 1073"/>
          <p:cNvSpPr/>
          <p:nvPr/>
        </p:nvSpPr>
        <p:spPr>
          <a:xfrm>
            <a:off x="590400" y="3867120"/>
            <a:ext cx="3534120" cy="1162080"/>
          </a:xfrm>
          <a:custGeom>
            <a:avLst/>
            <a:gdLst/>
            <a:ahLst/>
            <a:cxnLst/>
            <a:rect l="0" t="0" r="r" b="b"/>
            <a:pathLst>
              <a:path w="9817" h="3228">
                <a:moveTo>
                  <a:pt x="0" y="3017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4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7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9605" y="0"/>
                </a:lnTo>
                <a:cubicBezTo>
                  <a:pt x="9619" y="0"/>
                  <a:pt x="9633" y="1"/>
                  <a:pt x="9647" y="4"/>
                </a:cubicBezTo>
                <a:cubicBezTo>
                  <a:pt x="9660" y="6"/>
                  <a:pt x="9673" y="10"/>
                  <a:pt x="9686" y="16"/>
                </a:cubicBezTo>
                <a:cubicBezTo>
                  <a:pt x="9699" y="21"/>
                  <a:pt x="9711" y="28"/>
                  <a:pt x="9723" y="35"/>
                </a:cubicBezTo>
                <a:cubicBezTo>
                  <a:pt x="9734" y="43"/>
                  <a:pt x="9745" y="52"/>
                  <a:pt x="9755" y="62"/>
                </a:cubicBezTo>
                <a:cubicBezTo>
                  <a:pt x="9765" y="71"/>
                  <a:pt x="9774" y="82"/>
                  <a:pt x="9781" y="94"/>
                </a:cubicBezTo>
                <a:cubicBezTo>
                  <a:pt x="9789" y="105"/>
                  <a:pt x="9796" y="117"/>
                  <a:pt x="9801" y="130"/>
                </a:cubicBezTo>
                <a:cubicBezTo>
                  <a:pt x="9806" y="143"/>
                  <a:pt x="9810" y="156"/>
                  <a:pt x="9813" y="170"/>
                </a:cubicBezTo>
                <a:cubicBezTo>
                  <a:pt x="9816" y="184"/>
                  <a:pt x="9817" y="197"/>
                  <a:pt x="9817" y="211"/>
                </a:cubicBezTo>
                <a:lnTo>
                  <a:pt x="9817" y="3017"/>
                </a:lnTo>
                <a:cubicBezTo>
                  <a:pt x="9817" y="3031"/>
                  <a:pt x="9816" y="3044"/>
                  <a:pt x="9813" y="3058"/>
                </a:cubicBezTo>
                <a:cubicBezTo>
                  <a:pt x="9810" y="3072"/>
                  <a:pt x="9806" y="3085"/>
                  <a:pt x="9801" y="3098"/>
                </a:cubicBezTo>
                <a:cubicBezTo>
                  <a:pt x="9796" y="3111"/>
                  <a:pt x="9789" y="3123"/>
                  <a:pt x="9781" y="3134"/>
                </a:cubicBezTo>
                <a:cubicBezTo>
                  <a:pt x="9774" y="3146"/>
                  <a:pt x="9765" y="3157"/>
                  <a:pt x="9755" y="3167"/>
                </a:cubicBezTo>
                <a:cubicBezTo>
                  <a:pt x="9745" y="3176"/>
                  <a:pt x="9734" y="3185"/>
                  <a:pt x="9723" y="3193"/>
                </a:cubicBezTo>
                <a:cubicBezTo>
                  <a:pt x="9711" y="3201"/>
                  <a:pt x="9699" y="3207"/>
                  <a:pt x="9686" y="3212"/>
                </a:cubicBezTo>
                <a:cubicBezTo>
                  <a:pt x="9673" y="3218"/>
                  <a:pt x="9660" y="3222"/>
                  <a:pt x="9647" y="3224"/>
                </a:cubicBezTo>
                <a:cubicBezTo>
                  <a:pt x="9633" y="3227"/>
                  <a:pt x="9619" y="3228"/>
                  <a:pt x="9605" y="3228"/>
                </a:cubicBezTo>
                <a:lnTo>
                  <a:pt x="159" y="3228"/>
                </a:lnTo>
                <a:cubicBezTo>
                  <a:pt x="148" y="3228"/>
                  <a:pt x="138" y="3227"/>
                  <a:pt x="128" y="3224"/>
                </a:cubicBezTo>
                <a:cubicBezTo>
                  <a:pt x="117" y="3222"/>
                  <a:pt x="108" y="3218"/>
                  <a:pt x="98" y="3212"/>
                </a:cubicBezTo>
                <a:cubicBezTo>
                  <a:pt x="88" y="3207"/>
                  <a:pt x="79" y="3201"/>
                  <a:pt x="70" y="3193"/>
                </a:cubicBezTo>
                <a:cubicBezTo>
                  <a:pt x="62" y="3185"/>
                  <a:pt x="54" y="3176"/>
                  <a:pt x="46" y="3167"/>
                </a:cubicBezTo>
                <a:cubicBezTo>
                  <a:pt x="39" y="3157"/>
                  <a:pt x="32" y="3146"/>
                  <a:pt x="27" y="3134"/>
                </a:cubicBezTo>
                <a:cubicBezTo>
                  <a:pt x="21" y="3123"/>
                  <a:pt x="16" y="3111"/>
                  <a:pt x="12" y="3098"/>
                </a:cubicBezTo>
                <a:cubicBezTo>
                  <a:pt x="8" y="3085"/>
                  <a:pt x="5" y="3072"/>
                  <a:pt x="3" y="3058"/>
                </a:cubicBezTo>
                <a:cubicBezTo>
                  <a:pt x="1" y="3044"/>
                  <a:pt x="0" y="3031"/>
                  <a:pt x="0" y="301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5" name="Free-form: Shape 1074"/>
          <p:cNvSpPr/>
          <p:nvPr/>
        </p:nvSpPr>
        <p:spPr>
          <a:xfrm>
            <a:off x="571320" y="3867120"/>
            <a:ext cx="76680" cy="1162080"/>
          </a:xfrm>
          <a:custGeom>
            <a:avLst/>
            <a:gdLst/>
            <a:ahLst/>
            <a:cxnLst/>
            <a:rect l="0" t="0" r="r" b="b"/>
            <a:pathLst>
              <a:path w="213" h="3228">
                <a:moveTo>
                  <a:pt x="0" y="0"/>
                </a:moveTo>
                <a:lnTo>
                  <a:pt x="213" y="0"/>
                </a:lnTo>
                <a:lnTo>
                  <a:pt x="213" y="3228"/>
                </a:lnTo>
                <a:lnTo>
                  <a:pt x="0" y="3228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76" name="TextBox 1075"/>
          <p:cNvSpPr txBox="1"/>
          <p:nvPr/>
        </p:nvSpPr>
        <p:spPr>
          <a:xfrm>
            <a:off x="8581680" y="2937960"/>
            <a:ext cx="49284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Medicine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7" name="TextBox 1076"/>
          <p:cNvSpPr txBox="1"/>
          <p:nvPr/>
        </p:nvSpPr>
        <p:spPr>
          <a:xfrm>
            <a:off x="799920" y="4094640"/>
            <a:ext cx="12160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Risk Stratification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8" name="TextBox 1077"/>
          <p:cNvSpPr txBox="1"/>
          <p:nvPr/>
        </p:nvSpPr>
        <p:spPr>
          <a:xfrm>
            <a:off x="799920" y="4433400"/>
            <a:ext cx="3055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Early identification of high-risk patients for cardiotoxicity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9" name="Free-form: Shape 1078"/>
          <p:cNvSpPr/>
          <p:nvPr/>
        </p:nvSpPr>
        <p:spPr>
          <a:xfrm>
            <a:off x="4333680" y="3867120"/>
            <a:ext cx="3543840" cy="1162080"/>
          </a:xfrm>
          <a:custGeom>
            <a:avLst/>
            <a:gdLst/>
            <a:ahLst/>
            <a:cxnLst/>
            <a:rect l="0" t="0" r="r" b="b"/>
            <a:pathLst>
              <a:path w="9844" h="3228">
                <a:moveTo>
                  <a:pt x="0" y="3017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3" y="82"/>
                  <a:pt x="39" y="71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9632" y="0"/>
                </a:lnTo>
                <a:cubicBezTo>
                  <a:pt x="9646" y="0"/>
                  <a:pt x="9660" y="1"/>
                  <a:pt x="9673" y="4"/>
                </a:cubicBezTo>
                <a:cubicBezTo>
                  <a:pt x="9687" y="6"/>
                  <a:pt x="9700" y="10"/>
                  <a:pt x="9713" y="16"/>
                </a:cubicBezTo>
                <a:cubicBezTo>
                  <a:pt x="9726" y="21"/>
                  <a:pt x="9738" y="28"/>
                  <a:pt x="9749" y="35"/>
                </a:cubicBezTo>
                <a:cubicBezTo>
                  <a:pt x="9761" y="43"/>
                  <a:pt x="9772" y="52"/>
                  <a:pt x="9782" y="62"/>
                </a:cubicBezTo>
                <a:cubicBezTo>
                  <a:pt x="9791" y="71"/>
                  <a:pt x="9800" y="82"/>
                  <a:pt x="9808" y="94"/>
                </a:cubicBezTo>
                <a:cubicBezTo>
                  <a:pt x="9816" y="105"/>
                  <a:pt x="9822" y="117"/>
                  <a:pt x="9827" y="130"/>
                </a:cubicBezTo>
                <a:cubicBezTo>
                  <a:pt x="9833" y="143"/>
                  <a:pt x="9837" y="156"/>
                  <a:pt x="9839" y="170"/>
                </a:cubicBezTo>
                <a:cubicBezTo>
                  <a:pt x="9842" y="184"/>
                  <a:pt x="9844" y="197"/>
                  <a:pt x="9844" y="211"/>
                </a:cubicBezTo>
                <a:lnTo>
                  <a:pt x="9844" y="3017"/>
                </a:lnTo>
                <a:cubicBezTo>
                  <a:pt x="9844" y="3031"/>
                  <a:pt x="9842" y="3044"/>
                  <a:pt x="9839" y="3058"/>
                </a:cubicBezTo>
                <a:cubicBezTo>
                  <a:pt x="9837" y="3072"/>
                  <a:pt x="9833" y="3085"/>
                  <a:pt x="9827" y="3098"/>
                </a:cubicBezTo>
                <a:cubicBezTo>
                  <a:pt x="9822" y="3111"/>
                  <a:pt x="9816" y="3123"/>
                  <a:pt x="9808" y="3134"/>
                </a:cubicBezTo>
                <a:cubicBezTo>
                  <a:pt x="9800" y="3146"/>
                  <a:pt x="9791" y="3157"/>
                  <a:pt x="9782" y="3167"/>
                </a:cubicBezTo>
                <a:cubicBezTo>
                  <a:pt x="9772" y="3176"/>
                  <a:pt x="9761" y="3185"/>
                  <a:pt x="9749" y="3193"/>
                </a:cubicBezTo>
                <a:cubicBezTo>
                  <a:pt x="9738" y="3201"/>
                  <a:pt x="9726" y="3207"/>
                  <a:pt x="9713" y="3212"/>
                </a:cubicBezTo>
                <a:cubicBezTo>
                  <a:pt x="9700" y="3218"/>
                  <a:pt x="9687" y="3222"/>
                  <a:pt x="9673" y="3224"/>
                </a:cubicBezTo>
                <a:cubicBezTo>
                  <a:pt x="9660" y="3227"/>
                  <a:pt x="9646" y="3228"/>
                  <a:pt x="9632" y="3228"/>
                </a:cubicBezTo>
                <a:lnTo>
                  <a:pt x="159" y="3228"/>
                </a:lnTo>
                <a:cubicBezTo>
                  <a:pt x="148" y="3228"/>
                  <a:pt x="138" y="3227"/>
                  <a:pt x="128" y="3224"/>
                </a:cubicBezTo>
                <a:cubicBezTo>
                  <a:pt x="118" y="3222"/>
                  <a:pt x="108" y="3218"/>
                  <a:pt x="98" y="3212"/>
                </a:cubicBezTo>
                <a:cubicBezTo>
                  <a:pt x="88" y="3207"/>
                  <a:pt x="79" y="3201"/>
                  <a:pt x="71" y="3193"/>
                </a:cubicBezTo>
                <a:cubicBezTo>
                  <a:pt x="62" y="3185"/>
                  <a:pt x="54" y="3176"/>
                  <a:pt x="47" y="3167"/>
                </a:cubicBezTo>
                <a:cubicBezTo>
                  <a:pt x="39" y="3157"/>
                  <a:pt x="33" y="3146"/>
                  <a:pt x="27" y="3134"/>
                </a:cubicBezTo>
                <a:cubicBezTo>
                  <a:pt x="21" y="3123"/>
                  <a:pt x="16" y="3111"/>
                  <a:pt x="12" y="3098"/>
                </a:cubicBezTo>
                <a:cubicBezTo>
                  <a:pt x="8" y="3085"/>
                  <a:pt x="5" y="3072"/>
                  <a:pt x="3" y="3058"/>
                </a:cubicBezTo>
                <a:cubicBezTo>
                  <a:pt x="1" y="3044"/>
                  <a:pt x="0" y="3031"/>
                  <a:pt x="0" y="301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0" name="Free-form: Shape 1079"/>
          <p:cNvSpPr/>
          <p:nvPr/>
        </p:nvSpPr>
        <p:spPr>
          <a:xfrm>
            <a:off x="4314600" y="3867120"/>
            <a:ext cx="76680" cy="1162080"/>
          </a:xfrm>
          <a:custGeom>
            <a:avLst/>
            <a:gdLst/>
            <a:ahLst/>
            <a:cxnLst/>
            <a:rect l="0" t="0" r="r" b="b"/>
            <a:pathLst>
              <a:path w="213" h="3228">
                <a:moveTo>
                  <a:pt x="0" y="0"/>
                </a:moveTo>
                <a:lnTo>
                  <a:pt x="213" y="0"/>
                </a:lnTo>
                <a:lnTo>
                  <a:pt x="213" y="3228"/>
                </a:lnTo>
                <a:lnTo>
                  <a:pt x="0" y="3228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81" name="TextBox 1080"/>
          <p:cNvSpPr txBox="1"/>
          <p:nvPr/>
        </p:nvSpPr>
        <p:spPr>
          <a:xfrm>
            <a:off x="799920" y="4652640"/>
            <a:ext cx="11685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cancer recurrence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2" name="TextBox 1081"/>
          <p:cNvSpPr txBox="1"/>
          <p:nvPr/>
        </p:nvSpPr>
        <p:spPr>
          <a:xfrm>
            <a:off x="4546440" y="4094640"/>
            <a:ext cx="16711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Biomarker Development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3" name="TextBox 1082"/>
          <p:cNvSpPr txBox="1"/>
          <p:nvPr/>
        </p:nvSpPr>
        <p:spPr>
          <a:xfrm>
            <a:off x="4546440" y="4433400"/>
            <a:ext cx="28933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Predictive markers for cardiotoxicity susceptibility and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4" name="Free-form: Shape 1083"/>
          <p:cNvSpPr/>
          <p:nvPr/>
        </p:nvSpPr>
        <p:spPr>
          <a:xfrm>
            <a:off x="8086680" y="3867120"/>
            <a:ext cx="3534120" cy="1162080"/>
          </a:xfrm>
          <a:custGeom>
            <a:avLst/>
            <a:gdLst/>
            <a:ahLst/>
            <a:cxnLst/>
            <a:rect l="0" t="0" r="r" b="b"/>
            <a:pathLst>
              <a:path w="9817" h="3228">
                <a:moveTo>
                  <a:pt x="0" y="3017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6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3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7" y="10"/>
                  <a:pt x="117" y="6"/>
                  <a:pt x="127" y="4"/>
                </a:cubicBezTo>
                <a:cubicBezTo>
                  <a:pt x="138" y="1"/>
                  <a:pt x="148" y="0"/>
                  <a:pt x="158" y="0"/>
                </a:cubicBezTo>
                <a:lnTo>
                  <a:pt x="9605" y="0"/>
                </a:lnTo>
                <a:cubicBezTo>
                  <a:pt x="9619" y="0"/>
                  <a:pt x="9633" y="1"/>
                  <a:pt x="9646" y="4"/>
                </a:cubicBezTo>
                <a:cubicBezTo>
                  <a:pt x="9660" y="6"/>
                  <a:pt x="9673" y="10"/>
                  <a:pt x="9686" y="16"/>
                </a:cubicBezTo>
                <a:cubicBezTo>
                  <a:pt x="9699" y="21"/>
                  <a:pt x="9711" y="28"/>
                  <a:pt x="9723" y="35"/>
                </a:cubicBezTo>
                <a:cubicBezTo>
                  <a:pt x="9734" y="43"/>
                  <a:pt x="9745" y="52"/>
                  <a:pt x="9755" y="62"/>
                </a:cubicBezTo>
                <a:cubicBezTo>
                  <a:pt x="9764" y="71"/>
                  <a:pt x="9773" y="82"/>
                  <a:pt x="9781" y="94"/>
                </a:cubicBezTo>
                <a:cubicBezTo>
                  <a:pt x="9789" y="105"/>
                  <a:pt x="9795" y="117"/>
                  <a:pt x="9801" y="130"/>
                </a:cubicBezTo>
                <a:cubicBezTo>
                  <a:pt x="9806" y="143"/>
                  <a:pt x="9810" y="156"/>
                  <a:pt x="9813" y="170"/>
                </a:cubicBezTo>
                <a:cubicBezTo>
                  <a:pt x="9815" y="184"/>
                  <a:pt x="9817" y="197"/>
                  <a:pt x="9817" y="211"/>
                </a:cubicBezTo>
                <a:lnTo>
                  <a:pt x="9817" y="3017"/>
                </a:lnTo>
                <a:cubicBezTo>
                  <a:pt x="9817" y="3031"/>
                  <a:pt x="9815" y="3044"/>
                  <a:pt x="9813" y="3058"/>
                </a:cubicBezTo>
                <a:cubicBezTo>
                  <a:pt x="9810" y="3072"/>
                  <a:pt x="9806" y="3085"/>
                  <a:pt x="9801" y="3098"/>
                </a:cubicBezTo>
                <a:cubicBezTo>
                  <a:pt x="9795" y="3111"/>
                  <a:pt x="9789" y="3123"/>
                  <a:pt x="9781" y="3134"/>
                </a:cubicBezTo>
                <a:cubicBezTo>
                  <a:pt x="9773" y="3146"/>
                  <a:pt x="9764" y="3157"/>
                  <a:pt x="9755" y="3167"/>
                </a:cubicBezTo>
                <a:cubicBezTo>
                  <a:pt x="9745" y="3176"/>
                  <a:pt x="9734" y="3185"/>
                  <a:pt x="9723" y="3193"/>
                </a:cubicBezTo>
                <a:cubicBezTo>
                  <a:pt x="9711" y="3201"/>
                  <a:pt x="9699" y="3207"/>
                  <a:pt x="9686" y="3212"/>
                </a:cubicBezTo>
                <a:cubicBezTo>
                  <a:pt x="9673" y="3218"/>
                  <a:pt x="9660" y="3222"/>
                  <a:pt x="9646" y="3224"/>
                </a:cubicBezTo>
                <a:cubicBezTo>
                  <a:pt x="9633" y="3227"/>
                  <a:pt x="9619" y="3228"/>
                  <a:pt x="9605" y="3228"/>
                </a:cubicBezTo>
                <a:lnTo>
                  <a:pt x="158" y="3228"/>
                </a:lnTo>
                <a:cubicBezTo>
                  <a:pt x="148" y="3228"/>
                  <a:pt x="138" y="3227"/>
                  <a:pt x="127" y="3224"/>
                </a:cubicBezTo>
                <a:cubicBezTo>
                  <a:pt x="117" y="3222"/>
                  <a:pt x="107" y="3218"/>
                  <a:pt x="98" y="3212"/>
                </a:cubicBezTo>
                <a:cubicBezTo>
                  <a:pt x="88" y="3207"/>
                  <a:pt x="79" y="3201"/>
                  <a:pt x="70" y="3193"/>
                </a:cubicBezTo>
                <a:cubicBezTo>
                  <a:pt x="62" y="3185"/>
                  <a:pt x="53" y="3176"/>
                  <a:pt x="46" y="3167"/>
                </a:cubicBezTo>
                <a:cubicBezTo>
                  <a:pt x="39" y="3157"/>
                  <a:pt x="32" y="3146"/>
                  <a:pt x="26" y="3134"/>
                </a:cubicBezTo>
                <a:cubicBezTo>
                  <a:pt x="21" y="3123"/>
                  <a:pt x="16" y="3111"/>
                  <a:pt x="12" y="3098"/>
                </a:cubicBezTo>
                <a:cubicBezTo>
                  <a:pt x="8" y="3085"/>
                  <a:pt x="5" y="3072"/>
                  <a:pt x="3" y="3058"/>
                </a:cubicBezTo>
                <a:cubicBezTo>
                  <a:pt x="1" y="3044"/>
                  <a:pt x="0" y="3031"/>
                  <a:pt x="0" y="301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5" name="Free-form: Shape 1084"/>
          <p:cNvSpPr/>
          <p:nvPr/>
        </p:nvSpPr>
        <p:spPr>
          <a:xfrm>
            <a:off x="8067600" y="3867120"/>
            <a:ext cx="76320" cy="1162080"/>
          </a:xfrm>
          <a:custGeom>
            <a:avLst/>
            <a:gdLst/>
            <a:ahLst/>
            <a:cxnLst/>
            <a:rect l="0" t="0" r="r" b="b"/>
            <a:pathLst>
              <a:path w="212" h="3228">
                <a:moveTo>
                  <a:pt x="0" y="0"/>
                </a:moveTo>
                <a:lnTo>
                  <a:pt x="212" y="0"/>
                </a:lnTo>
                <a:lnTo>
                  <a:pt x="212" y="3228"/>
                </a:lnTo>
                <a:lnTo>
                  <a:pt x="0" y="3228"/>
                </a:lnTo>
                <a:lnTo>
                  <a:pt x="0" y="0"/>
                </a:ln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6" name="TextBox 1085"/>
          <p:cNvSpPr txBox="1"/>
          <p:nvPr/>
        </p:nvSpPr>
        <p:spPr>
          <a:xfrm>
            <a:off x="4546440" y="4652640"/>
            <a:ext cx="10342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treatment response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7" name="TextBox 1086"/>
          <p:cNvSpPr txBox="1"/>
          <p:nvPr/>
        </p:nvSpPr>
        <p:spPr>
          <a:xfrm>
            <a:off x="8292960" y="4094640"/>
            <a:ext cx="13726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Therapeutic Targets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8" name="TextBox 1087"/>
          <p:cNvSpPr txBox="1"/>
          <p:nvPr/>
        </p:nvSpPr>
        <p:spPr>
          <a:xfrm>
            <a:off x="8292960" y="4433400"/>
            <a:ext cx="3067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Shared pathways enabling dual intervention strategies for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9" name="Free-form: Shape 1088"/>
          <p:cNvSpPr/>
          <p:nvPr/>
        </p:nvSpPr>
        <p:spPr>
          <a:xfrm>
            <a:off x="590400" y="5219640"/>
            <a:ext cx="3534120" cy="1152720"/>
          </a:xfrm>
          <a:custGeom>
            <a:avLst/>
            <a:gdLst/>
            <a:ahLst/>
            <a:cxnLst/>
            <a:rect l="0" t="0" r="r" b="b"/>
            <a:pathLst>
              <a:path w="9817" h="3202">
                <a:moveTo>
                  <a:pt x="0" y="2989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4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7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9605" y="0"/>
                </a:lnTo>
                <a:cubicBezTo>
                  <a:pt x="9619" y="0"/>
                  <a:pt x="9633" y="1"/>
                  <a:pt x="9647" y="4"/>
                </a:cubicBezTo>
                <a:cubicBezTo>
                  <a:pt x="9660" y="6"/>
                  <a:pt x="9673" y="10"/>
                  <a:pt x="9686" y="16"/>
                </a:cubicBezTo>
                <a:cubicBezTo>
                  <a:pt x="9699" y="21"/>
                  <a:pt x="9711" y="28"/>
                  <a:pt x="9723" y="35"/>
                </a:cubicBezTo>
                <a:cubicBezTo>
                  <a:pt x="9734" y="43"/>
                  <a:pt x="9745" y="52"/>
                  <a:pt x="9755" y="62"/>
                </a:cubicBezTo>
                <a:cubicBezTo>
                  <a:pt x="9765" y="71"/>
                  <a:pt x="9774" y="82"/>
                  <a:pt x="9781" y="94"/>
                </a:cubicBezTo>
                <a:cubicBezTo>
                  <a:pt x="9789" y="105"/>
                  <a:pt x="9796" y="117"/>
                  <a:pt x="9801" y="130"/>
                </a:cubicBezTo>
                <a:cubicBezTo>
                  <a:pt x="9806" y="143"/>
                  <a:pt x="9810" y="156"/>
                  <a:pt x="9813" y="170"/>
                </a:cubicBezTo>
                <a:cubicBezTo>
                  <a:pt x="9816" y="184"/>
                  <a:pt x="9817" y="197"/>
                  <a:pt x="9817" y="211"/>
                </a:cubicBezTo>
                <a:lnTo>
                  <a:pt x="9817" y="2989"/>
                </a:lnTo>
                <a:cubicBezTo>
                  <a:pt x="9817" y="3003"/>
                  <a:pt x="9816" y="3017"/>
                  <a:pt x="9813" y="3031"/>
                </a:cubicBezTo>
                <a:cubicBezTo>
                  <a:pt x="9810" y="3044"/>
                  <a:pt x="9806" y="3058"/>
                  <a:pt x="9801" y="3070"/>
                </a:cubicBezTo>
                <a:cubicBezTo>
                  <a:pt x="9796" y="3083"/>
                  <a:pt x="9789" y="3095"/>
                  <a:pt x="9781" y="3108"/>
                </a:cubicBezTo>
                <a:cubicBezTo>
                  <a:pt x="9774" y="3120"/>
                  <a:pt x="9765" y="3130"/>
                  <a:pt x="9755" y="3140"/>
                </a:cubicBezTo>
                <a:cubicBezTo>
                  <a:pt x="9745" y="3150"/>
                  <a:pt x="9734" y="3159"/>
                  <a:pt x="9723" y="3166"/>
                </a:cubicBezTo>
                <a:cubicBezTo>
                  <a:pt x="9711" y="3174"/>
                  <a:pt x="9699" y="3181"/>
                  <a:pt x="9686" y="3186"/>
                </a:cubicBezTo>
                <a:cubicBezTo>
                  <a:pt x="9673" y="3191"/>
                  <a:pt x="9660" y="3195"/>
                  <a:pt x="9647" y="3198"/>
                </a:cubicBezTo>
                <a:cubicBezTo>
                  <a:pt x="9633" y="3201"/>
                  <a:pt x="9619" y="3202"/>
                  <a:pt x="9605" y="3202"/>
                </a:cubicBezTo>
                <a:lnTo>
                  <a:pt x="159" y="3202"/>
                </a:lnTo>
                <a:cubicBezTo>
                  <a:pt x="148" y="3202"/>
                  <a:pt x="138" y="3201"/>
                  <a:pt x="128" y="3198"/>
                </a:cubicBezTo>
                <a:cubicBezTo>
                  <a:pt x="117" y="3195"/>
                  <a:pt x="108" y="3191"/>
                  <a:pt x="98" y="3186"/>
                </a:cubicBezTo>
                <a:cubicBezTo>
                  <a:pt x="88" y="3181"/>
                  <a:pt x="79" y="3174"/>
                  <a:pt x="70" y="3166"/>
                </a:cubicBezTo>
                <a:cubicBezTo>
                  <a:pt x="62" y="3159"/>
                  <a:pt x="54" y="3150"/>
                  <a:pt x="46" y="3140"/>
                </a:cubicBezTo>
                <a:cubicBezTo>
                  <a:pt x="39" y="3130"/>
                  <a:pt x="32" y="3120"/>
                  <a:pt x="27" y="3108"/>
                </a:cubicBezTo>
                <a:cubicBezTo>
                  <a:pt x="21" y="3095"/>
                  <a:pt x="16" y="3083"/>
                  <a:pt x="12" y="3070"/>
                </a:cubicBezTo>
                <a:cubicBezTo>
                  <a:pt x="8" y="3058"/>
                  <a:pt x="5" y="3044"/>
                  <a:pt x="3" y="3031"/>
                </a:cubicBezTo>
                <a:cubicBezTo>
                  <a:pt x="1" y="3017"/>
                  <a:pt x="0" y="3003"/>
                  <a:pt x="0" y="298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0" name="Free-form: Shape 1089"/>
          <p:cNvSpPr/>
          <p:nvPr/>
        </p:nvSpPr>
        <p:spPr>
          <a:xfrm>
            <a:off x="571320" y="5219640"/>
            <a:ext cx="76680" cy="1152720"/>
          </a:xfrm>
          <a:custGeom>
            <a:avLst/>
            <a:gdLst/>
            <a:ahLst/>
            <a:cxnLst/>
            <a:rect l="0" t="0" r="r" b="b"/>
            <a:pathLst>
              <a:path w="213" h="3202">
                <a:moveTo>
                  <a:pt x="0" y="0"/>
                </a:moveTo>
                <a:lnTo>
                  <a:pt x="213" y="0"/>
                </a:lnTo>
                <a:lnTo>
                  <a:pt x="213" y="3202"/>
                </a:lnTo>
                <a:lnTo>
                  <a:pt x="0" y="3202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91" name="TextBox 1090"/>
          <p:cNvSpPr txBox="1"/>
          <p:nvPr/>
        </p:nvSpPr>
        <p:spPr>
          <a:xfrm>
            <a:off x="8292960" y="4652640"/>
            <a:ext cx="8388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both conditions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2" name="TextBox 1091"/>
          <p:cNvSpPr txBox="1"/>
          <p:nvPr/>
        </p:nvSpPr>
        <p:spPr>
          <a:xfrm>
            <a:off x="799920" y="5447160"/>
            <a:ext cx="15364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Personalized Medicine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3" name="TextBox 1092"/>
          <p:cNvSpPr txBox="1"/>
          <p:nvPr/>
        </p:nvSpPr>
        <p:spPr>
          <a:xfrm>
            <a:off x="799920" y="5785920"/>
            <a:ext cx="26082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Tailored treatment strategies based on individual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4" name="Free-form: Shape 1093"/>
          <p:cNvSpPr/>
          <p:nvPr/>
        </p:nvSpPr>
        <p:spPr>
          <a:xfrm>
            <a:off x="4333680" y="5219640"/>
            <a:ext cx="3543840" cy="1152720"/>
          </a:xfrm>
          <a:custGeom>
            <a:avLst/>
            <a:gdLst/>
            <a:ahLst/>
            <a:cxnLst/>
            <a:rect l="0" t="0" r="r" b="b"/>
            <a:pathLst>
              <a:path w="9844" h="3202">
                <a:moveTo>
                  <a:pt x="0" y="2989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3" y="82"/>
                  <a:pt x="39" y="71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9632" y="0"/>
                </a:lnTo>
                <a:cubicBezTo>
                  <a:pt x="9646" y="0"/>
                  <a:pt x="9660" y="1"/>
                  <a:pt x="9673" y="4"/>
                </a:cubicBezTo>
                <a:cubicBezTo>
                  <a:pt x="9687" y="6"/>
                  <a:pt x="9700" y="10"/>
                  <a:pt x="9713" y="16"/>
                </a:cubicBezTo>
                <a:cubicBezTo>
                  <a:pt x="9726" y="21"/>
                  <a:pt x="9738" y="28"/>
                  <a:pt x="9749" y="35"/>
                </a:cubicBezTo>
                <a:cubicBezTo>
                  <a:pt x="9761" y="43"/>
                  <a:pt x="9772" y="52"/>
                  <a:pt x="9782" y="62"/>
                </a:cubicBezTo>
                <a:cubicBezTo>
                  <a:pt x="9791" y="71"/>
                  <a:pt x="9800" y="82"/>
                  <a:pt x="9808" y="94"/>
                </a:cubicBezTo>
                <a:cubicBezTo>
                  <a:pt x="9816" y="105"/>
                  <a:pt x="9822" y="117"/>
                  <a:pt x="9827" y="130"/>
                </a:cubicBezTo>
                <a:cubicBezTo>
                  <a:pt x="9833" y="143"/>
                  <a:pt x="9837" y="156"/>
                  <a:pt x="9839" y="170"/>
                </a:cubicBezTo>
                <a:cubicBezTo>
                  <a:pt x="9842" y="184"/>
                  <a:pt x="9844" y="197"/>
                  <a:pt x="9844" y="211"/>
                </a:cubicBezTo>
                <a:lnTo>
                  <a:pt x="9844" y="2989"/>
                </a:lnTo>
                <a:cubicBezTo>
                  <a:pt x="9844" y="3003"/>
                  <a:pt x="9842" y="3017"/>
                  <a:pt x="9839" y="3031"/>
                </a:cubicBezTo>
                <a:cubicBezTo>
                  <a:pt x="9837" y="3044"/>
                  <a:pt x="9833" y="3058"/>
                  <a:pt x="9827" y="3070"/>
                </a:cubicBezTo>
                <a:cubicBezTo>
                  <a:pt x="9822" y="3083"/>
                  <a:pt x="9816" y="3095"/>
                  <a:pt x="9808" y="3108"/>
                </a:cubicBezTo>
                <a:cubicBezTo>
                  <a:pt x="9800" y="3120"/>
                  <a:pt x="9791" y="3130"/>
                  <a:pt x="9782" y="3140"/>
                </a:cubicBezTo>
                <a:cubicBezTo>
                  <a:pt x="9772" y="3150"/>
                  <a:pt x="9761" y="3159"/>
                  <a:pt x="9749" y="3166"/>
                </a:cubicBezTo>
                <a:cubicBezTo>
                  <a:pt x="9738" y="3174"/>
                  <a:pt x="9726" y="3181"/>
                  <a:pt x="9713" y="3186"/>
                </a:cubicBezTo>
                <a:cubicBezTo>
                  <a:pt x="9700" y="3191"/>
                  <a:pt x="9687" y="3195"/>
                  <a:pt x="9673" y="3198"/>
                </a:cubicBezTo>
                <a:cubicBezTo>
                  <a:pt x="9660" y="3201"/>
                  <a:pt x="9646" y="3202"/>
                  <a:pt x="9632" y="3202"/>
                </a:cubicBezTo>
                <a:lnTo>
                  <a:pt x="159" y="3202"/>
                </a:lnTo>
                <a:cubicBezTo>
                  <a:pt x="148" y="3202"/>
                  <a:pt x="138" y="3201"/>
                  <a:pt x="128" y="3198"/>
                </a:cubicBezTo>
                <a:cubicBezTo>
                  <a:pt x="118" y="3195"/>
                  <a:pt x="108" y="3191"/>
                  <a:pt x="98" y="3186"/>
                </a:cubicBezTo>
                <a:cubicBezTo>
                  <a:pt x="88" y="3181"/>
                  <a:pt x="79" y="3174"/>
                  <a:pt x="71" y="3166"/>
                </a:cubicBezTo>
                <a:cubicBezTo>
                  <a:pt x="62" y="3159"/>
                  <a:pt x="54" y="3150"/>
                  <a:pt x="47" y="3140"/>
                </a:cubicBezTo>
                <a:cubicBezTo>
                  <a:pt x="39" y="3130"/>
                  <a:pt x="33" y="3120"/>
                  <a:pt x="27" y="3108"/>
                </a:cubicBezTo>
                <a:cubicBezTo>
                  <a:pt x="21" y="3095"/>
                  <a:pt x="16" y="3083"/>
                  <a:pt x="12" y="3070"/>
                </a:cubicBezTo>
                <a:cubicBezTo>
                  <a:pt x="8" y="3058"/>
                  <a:pt x="5" y="3044"/>
                  <a:pt x="3" y="3031"/>
                </a:cubicBezTo>
                <a:cubicBezTo>
                  <a:pt x="1" y="3017"/>
                  <a:pt x="0" y="3003"/>
                  <a:pt x="0" y="298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5" name="Free-form: Shape 1094"/>
          <p:cNvSpPr/>
          <p:nvPr/>
        </p:nvSpPr>
        <p:spPr>
          <a:xfrm>
            <a:off x="4314600" y="5219640"/>
            <a:ext cx="76680" cy="1152720"/>
          </a:xfrm>
          <a:custGeom>
            <a:avLst/>
            <a:gdLst/>
            <a:ahLst/>
            <a:cxnLst/>
            <a:rect l="0" t="0" r="r" b="b"/>
            <a:pathLst>
              <a:path w="213" h="3202">
                <a:moveTo>
                  <a:pt x="0" y="0"/>
                </a:moveTo>
                <a:lnTo>
                  <a:pt x="213" y="0"/>
                </a:lnTo>
                <a:lnTo>
                  <a:pt x="213" y="3202"/>
                </a:lnTo>
                <a:lnTo>
                  <a:pt x="0" y="3202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96" name="TextBox 1095"/>
          <p:cNvSpPr txBox="1"/>
          <p:nvPr/>
        </p:nvSpPr>
        <p:spPr>
          <a:xfrm>
            <a:off x="799920" y="5995440"/>
            <a:ext cx="95796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molecular profiles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7" name="TextBox 1096"/>
          <p:cNvSpPr txBox="1"/>
          <p:nvPr/>
        </p:nvSpPr>
        <p:spPr>
          <a:xfrm>
            <a:off x="4546440" y="5447160"/>
            <a:ext cx="13374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Clinical Monitoring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8" name="TextBox 1097"/>
          <p:cNvSpPr txBox="1"/>
          <p:nvPr/>
        </p:nvSpPr>
        <p:spPr>
          <a:xfrm>
            <a:off x="4546440" y="5785920"/>
            <a:ext cx="296352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Biomarker-guided surveillance during cancer therapy to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99" name="Free-form: Shape 1098"/>
          <p:cNvSpPr/>
          <p:nvPr/>
        </p:nvSpPr>
        <p:spPr>
          <a:xfrm>
            <a:off x="8086680" y="5219640"/>
            <a:ext cx="3534120" cy="1152720"/>
          </a:xfrm>
          <a:custGeom>
            <a:avLst/>
            <a:gdLst/>
            <a:ahLst/>
            <a:cxnLst/>
            <a:rect l="0" t="0" r="r" b="b"/>
            <a:pathLst>
              <a:path w="9817" h="3202">
                <a:moveTo>
                  <a:pt x="0" y="2989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6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3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7" y="10"/>
                  <a:pt x="117" y="6"/>
                  <a:pt x="127" y="4"/>
                </a:cubicBezTo>
                <a:cubicBezTo>
                  <a:pt x="138" y="1"/>
                  <a:pt x="148" y="0"/>
                  <a:pt x="158" y="0"/>
                </a:cubicBezTo>
                <a:lnTo>
                  <a:pt x="9605" y="0"/>
                </a:lnTo>
                <a:cubicBezTo>
                  <a:pt x="9619" y="0"/>
                  <a:pt x="9633" y="1"/>
                  <a:pt x="9646" y="4"/>
                </a:cubicBezTo>
                <a:cubicBezTo>
                  <a:pt x="9660" y="6"/>
                  <a:pt x="9673" y="10"/>
                  <a:pt x="9686" y="16"/>
                </a:cubicBezTo>
                <a:cubicBezTo>
                  <a:pt x="9699" y="21"/>
                  <a:pt x="9711" y="28"/>
                  <a:pt x="9723" y="35"/>
                </a:cubicBezTo>
                <a:cubicBezTo>
                  <a:pt x="9734" y="43"/>
                  <a:pt x="9745" y="52"/>
                  <a:pt x="9755" y="62"/>
                </a:cubicBezTo>
                <a:cubicBezTo>
                  <a:pt x="9764" y="71"/>
                  <a:pt x="9773" y="82"/>
                  <a:pt x="9781" y="94"/>
                </a:cubicBezTo>
                <a:cubicBezTo>
                  <a:pt x="9789" y="105"/>
                  <a:pt x="9795" y="117"/>
                  <a:pt x="9801" y="130"/>
                </a:cubicBezTo>
                <a:cubicBezTo>
                  <a:pt x="9806" y="143"/>
                  <a:pt x="9810" y="156"/>
                  <a:pt x="9813" y="170"/>
                </a:cubicBezTo>
                <a:cubicBezTo>
                  <a:pt x="9815" y="184"/>
                  <a:pt x="9817" y="197"/>
                  <a:pt x="9817" y="211"/>
                </a:cubicBezTo>
                <a:lnTo>
                  <a:pt x="9817" y="2989"/>
                </a:lnTo>
                <a:cubicBezTo>
                  <a:pt x="9817" y="3003"/>
                  <a:pt x="9815" y="3017"/>
                  <a:pt x="9813" y="3031"/>
                </a:cubicBezTo>
                <a:cubicBezTo>
                  <a:pt x="9810" y="3044"/>
                  <a:pt x="9806" y="3058"/>
                  <a:pt x="9801" y="3070"/>
                </a:cubicBezTo>
                <a:cubicBezTo>
                  <a:pt x="9795" y="3083"/>
                  <a:pt x="9789" y="3095"/>
                  <a:pt x="9781" y="3108"/>
                </a:cubicBezTo>
                <a:cubicBezTo>
                  <a:pt x="9773" y="3120"/>
                  <a:pt x="9764" y="3130"/>
                  <a:pt x="9755" y="3140"/>
                </a:cubicBezTo>
                <a:cubicBezTo>
                  <a:pt x="9745" y="3150"/>
                  <a:pt x="9734" y="3159"/>
                  <a:pt x="9723" y="3166"/>
                </a:cubicBezTo>
                <a:cubicBezTo>
                  <a:pt x="9711" y="3174"/>
                  <a:pt x="9699" y="3181"/>
                  <a:pt x="9686" y="3186"/>
                </a:cubicBezTo>
                <a:cubicBezTo>
                  <a:pt x="9673" y="3191"/>
                  <a:pt x="9660" y="3195"/>
                  <a:pt x="9646" y="3198"/>
                </a:cubicBezTo>
                <a:cubicBezTo>
                  <a:pt x="9633" y="3201"/>
                  <a:pt x="9619" y="3202"/>
                  <a:pt x="9605" y="3202"/>
                </a:cubicBezTo>
                <a:lnTo>
                  <a:pt x="158" y="3202"/>
                </a:lnTo>
                <a:cubicBezTo>
                  <a:pt x="148" y="3202"/>
                  <a:pt x="138" y="3201"/>
                  <a:pt x="127" y="3198"/>
                </a:cubicBezTo>
                <a:cubicBezTo>
                  <a:pt x="117" y="3195"/>
                  <a:pt x="107" y="3191"/>
                  <a:pt x="98" y="3186"/>
                </a:cubicBezTo>
                <a:cubicBezTo>
                  <a:pt x="88" y="3181"/>
                  <a:pt x="79" y="3174"/>
                  <a:pt x="70" y="3166"/>
                </a:cubicBezTo>
                <a:cubicBezTo>
                  <a:pt x="62" y="3159"/>
                  <a:pt x="53" y="3150"/>
                  <a:pt x="46" y="3140"/>
                </a:cubicBezTo>
                <a:cubicBezTo>
                  <a:pt x="39" y="3130"/>
                  <a:pt x="32" y="3120"/>
                  <a:pt x="26" y="3108"/>
                </a:cubicBezTo>
                <a:cubicBezTo>
                  <a:pt x="21" y="3095"/>
                  <a:pt x="16" y="3083"/>
                  <a:pt x="12" y="3070"/>
                </a:cubicBezTo>
                <a:cubicBezTo>
                  <a:pt x="8" y="3058"/>
                  <a:pt x="5" y="3044"/>
                  <a:pt x="3" y="3031"/>
                </a:cubicBezTo>
                <a:cubicBezTo>
                  <a:pt x="1" y="3017"/>
                  <a:pt x="0" y="3003"/>
                  <a:pt x="0" y="2989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0" name="Free-form: Shape 1099"/>
          <p:cNvSpPr/>
          <p:nvPr/>
        </p:nvSpPr>
        <p:spPr>
          <a:xfrm>
            <a:off x="8067600" y="5219640"/>
            <a:ext cx="76320" cy="1152720"/>
          </a:xfrm>
          <a:custGeom>
            <a:avLst/>
            <a:gdLst/>
            <a:ahLst/>
            <a:cxnLst/>
            <a:rect l="0" t="0" r="r" b="b"/>
            <a:pathLst>
              <a:path w="212" h="3202">
                <a:moveTo>
                  <a:pt x="0" y="0"/>
                </a:moveTo>
                <a:lnTo>
                  <a:pt x="212" y="0"/>
                </a:lnTo>
                <a:lnTo>
                  <a:pt x="212" y="3202"/>
                </a:lnTo>
                <a:lnTo>
                  <a:pt x="0" y="3202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01" name="TextBox 1100"/>
          <p:cNvSpPr txBox="1"/>
          <p:nvPr/>
        </p:nvSpPr>
        <p:spPr>
          <a:xfrm>
            <a:off x="4546440" y="5995440"/>
            <a:ext cx="15948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prevent cardiac complications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2" name="TextBox 1101"/>
          <p:cNvSpPr txBox="1"/>
          <p:nvPr/>
        </p:nvSpPr>
        <p:spPr>
          <a:xfrm>
            <a:off x="8292960" y="5447160"/>
            <a:ext cx="13017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Drug Development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3" name="TextBox 1102"/>
          <p:cNvSpPr txBox="1"/>
          <p:nvPr/>
        </p:nvSpPr>
        <p:spPr>
          <a:xfrm>
            <a:off x="8292960" y="5785920"/>
            <a:ext cx="259200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Novel therapeutic approaches targeting common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4" name="Free-form: Shape 1103"/>
          <p:cNvSpPr/>
          <p:nvPr/>
        </p:nvSpPr>
        <p:spPr>
          <a:xfrm>
            <a:off x="571320" y="660060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5" name="TextBox 1104"/>
          <p:cNvSpPr txBox="1"/>
          <p:nvPr/>
        </p:nvSpPr>
        <p:spPr>
          <a:xfrm>
            <a:off x="8292960" y="5995440"/>
            <a:ext cx="1228680" cy="1483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0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molecular mechanisms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6" name="TextBox 1105"/>
          <p:cNvSpPr txBox="1"/>
          <p:nvPr/>
        </p:nvSpPr>
        <p:spPr>
          <a:xfrm>
            <a:off x="571320" y="6788160"/>
            <a:ext cx="153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7" name="TextBox 1106"/>
          <p:cNvSpPr txBox="1"/>
          <p:nvPr/>
        </p:nvSpPr>
        <p:spPr>
          <a:xfrm>
            <a:off x="912960" y="6788160"/>
            <a:ext cx="304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d M 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8" name="TextBox 1107"/>
          <p:cNvSpPr txBox="1"/>
          <p:nvPr/>
        </p:nvSpPr>
        <p:spPr>
          <a:xfrm>
            <a:off x="1474920" y="6788160"/>
            <a:ext cx="151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09" name="TextBox 1108"/>
          <p:cNvSpPr txBox="1"/>
          <p:nvPr/>
        </p:nvSpPr>
        <p:spPr>
          <a:xfrm>
            <a:off x="1668240" y="6788160"/>
            <a:ext cx="151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Bi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0" name="TextBox 1109"/>
          <p:cNvSpPr txBox="1"/>
          <p:nvPr/>
        </p:nvSpPr>
        <p:spPr>
          <a:xfrm>
            <a:off x="2113200" y="6788160"/>
            <a:ext cx="151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k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1" name="TextBox 1110"/>
          <p:cNvSpPr txBox="1"/>
          <p:nvPr/>
        </p:nvSpPr>
        <p:spPr>
          <a:xfrm>
            <a:off x="2428560" y="6788160"/>
            <a:ext cx="151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H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2" name="TextBox 1111"/>
          <p:cNvSpPr txBox="1"/>
          <p:nvPr/>
        </p:nvSpPr>
        <p:spPr>
          <a:xfrm>
            <a:off x="2720160" y="6788160"/>
            <a:ext cx="263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t F il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3" name="TextBox 1112"/>
          <p:cNvSpPr txBox="1"/>
          <p:nvPr/>
        </p:nvSpPr>
        <p:spPr>
          <a:xfrm>
            <a:off x="3248640" y="6788160"/>
            <a:ext cx="218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&amp; B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4" name="TextBox 1113"/>
          <p:cNvSpPr txBox="1"/>
          <p:nvPr/>
        </p:nvSpPr>
        <p:spPr>
          <a:xfrm>
            <a:off x="3714840" y="6788160"/>
            <a:ext cx="169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t C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5" name="TextBox 1114"/>
          <p:cNvSpPr txBox="1"/>
          <p:nvPr/>
        </p:nvSpPr>
        <p:spPr>
          <a:xfrm>
            <a:off x="11457000" y="6788160"/>
            <a:ext cx="164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09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Free-form: Shape 111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7" name="Free-form: Shape 111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8" name="Free-form: Shape 1117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19" name="TextBox 1118"/>
          <p:cNvSpPr txBox="1"/>
          <p:nvPr/>
        </p:nvSpPr>
        <p:spPr>
          <a:xfrm>
            <a:off x="571320" y="569160"/>
            <a:ext cx="168480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Conclusions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0" name="TextBox 1119"/>
          <p:cNvSpPr txBox="1"/>
          <p:nvPr/>
        </p:nvSpPr>
        <p:spPr>
          <a:xfrm>
            <a:off x="5318640" y="1376280"/>
            <a:ext cx="150336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Key Conclusions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1" name="Free-form: Shape 1120"/>
          <p:cNvSpPr/>
          <p:nvPr/>
        </p:nvSpPr>
        <p:spPr>
          <a:xfrm>
            <a:off x="571320" y="230472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60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3"/>
                  <a:pt x="83" y="44"/>
                  <a:pt x="94" y="36"/>
                </a:cubicBezTo>
                <a:cubicBezTo>
                  <a:pt x="106" y="28"/>
                  <a:pt x="118" y="22"/>
                  <a:pt x="131" y="17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2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2"/>
                  <a:pt x="1101" y="4"/>
                </a:cubicBezTo>
                <a:cubicBezTo>
                  <a:pt x="1114" y="7"/>
                  <a:pt x="1127" y="11"/>
                  <a:pt x="1140" y="17"/>
                </a:cubicBezTo>
                <a:cubicBezTo>
                  <a:pt x="1153" y="22"/>
                  <a:pt x="1165" y="28"/>
                  <a:pt x="1177" y="36"/>
                </a:cubicBezTo>
                <a:cubicBezTo>
                  <a:pt x="1188" y="44"/>
                  <a:pt x="1199" y="53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1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60"/>
                </a:lnTo>
                <a:cubicBezTo>
                  <a:pt x="1271" y="1074"/>
                  <a:pt x="1270" y="1087"/>
                  <a:pt x="1267" y="1101"/>
                </a:cubicBezTo>
                <a:cubicBezTo>
                  <a:pt x="1264" y="1115"/>
                  <a:pt x="1260" y="1128"/>
                  <a:pt x="1255" y="1141"/>
                </a:cubicBezTo>
                <a:cubicBezTo>
                  <a:pt x="1250" y="1154"/>
                  <a:pt x="1243" y="1166"/>
                  <a:pt x="1235" y="1177"/>
                </a:cubicBezTo>
                <a:cubicBezTo>
                  <a:pt x="1228" y="1189"/>
                  <a:pt x="1219" y="1200"/>
                  <a:pt x="1209" y="1209"/>
                </a:cubicBezTo>
                <a:cubicBezTo>
                  <a:pt x="1199" y="1219"/>
                  <a:pt x="1188" y="1228"/>
                  <a:pt x="1177" y="1236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1"/>
                  <a:pt x="1114" y="1265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5"/>
                  <a:pt x="144" y="1261"/>
                  <a:pt x="131" y="1255"/>
                </a:cubicBezTo>
                <a:cubicBezTo>
                  <a:pt x="118" y="1250"/>
                  <a:pt x="106" y="1243"/>
                  <a:pt x="94" y="1236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200"/>
                  <a:pt x="43" y="1189"/>
                  <a:pt x="36" y="1177"/>
                </a:cubicBezTo>
                <a:cubicBezTo>
                  <a:pt x="28" y="1166"/>
                  <a:pt x="21" y="1154"/>
                  <a:pt x="16" y="1141"/>
                </a:cubicBezTo>
                <a:cubicBezTo>
                  <a:pt x="11" y="1128"/>
                  <a:pt x="7" y="1115"/>
                  <a:pt x="4" y="1101"/>
                </a:cubicBezTo>
                <a:cubicBezTo>
                  <a:pt x="1" y="1087"/>
                  <a:pt x="0" y="1074"/>
                  <a:pt x="0" y="1060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22" name="TextBox 1121"/>
          <p:cNvSpPr txBox="1"/>
          <p:nvPr/>
        </p:nvSpPr>
        <p:spPr>
          <a:xfrm>
            <a:off x="5143320" y="1770480"/>
            <a:ext cx="18997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Summary of Major Findings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3" name="Free-form: Shape 1122"/>
          <p:cNvSpPr/>
          <p:nvPr/>
        </p:nvSpPr>
        <p:spPr>
          <a:xfrm>
            <a:off x="1199880" y="2304720"/>
            <a:ext cx="10420920" cy="876960"/>
          </a:xfrm>
          <a:custGeom>
            <a:avLst/>
            <a:gdLst/>
            <a:ahLst/>
            <a:cxnLst/>
            <a:rect l="0" t="0" r="r" b="b"/>
            <a:pathLst>
              <a:path w="28947" h="2436">
                <a:moveTo>
                  <a:pt x="0" y="2224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3"/>
                  <a:pt x="62" y="44"/>
                  <a:pt x="71" y="36"/>
                </a:cubicBezTo>
                <a:cubicBezTo>
                  <a:pt x="79" y="28"/>
                  <a:pt x="89" y="22"/>
                  <a:pt x="98" y="17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2"/>
                  <a:pt x="149" y="0"/>
                  <a:pt x="159" y="0"/>
                </a:cubicBezTo>
                <a:lnTo>
                  <a:pt x="28735" y="0"/>
                </a:lnTo>
                <a:cubicBezTo>
                  <a:pt x="28749" y="0"/>
                  <a:pt x="28763" y="2"/>
                  <a:pt x="28776" y="4"/>
                </a:cubicBezTo>
                <a:cubicBezTo>
                  <a:pt x="28790" y="7"/>
                  <a:pt x="28803" y="11"/>
                  <a:pt x="28816" y="17"/>
                </a:cubicBezTo>
                <a:cubicBezTo>
                  <a:pt x="28829" y="22"/>
                  <a:pt x="28841" y="28"/>
                  <a:pt x="28853" y="36"/>
                </a:cubicBezTo>
                <a:cubicBezTo>
                  <a:pt x="28864" y="44"/>
                  <a:pt x="28875" y="53"/>
                  <a:pt x="28885" y="62"/>
                </a:cubicBezTo>
                <a:cubicBezTo>
                  <a:pt x="28894" y="72"/>
                  <a:pt x="28903" y="83"/>
                  <a:pt x="28911" y="94"/>
                </a:cubicBezTo>
                <a:cubicBezTo>
                  <a:pt x="28919" y="106"/>
                  <a:pt x="28925" y="118"/>
                  <a:pt x="28931" y="131"/>
                </a:cubicBezTo>
                <a:cubicBezTo>
                  <a:pt x="28936" y="144"/>
                  <a:pt x="28940" y="157"/>
                  <a:pt x="28943" y="171"/>
                </a:cubicBezTo>
                <a:cubicBezTo>
                  <a:pt x="28945" y="184"/>
                  <a:pt x="28947" y="198"/>
                  <a:pt x="28947" y="212"/>
                </a:cubicBezTo>
                <a:lnTo>
                  <a:pt x="28947" y="2224"/>
                </a:lnTo>
                <a:cubicBezTo>
                  <a:pt x="28947" y="2238"/>
                  <a:pt x="28945" y="2252"/>
                  <a:pt x="28943" y="2265"/>
                </a:cubicBezTo>
                <a:cubicBezTo>
                  <a:pt x="28940" y="2279"/>
                  <a:pt x="28936" y="2292"/>
                  <a:pt x="28931" y="2305"/>
                </a:cubicBezTo>
                <a:cubicBezTo>
                  <a:pt x="28925" y="2318"/>
                  <a:pt x="28919" y="2330"/>
                  <a:pt x="28911" y="2342"/>
                </a:cubicBezTo>
                <a:cubicBezTo>
                  <a:pt x="28903" y="2353"/>
                  <a:pt x="28894" y="2364"/>
                  <a:pt x="28885" y="2374"/>
                </a:cubicBezTo>
                <a:cubicBezTo>
                  <a:pt x="28875" y="2383"/>
                  <a:pt x="28864" y="2392"/>
                  <a:pt x="28853" y="2400"/>
                </a:cubicBezTo>
                <a:cubicBezTo>
                  <a:pt x="28841" y="2408"/>
                  <a:pt x="28829" y="2414"/>
                  <a:pt x="28816" y="2419"/>
                </a:cubicBezTo>
                <a:cubicBezTo>
                  <a:pt x="28803" y="2425"/>
                  <a:pt x="28790" y="2429"/>
                  <a:pt x="28776" y="2432"/>
                </a:cubicBezTo>
                <a:cubicBezTo>
                  <a:pt x="28763" y="2434"/>
                  <a:pt x="28749" y="2436"/>
                  <a:pt x="28735" y="2436"/>
                </a:cubicBezTo>
                <a:lnTo>
                  <a:pt x="159" y="2436"/>
                </a:lnTo>
                <a:cubicBezTo>
                  <a:pt x="149" y="2436"/>
                  <a:pt x="138" y="2434"/>
                  <a:pt x="128" y="2432"/>
                </a:cubicBezTo>
                <a:cubicBezTo>
                  <a:pt x="118" y="2429"/>
                  <a:pt x="108" y="2425"/>
                  <a:pt x="98" y="2419"/>
                </a:cubicBezTo>
                <a:cubicBezTo>
                  <a:pt x="89" y="2414"/>
                  <a:pt x="79" y="2408"/>
                  <a:pt x="71" y="2400"/>
                </a:cubicBezTo>
                <a:cubicBezTo>
                  <a:pt x="62" y="2392"/>
                  <a:pt x="54" y="2383"/>
                  <a:pt x="47" y="2374"/>
                </a:cubicBezTo>
                <a:cubicBezTo>
                  <a:pt x="39" y="2364"/>
                  <a:pt x="33" y="2353"/>
                  <a:pt x="27" y="2342"/>
                </a:cubicBezTo>
                <a:cubicBezTo>
                  <a:pt x="21" y="2330"/>
                  <a:pt x="16" y="2318"/>
                  <a:pt x="12" y="2305"/>
                </a:cubicBezTo>
                <a:cubicBezTo>
                  <a:pt x="8" y="2292"/>
                  <a:pt x="5" y="2279"/>
                  <a:pt x="3" y="2265"/>
                </a:cubicBezTo>
                <a:cubicBezTo>
                  <a:pt x="1" y="2252"/>
                  <a:pt x="0" y="2238"/>
                  <a:pt x="0" y="222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4" name="Free-form: Shape 1123"/>
          <p:cNvSpPr/>
          <p:nvPr/>
        </p:nvSpPr>
        <p:spPr>
          <a:xfrm>
            <a:off x="1180800" y="2304720"/>
            <a:ext cx="76680" cy="876960"/>
          </a:xfrm>
          <a:custGeom>
            <a:avLst/>
            <a:gdLst/>
            <a:ahLst/>
            <a:cxnLst/>
            <a:rect l="0" t="0" r="r" b="b"/>
            <a:pathLst>
              <a:path w="213" h="2436">
                <a:moveTo>
                  <a:pt x="0" y="0"/>
                </a:moveTo>
                <a:lnTo>
                  <a:pt x="213" y="0"/>
                </a:lnTo>
                <a:lnTo>
                  <a:pt x="213" y="2436"/>
                </a:lnTo>
                <a:lnTo>
                  <a:pt x="0" y="2436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25" name="TextBox 1124"/>
          <p:cNvSpPr txBox="1"/>
          <p:nvPr/>
        </p:nvSpPr>
        <p:spPr>
          <a:xfrm>
            <a:off x="764280" y="242964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6" name="TextBox 1125"/>
          <p:cNvSpPr txBox="1"/>
          <p:nvPr/>
        </p:nvSpPr>
        <p:spPr>
          <a:xfrm>
            <a:off x="1409760" y="2530440"/>
            <a:ext cx="9455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Bioinformatics approach enables systematic identification</a:t>
            </a:r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of shared molecular mechanisms between heart failure and breast cancer through transcriptomic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7" name="Free-form: Shape 1126"/>
          <p:cNvSpPr/>
          <p:nvPr/>
        </p:nvSpPr>
        <p:spPr>
          <a:xfrm>
            <a:off x="571320" y="33717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2"/>
                </a:lnTo>
                <a:cubicBezTo>
                  <a:pt x="0" y="199"/>
                  <a:pt x="1" y="185"/>
                  <a:pt x="4" y="171"/>
                </a:cubicBezTo>
                <a:cubicBezTo>
                  <a:pt x="7" y="157"/>
                  <a:pt x="11" y="143"/>
                  <a:pt x="16" y="130"/>
                </a:cubicBezTo>
                <a:cubicBezTo>
                  <a:pt x="21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1"/>
                  <a:pt x="1165" y="28"/>
                  <a:pt x="1177" y="35"/>
                </a:cubicBezTo>
                <a:cubicBezTo>
                  <a:pt x="1188" y="43"/>
                  <a:pt x="1199" y="52"/>
                  <a:pt x="1209" y="62"/>
                </a:cubicBezTo>
                <a:cubicBezTo>
                  <a:pt x="1219" y="72"/>
                  <a:pt x="1228" y="82"/>
                  <a:pt x="1235" y="94"/>
                </a:cubicBezTo>
                <a:cubicBezTo>
                  <a:pt x="1243" y="105"/>
                  <a:pt x="1250" y="118"/>
                  <a:pt x="1255" y="130"/>
                </a:cubicBezTo>
                <a:cubicBezTo>
                  <a:pt x="1260" y="143"/>
                  <a:pt x="1264" y="157"/>
                  <a:pt x="1267" y="171"/>
                </a:cubicBezTo>
                <a:cubicBezTo>
                  <a:pt x="1270" y="185"/>
                  <a:pt x="1271" y="199"/>
                  <a:pt x="1271" y="212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9"/>
                  <a:pt x="1188" y="1227"/>
                  <a:pt x="1177" y="1235"/>
                </a:cubicBezTo>
                <a:cubicBezTo>
                  <a:pt x="1165" y="1243"/>
                  <a:pt x="1153" y="1249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9"/>
                  <a:pt x="62" y="1209"/>
                </a:cubicBezTo>
                <a:cubicBezTo>
                  <a:pt x="52" y="1199"/>
                  <a:pt x="43" y="1188"/>
                  <a:pt x="36" y="1177"/>
                </a:cubicBezTo>
                <a:cubicBezTo>
                  <a:pt x="28" y="1165"/>
                  <a:pt x="21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28" name="TextBox 1127"/>
          <p:cNvSpPr txBox="1"/>
          <p:nvPr/>
        </p:nvSpPr>
        <p:spPr>
          <a:xfrm>
            <a:off x="1409760" y="2778120"/>
            <a:ext cx="493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9" name="Free-form: Shape 1128"/>
          <p:cNvSpPr/>
          <p:nvPr/>
        </p:nvSpPr>
        <p:spPr>
          <a:xfrm>
            <a:off x="1199880" y="3371760"/>
            <a:ext cx="10420920" cy="628920"/>
          </a:xfrm>
          <a:custGeom>
            <a:avLst/>
            <a:gdLst/>
            <a:ahLst/>
            <a:cxnLst/>
            <a:rect l="0" t="0" r="r" b="b"/>
            <a:pathLst>
              <a:path w="28947" h="1747">
                <a:moveTo>
                  <a:pt x="0" y="1535"/>
                </a:moveTo>
                <a:lnTo>
                  <a:pt x="0" y="211"/>
                </a:lnTo>
                <a:cubicBezTo>
                  <a:pt x="0" y="198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8"/>
                  <a:pt x="21" y="105"/>
                  <a:pt x="27" y="94"/>
                </a:cubicBezTo>
                <a:cubicBezTo>
                  <a:pt x="33" y="82"/>
                  <a:pt x="39" y="72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79" y="28"/>
                  <a:pt x="89" y="21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1"/>
                  <a:pt x="149" y="0"/>
                  <a:pt x="159" y="0"/>
                </a:cubicBezTo>
                <a:lnTo>
                  <a:pt x="28735" y="0"/>
                </a:lnTo>
                <a:cubicBezTo>
                  <a:pt x="28749" y="0"/>
                  <a:pt x="28763" y="1"/>
                  <a:pt x="28776" y="4"/>
                </a:cubicBezTo>
                <a:cubicBezTo>
                  <a:pt x="28790" y="7"/>
                  <a:pt x="28803" y="11"/>
                  <a:pt x="28816" y="16"/>
                </a:cubicBezTo>
                <a:cubicBezTo>
                  <a:pt x="28829" y="21"/>
                  <a:pt x="28841" y="28"/>
                  <a:pt x="28853" y="35"/>
                </a:cubicBezTo>
                <a:cubicBezTo>
                  <a:pt x="28864" y="43"/>
                  <a:pt x="28875" y="52"/>
                  <a:pt x="28885" y="62"/>
                </a:cubicBezTo>
                <a:cubicBezTo>
                  <a:pt x="28894" y="72"/>
                  <a:pt x="28903" y="82"/>
                  <a:pt x="28911" y="94"/>
                </a:cubicBezTo>
                <a:cubicBezTo>
                  <a:pt x="28919" y="105"/>
                  <a:pt x="28925" y="118"/>
                  <a:pt x="28931" y="130"/>
                </a:cubicBezTo>
                <a:cubicBezTo>
                  <a:pt x="28936" y="143"/>
                  <a:pt x="28940" y="156"/>
                  <a:pt x="28943" y="170"/>
                </a:cubicBezTo>
                <a:cubicBezTo>
                  <a:pt x="28945" y="184"/>
                  <a:pt x="28947" y="198"/>
                  <a:pt x="28947" y="211"/>
                </a:cubicBezTo>
                <a:lnTo>
                  <a:pt x="28947" y="1535"/>
                </a:lnTo>
                <a:cubicBezTo>
                  <a:pt x="28947" y="1549"/>
                  <a:pt x="28945" y="1563"/>
                  <a:pt x="28943" y="1577"/>
                </a:cubicBezTo>
                <a:cubicBezTo>
                  <a:pt x="28940" y="1590"/>
                  <a:pt x="28936" y="1603"/>
                  <a:pt x="28931" y="1616"/>
                </a:cubicBezTo>
                <a:cubicBezTo>
                  <a:pt x="28925" y="1629"/>
                  <a:pt x="28919" y="1641"/>
                  <a:pt x="28911" y="1653"/>
                </a:cubicBezTo>
                <a:cubicBezTo>
                  <a:pt x="28903" y="1664"/>
                  <a:pt x="28894" y="1675"/>
                  <a:pt x="28885" y="1685"/>
                </a:cubicBezTo>
                <a:cubicBezTo>
                  <a:pt x="28875" y="1695"/>
                  <a:pt x="28864" y="1704"/>
                  <a:pt x="28853" y="1711"/>
                </a:cubicBezTo>
                <a:cubicBezTo>
                  <a:pt x="28841" y="1719"/>
                  <a:pt x="28829" y="1726"/>
                  <a:pt x="28816" y="1731"/>
                </a:cubicBezTo>
                <a:cubicBezTo>
                  <a:pt x="28803" y="1736"/>
                  <a:pt x="28790" y="1740"/>
                  <a:pt x="28776" y="1743"/>
                </a:cubicBezTo>
                <a:cubicBezTo>
                  <a:pt x="28763" y="1746"/>
                  <a:pt x="28749" y="1747"/>
                  <a:pt x="28735" y="1747"/>
                </a:cubicBezTo>
                <a:lnTo>
                  <a:pt x="159" y="1747"/>
                </a:lnTo>
                <a:cubicBezTo>
                  <a:pt x="149" y="1747"/>
                  <a:pt x="138" y="1746"/>
                  <a:pt x="128" y="1743"/>
                </a:cubicBezTo>
                <a:cubicBezTo>
                  <a:pt x="118" y="1740"/>
                  <a:pt x="108" y="1736"/>
                  <a:pt x="98" y="1731"/>
                </a:cubicBezTo>
                <a:cubicBezTo>
                  <a:pt x="89" y="1726"/>
                  <a:pt x="79" y="1719"/>
                  <a:pt x="71" y="1711"/>
                </a:cubicBezTo>
                <a:cubicBezTo>
                  <a:pt x="62" y="1704"/>
                  <a:pt x="54" y="1695"/>
                  <a:pt x="47" y="1685"/>
                </a:cubicBezTo>
                <a:cubicBezTo>
                  <a:pt x="39" y="1675"/>
                  <a:pt x="33" y="1664"/>
                  <a:pt x="27" y="1653"/>
                </a:cubicBezTo>
                <a:cubicBezTo>
                  <a:pt x="21" y="1641"/>
                  <a:pt x="16" y="1629"/>
                  <a:pt x="12" y="1616"/>
                </a:cubicBezTo>
                <a:cubicBezTo>
                  <a:pt x="8" y="1603"/>
                  <a:pt x="5" y="1590"/>
                  <a:pt x="3" y="1577"/>
                </a:cubicBezTo>
                <a:cubicBezTo>
                  <a:pt x="1" y="1563"/>
                  <a:pt x="0" y="1549"/>
                  <a:pt x="0" y="153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0" name="Free-form: Shape 1129"/>
          <p:cNvSpPr/>
          <p:nvPr/>
        </p:nvSpPr>
        <p:spPr>
          <a:xfrm>
            <a:off x="1180800" y="3371760"/>
            <a:ext cx="76680" cy="628920"/>
          </a:xfrm>
          <a:custGeom>
            <a:avLst/>
            <a:gdLst/>
            <a:ahLst/>
            <a:cxnLst/>
            <a:rect l="0" t="0" r="r" b="b"/>
            <a:pathLst>
              <a:path w="213" h="1747">
                <a:moveTo>
                  <a:pt x="0" y="0"/>
                </a:moveTo>
                <a:lnTo>
                  <a:pt x="213" y="0"/>
                </a:lnTo>
                <a:lnTo>
                  <a:pt x="213" y="1747"/>
                </a:lnTo>
                <a:lnTo>
                  <a:pt x="0" y="174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31" name="TextBox 1130"/>
          <p:cNvSpPr txBox="1"/>
          <p:nvPr/>
        </p:nvSpPr>
        <p:spPr>
          <a:xfrm>
            <a:off x="751320" y="34963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2" name="Free-form: Shape 1131"/>
          <p:cNvSpPr/>
          <p:nvPr/>
        </p:nvSpPr>
        <p:spPr>
          <a:xfrm>
            <a:off x="571320" y="41907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2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2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2"/>
                  <a:pt x="1165" y="28"/>
                  <a:pt x="1177" y="36"/>
                </a:cubicBezTo>
                <a:cubicBezTo>
                  <a:pt x="1188" y="44"/>
                  <a:pt x="1199" y="52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1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1"/>
                </a:cubicBezTo>
                <a:cubicBezTo>
                  <a:pt x="1264" y="1114"/>
                  <a:pt x="1260" y="1128"/>
                  <a:pt x="1255" y="1141"/>
                </a:cubicBezTo>
                <a:cubicBezTo>
                  <a:pt x="1250" y="1153"/>
                  <a:pt x="1243" y="1166"/>
                  <a:pt x="1235" y="1177"/>
                </a:cubicBezTo>
                <a:cubicBezTo>
                  <a:pt x="1228" y="1189"/>
                  <a:pt x="1219" y="1199"/>
                  <a:pt x="1209" y="1209"/>
                </a:cubicBezTo>
                <a:cubicBezTo>
                  <a:pt x="1199" y="1219"/>
                  <a:pt x="1188" y="1228"/>
                  <a:pt x="1177" y="1235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50"/>
                  <a:pt x="106" y="1243"/>
                  <a:pt x="94" y="1235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199"/>
                  <a:pt x="43" y="1189"/>
                  <a:pt x="36" y="1177"/>
                </a:cubicBezTo>
                <a:cubicBezTo>
                  <a:pt x="28" y="1166"/>
                  <a:pt x="21" y="1153"/>
                  <a:pt x="16" y="1140"/>
                </a:cubicBezTo>
                <a:cubicBezTo>
                  <a:pt x="11" y="1128"/>
                  <a:pt x="7" y="1114"/>
                  <a:pt x="4" y="1101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3" name="TextBox 1132"/>
          <p:cNvSpPr txBox="1"/>
          <p:nvPr/>
        </p:nvSpPr>
        <p:spPr>
          <a:xfrm>
            <a:off x="1409760" y="3597120"/>
            <a:ext cx="9542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Transcriptomic analysis reveals overlapping pathways</a:t>
            </a:r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between BC and CVD, including inflammatory signaling, oxidative stress, and metabolic dysregulation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4" name="Free-form: Shape 1133"/>
          <p:cNvSpPr/>
          <p:nvPr/>
        </p:nvSpPr>
        <p:spPr>
          <a:xfrm>
            <a:off x="1199880" y="4190760"/>
            <a:ext cx="10420920" cy="628920"/>
          </a:xfrm>
          <a:custGeom>
            <a:avLst/>
            <a:gdLst/>
            <a:ahLst/>
            <a:cxnLst/>
            <a:rect l="0" t="0" r="r" b="b"/>
            <a:pathLst>
              <a:path w="28947" h="1747">
                <a:moveTo>
                  <a:pt x="0" y="1536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2"/>
                  <a:pt x="62" y="44"/>
                  <a:pt x="71" y="36"/>
                </a:cubicBezTo>
                <a:cubicBezTo>
                  <a:pt x="79" y="28"/>
                  <a:pt x="89" y="22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2"/>
                  <a:pt x="149" y="0"/>
                  <a:pt x="159" y="0"/>
                </a:cubicBezTo>
                <a:lnTo>
                  <a:pt x="28735" y="0"/>
                </a:lnTo>
                <a:cubicBezTo>
                  <a:pt x="28749" y="0"/>
                  <a:pt x="28763" y="2"/>
                  <a:pt x="28776" y="4"/>
                </a:cubicBezTo>
                <a:cubicBezTo>
                  <a:pt x="28790" y="7"/>
                  <a:pt x="28803" y="11"/>
                  <a:pt x="28816" y="16"/>
                </a:cubicBezTo>
                <a:cubicBezTo>
                  <a:pt x="28829" y="22"/>
                  <a:pt x="28841" y="28"/>
                  <a:pt x="28853" y="36"/>
                </a:cubicBezTo>
                <a:cubicBezTo>
                  <a:pt x="28864" y="44"/>
                  <a:pt x="28875" y="52"/>
                  <a:pt x="28885" y="62"/>
                </a:cubicBezTo>
                <a:cubicBezTo>
                  <a:pt x="28894" y="72"/>
                  <a:pt x="28903" y="83"/>
                  <a:pt x="28911" y="94"/>
                </a:cubicBezTo>
                <a:cubicBezTo>
                  <a:pt x="28919" y="106"/>
                  <a:pt x="28925" y="118"/>
                  <a:pt x="28931" y="131"/>
                </a:cubicBezTo>
                <a:cubicBezTo>
                  <a:pt x="28936" y="144"/>
                  <a:pt x="28940" y="157"/>
                  <a:pt x="28943" y="171"/>
                </a:cubicBezTo>
                <a:cubicBezTo>
                  <a:pt x="28945" y="184"/>
                  <a:pt x="28947" y="198"/>
                  <a:pt x="28947" y="212"/>
                </a:cubicBezTo>
                <a:lnTo>
                  <a:pt x="28947" y="1536"/>
                </a:lnTo>
                <a:cubicBezTo>
                  <a:pt x="28947" y="1550"/>
                  <a:pt x="28945" y="1563"/>
                  <a:pt x="28943" y="1577"/>
                </a:cubicBezTo>
                <a:cubicBezTo>
                  <a:pt x="28940" y="1591"/>
                  <a:pt x="28936" y="1604"/>
                  <a:pt x="28931" y="1617"/>
                </a:cubicBezTo>
                <a:cubicBezTo>
                  <a:pt x="28925" y="1630"/>
                  <a:pt x="28919" y="1642"/>
                  <a:pt x="28911" y="1653"/>
                </a:cubicBezTo>
                <a:cubicBezTo>
                  <a:pt x="28903" y="1665"/>
                  <a:pt x="28894" y="1676"/>
                  <a:pt x="28885" y="1685"/>
                </a:cubicBezTo>
                <a:cubicBezTo>
                  <a:pt x="28875" y="1695"/>
                  <a:pt x="28864" y="1704"/>
                  <a:pt x="28853" y="1712"/>
                </a:cubicBezTo>
                <a:cubicBezTo>
                  <a:pt x="28841" y="1719"/>
                  <a:pt x="28829" y="1726"/>
                  <a:pt x="28816" y="1731"/>
                </a:cubicBezTo>
                <a:cubicBezTo>
                  <a:pt x="28803" y="1737"/>
                  <a:pt x="28790" y="1741"/>
                  <a:pt x="28776" y="1743"/>
                </a:cubicBezTo>
                <a:cubicBezTo>
                  <a:pt x="28763" y="1746"/>
                  <a:pt x="28749" y="1747"/>
                  <a:pt x="28735" y="1747"/>
                </a:cubicBezTo>
                <a:lnTo>
                  <a:pt x="159" y="1747"/>
                </a:lnTo>
                <a:cubicBezTo>
                  <a:pt x="149" y="1747"/>
                  <a:pt x="138" y="1746"/>
                  <a:pt x="128" y="1743"/>
                </a:cubicBezTo>
                <a:cubicBezTo>
                  <a:pt x="118" y="1741"/>
                  <a:pt x="108" y="1737"/>
                  <a:pt x="98" y="1731"/>
                </a:cubicBezTo>
                <a:cubicBezTo>
                  <a:pt x="89" y="1726"/>
                  <a:pt x="79" y="1719"/>
                  <a:pt x="71" y="1712"/>
                </a:cubicBezTo>
                <a:cubicBezTo>
                  <a:pt x="62" y="1704"/>
                  <a:pt x="54" y="1695"/>
                  <a:pt x="47" y="1685"/>
                </a:cubicBezTo>
                <a:cubicBezTo>
                  <a:pt x="39" y="1676"/>
                  <a:pt x="33" y="1665"/>
                  <a:pt x="27" y="1653"/>
                </a:cubicBezTo>
                <a:cubicBezTo>
                  <a:pt x="21" y="1642"/>
                  <a:pt x="16" y="1630"/>
                  <a:pt x="12" y="1617"/>
                </a:cubicBezTo>
                <a:cubicBezTo>
                  <a:pt x="8" y="1604"/>
                  <a:pt x="5" y="1591"/>
                  <a:pt x="3" y="1577"/>
                </a:cubicBezTo>
                <a:cubicBezTo>
                  <a:pt x="1" y="1563"/>
                  <a:pt x="0" y="1550"/>
                  <a:pt x="0" y="153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5" name="Free-form: Shape 1134"/>
          <p:cNvSpPr/>
          <p:nvPr/>
        </p:nvSpPr>
        <p:spPr>
          <a:xfrm>
            <a:off x="1180800" y="4190760"/>
            <a:ext cx="76680" cy="628920"/>
          </a:xfrm>
          <a:custGeom>
            <a:avLst/>
            <a:gdLst/>
            <a:ahLst/>
            <a:cxnLst/>
            <a:rect l="0" t="0" r="r" b="b"/>
            <a:pathLst>
              <a:path w="213" h="1747">
                <a:moveTo>
                  <a:pt x="0" y="0"/>
                </a:moveTo>
                <a:lnTo>
                  <a:pt x="213" y="0"/>
                </a:lnTo>
                <a:lnTo>
                  <a:pt x="213" y="1747"/>
                </a:lnTo>
                <a:lnTo>
                  <a:pt x="0" y="1747"/>
                </a:lnTo>
                <a:lnTo>
                  <a:pt x="0" y="0"/>
                </a:ln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6" name="TextBox 1135"/>
          <p:cNvSpPr txBox="1"/>
          <p:nvPr/>
        </p:nvSpPr>
        <p:spPr>
          <a:xfrm>
            <a:off x="753480" y="431568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3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7" name="Free-form: Shape 1136"/>
          <p:cNvSpPr/>
          <p:nvPr/>
        </p:nvSpPr>
        <p:spPr>
          <a:xfrm>
            <a:off x="571320" y="501012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1"/>
                </a:lnTo>
                <a:cubicBezTo>
                  <a:pt x="0" y="197"/>
                  <a:pt x="1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1" y="117"/>
                  <a:pt x="28" y="105"/>
                  <a:pt x="36" y="94"/>
                </a:cubicBezTo>
                <a:cubicBezTo>
                  <a:pt x="43" y="82"/>
                  <a:pt x="52" y="71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0"/>
                  <a:pt x="157" y="6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6"/>
                  <a:pt x="1127" y="10"/>
                  <a:pt x="1140" y="16"/>
                </a:cubicBezTo>
                <a:cubicBezTo>
                  <a:pt x="1153" y="21"/>
                  <a:pt x="1165" y="28"/>
                  <a:pt x="1177" y="35"/>
                </a:cubicBezTo>
                <a:cubicBezTo>
                  <a:pt x="1188" y="43"/>
                  <a:pt x="1199" y="52"/>
                  <a:pt x="1209" y="62"/>
                </a:cubicBezTo>
                <a:cubicBezTo>
                  <a:pt x="1219" y="71"/>
                  <a:pt x="1228" y="82"/>
                  <a:pt x="1235" y="94"/>
                </a:cubicBezTo>
                <a:cubicBezTo>
                  <a:pt x="1243" y="105"/>
                  <a:pt x="1250" y="117"/>
                  <a:pt x="1255" y="130"/>
                </a:cubicBezTo>
                <a:cubicBezTo>
                  <a:pt x="1260" y="143"/>
                  <a:pt x="1264" y="156"/>
                  <a:pt x="1267" y="170"/>
                </a:cubicBezTo>
                <a:cubicBezTo>
                  <a:pt x="1270" y="184"/>
                  <a:pt x="1271" y="197"/>
                  <a:pt x="1271" y="211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8"/>
                  <a:pt x="1188" y="1227"/>
                  <a:pt x="1177" y="1235"/>
                </a:cubicBezTo>
                <a:cubicBezTo>
                  <a:pt x="1165" y="1243"/>
                  <a:pt x="1153" y="1249"/>
                  <a:pt x="1140" y="1254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0" y="1267"/>
                </a:cubicBezTo>
                <a:cubicBezTo>
                  <a:pt x="157" y="1264"/>
                  <a:pt x="144" y="1260"/>
                  <a:pt x="131" y="1254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8"/>
                  <a:pt x="62" y="1209"/>
                </a:cubicBezTo>
                <a:cubicBezTo>
                  <a:pt x="52" y="1199"/>
                  <a:pt x="43" y="1188"/>
                  <a:pt x="36" y="1177"/>
                </a:cubicBezTo>
                <a:cubicBezTo>
                  <a:pt x="28" y="1165"/>
                  <a:pt x="21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38" name="TextBox 1137"/>
          <p:cNvSpPr txBox="1"/>
          <p:nvPr/>
        </p:nvSpPr>
        <p:spPr>
          <a:xfrm>
            <a:off x="1409760" y="4416480"/>
            <a:ext cx="82278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Whole blood analysis provides minimally invasive</a:t>
            </a:r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biomarker discovery platform suitable for clinical translation and patient monitoring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9" name="Free-form: Shape 1138"/>
          <p:cNvSpPr/>
          <p:nvPr/>
        </p:nvSpPr>
        <p:spPr>
          <a:xfrm>
            <a:off x="1199880" y="5010120"/>
            <a:ext cx="10420920" cy="628920"/>
          </a:xfrm>
          <a:custGeom>
            <a:avLst/>
            <a:gdLst/>
            <a:ahLst/>
            <a:cxnLst/>
            <a:rect l="0" t="0" r="r" b="b"/>
            <a:pathLst>
              <a:path w="28947" h="1747">
                <a:moveTo>
                  <a:pt x="0" y="1535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3" y="82"/>
                  <a:pt x="39" y="71"/>
                  <a:pt x="47" y="62"/>
                </a:cubicBezTo>
                <a:cubicBezTo>
                  <a:pt x="54" y="52"/>
                  <a:pt x="62" y="43"/>
                  <a:pt x="71" y="35"/>
                </a:cubicBezTo>
                <a:cubicBezTo>
                  <a:pt x="79" y="28"/>
                  <a:pt x="89" y="21"/>
                  <a:pt x="98" y="16"/>
                </a:cubicBezTo>
                <a:cubicBezTo>
                  <a:pt x="108" y="10"/>
                  <a:pt x="118" y="6"/>
                  <a:pt x="128" y="4"/>
                </a:cubicBezTo>
                <a:cubicBezTo>
                  <a:pt x="138" y="1"/>
                  <a:pt x="149" y="0"/>
                  <a:pt x="159" y="0"/>
                </a:cubicBezTo>
                <a:lnTo>
                  <a:pt x="28735" y="0"/>
                </a:lnTo>
                <a:cubicBezTo>
                  <a:pt x="28749" y="0"/>
                  <a:pt x="28763" y="1"/>
                  <a:pt x="28776" y="4"/>
                </a:cubicBezTo>
                <a:cubicBezTo>
                  <a:pt x="28790" y="6"/>
                  <a:pt x="28803" y="10"/>
                  <a:pt x="28816" y="16"/>
                </a:cubicBezTo>
                <a:cubicBezTo>
                  <a:pt x="28829" y="21"/>
                  <a:pt x="28841" y="28"/>
                  <a:pt x="28853" y="35"/>
                </a:cubicBezTo>
                <a:cubicBezTo>
                  <a:pt x="28864" y="43"/>
                  <a:pt x="28875" y="52"/>
                  <a:pt x="28885" y="62"/>
                </a:cubicBezTo>
                <a:cubicBezTo>
                  <a:pt x="28894" y="71"/>
                  <a:pt x="28903" y="82"/>
                  <a:pt x="28911" y="94"/>
                </a:cubicBezTo>
                <a:cubicBezTo>
                  <a:pt x="28919" y="105"/>
                  <a:pt x="28925" y="117"/>
                  <a:pt x="28931" y="130"/>
                </a:cubicBezTo>
                <a:cubicBezTo>
                  <a:pt x="28936" y="143"/>
                  <a:pt x="28940" y="156"/>
                  <a:pt x="28943" y="170"/>
                </a:cubicBezTo>
                <a:cubicBezTo>
                  <a:pt x="28945" y="184"/>
                  <a:pt x="28947" y="197"/>
                  <a:pt x="28947" y="211"/>
                </a:cubicBezTo>
                <a:lnTo>
                  <a:pt x="28947" y="1535"/>
                </a:lnTo>
                <a:cubicBezTo>
                  <a:pt x="28947" y="1549"/>
                  <a:pt x="28945" y="1563"/>
                  <a:pt x="28943" y="1576"/>
                </a:cubicBezTo>
                <a:cubicBezTo>
                  <a:pt x="28940" y="1590"/>
                  <a:pt x="28936" y="1603"/>
                  <a:pt x="28931" y="1616"/>
                </a:cubicBezTo>
                <a:cubicBezTo>
                  <a:pt x="28925" y="1629"/>
                  <a:pt x="28919" y="1641"/>
                  <a:pt x="28911" y="1653"/>
                </a:cubicBezTo>
                <a:cubicBezTo>
                  <a:pt x="28903" y="1664"/>
                  <a:pt x="28894" y="1675"/>
                  <a:pt x="28885" y="1685"/>
                </a:cubicBezTo>
                <a:cubicBezTo>
                  <a:pt x="28875" y="1695"/>
                  <a:pt x="28864" y="1703"/>
                  <a:pt x="28853" y="1711"/>
                </a:cubicBezTo>
                <a:cubicBezTo>
                  <a:pt x="28841" y="1719"/>
                  <a:pt x="28829" y="1725"/>
                  <a:pt x="28816" y="1731"/>
                </a:cubicBezTo>
                <a:cubicBezTo>
                  <a:pt x="28803" y="1736"/>
                  <a:pt x="28790" y="1740"/>
                  <a:pt x="28776" y="1743"/>
                </a:cubicBezTo>
                <a:cubicBezTo>
                  <a:pt x="28763" y="1745"/>
                  <a:pt x="28749" y="1747"/>
                  <a:pt x="28735" y="1747"/>
                </a:cubicBezTo>
                <a:lnTo>
                  <a:pt x="159" y="1747"/>
                </a:lnTo>
                <a:cubicBezTo>
                  <a:pt x="149" y="1747"/>
                  <a:pt x="138" y="1745"/>
                  <a:pt x="128" y="1743"/>
                </a:cubicBezTo>
                <a:cubicBezTo>
                  <a:pt x="118" y="1740"/>
                  <a:pt x="108" y="1736"/>
                  <a:pt x="98" y="1731"/>
                </a:cubicBezTo>
                <a:cubicBezTo>
                  <a:pt x="89" y="1725"/>
                  <a:pt x="79" y="1719"/>
                  <a:pt x="71" y="1711"/>
                </a:cubicBezTo>
                <a:cubicBezTo>
                  <a:pt x="62" y="1703"/>
                  <a:pt x="54" y="1695"/>
                  <a:pt x="47" y="1685"/>
                </a:cubicBezTo>
                <a:cubicBezTo>
                  <a:pt x="39" y="1675"/>
                  <a:pt x="33" y="1664"/>
                  <a:pt x="27" y="1653"/>
                </a:cubicBezTo>
                <a:cubicBezTo>
                  <a:pt x="21" y="1641"/>
                  <a:pt x="16" y="1629"/>
                  <a:pt x="12" y="1616"/>
                </a:cubicBezTo>
                <a:cubicBezTo>
                  <a:pt x="8" y="1603"/>
                  <a:pt x="5" y="1590"/>
                  <a:pt x="3" y="1576"/>
                </a:cubicBezTo>
                <a:cubicBezTo>
                  <a:pt x="1" y="1563"/>
                  <a:pt x="0" y="1549"/>
                  <a:pt x="0" y="153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0" name="Free-form: Shape 1139"/>
          <p:cNvSpPr/>
          <p:nvPr/>
        </p:nvSpPr>
        <p:spPr>
          <a:xfrm>
            <a:off x="1180800" y="5010120"/>
            <a:ext cx="76680" cy="628920"/>
          </a:xfrm>
          <a:custGeom>
            <a:avLst/>
            <a:gdLst/>
            <a:ahLst/>
            <a:cxnLst/>
            <a:rect l="0" t="0" r="r" b="b"/>
            <a:pathLst>
              <a:path w="213" h="1747">
                <a:moveTo>
                  <a:pt x="0" y="0"/>
                </a:moveTo>
                <a:lnTo>
                  <a:pt x="213" y="0"/>
                </a:lnTo>
                <a:lnTo>
                  <a:pt x="213" y="1747"/>
                </a:lnTo>
                <a:lnTo>
                  <a:pt x="0" y="1747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1" name="TextBox 1140"/>
          <p:cNvSpPr txBox="1"/>
          <p:nvPr/>
        </p:nvSpPr>
        <p:spPr>
          <a:xfrm>
            <a:off x="748800" y="513468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4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2" name="Free-form: Shape 1141"/>
          <p:cNvSpPr/>
          <p:nvPr/>
        </p:nvSpPr>
        <p:spPr>
          <a:xfrm>
            <a:off x="571320" y="582912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2"/>
                  <a:pt x="83" y="43"/>
                  <a:pt x="94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1"/>
                  <a:pt x="1165" y="28"/>
                  <a:pt x="1177" y="36"/>
                </a:cubicBezTo>
                <a:cubicBezTo>
                  <a:pt x="1188" y="43"/>
                  <a:pt x="1199" y="52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0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1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9"/>
                  <a:pt x="1188" y="1228"/>
                  <a:pt x="1177" y="1235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50"/>
                  <a:pt x="106" y="1243"/>
                  <a:pt x="94" y="1235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199"/>
                  <a:pt x="43" y="1188"/>
                  <a:pt x="36" y="1177"/>
                </a:cubicBezTo>
                <a:cubicBezTo>
                  <a:pt x="28" y="1165"/>
                  <a:pt x="21" y="1153"/>
                  <a:pt x="16" y="1140"/>
                </a:cubicBezTo>
                <a:cubicBezTo>
                  <a:pt x="11" y="1127"/>
                  <a:pt x="7" y="1114"/>
                  <a:pt x="4" y="1101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3" name="TextBox 1142"/>
          <p:cNvSpPr txBox="1"/>
          <p:nvPr/>
        </p:nvSpPr>
        <p:spPr>
          <a:xfrm>
            <a:off x="1409760" y="5235480"/>
            <a:ext cx="90442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Integration of multiple datasets strengthens evidence</a:t>
            </a:r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for shared pathophysiology and supports the bidirectional CVD-cancer relationship hypothesis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4" name="Free-form: Shape 1143"/>
          <p:cNvSpPr/>
          <p:nvPr/>
        </p:nvSpPr>
        <p:spPr>
          <a:xfrm>
            <a:off x="1199880" y="5829120"/>
            <a:ext cx="10420920" cy="876600"/>
          </a:xfrm>
          <a:custGeom>
            <a:avLst/>
            <a:gdLst/>
            <a:ahLst/>
            <a:cxnLst/>
            <a:rect l="0" t="0" r="r" b="b"/>
            <a:pathLst>
              <a:path w="28947" h="2435">
                <a:moveTo>
                  <a:pt x="0" y="2223"/>
                </a:moveTo>
                <a:lnTo>
                  <a:pt x="0" y="212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2"/>
                  <a:pt x="62" y="43"/>
                  <a:pt x="71" y="36"/>
                </a:cubicBezTo>
                <a:cubicBezTo>
                  <a:pt x="79" y="28"/>
                  <a:pt x="89" y="21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1"/>
                  <a:pt x="149" y="0"/>
                  <a:pt x="159" y="0"/>
                </a:cubicBezTo>
                <a:lnTo>
                  <a:pt x="28735" y="0"/>
                </a:lnTo>
                <a:cubicBezTo>
                  <a:pt x="28749" y="0"/>
                  <a:pt x="28763" y="1"/>
                  <a:pt x="28776" y="4"/>
                </a:cubicBezTo>
                <a:cubicBezTo>
                  <a:pt x="28790" y="7"/>
                  <a:pt x="28803" y="11"/>
                  <a:pt x="28816" y="16"/>
                </a:cubicBezTo>
                <a:cubicBezTo>
                  <a:pt x="28829" y="21"/>
                  <a:pt x="28841" y="28"/>
                  <a:pt x="28853" y="36"/>
                </a:cubicBezTo>
                <a:cubicBezTo>
                  <a:pt x="28864" y="43"/>
                  <a:pt x="28875" y="52"/>
                  <a:pt x="28885" y="62"/>
                </a:cubicBezTo>
                <a:cubicBezTo>
                  <a:pt x="28894" y="72"/>
                  <a:pt x="28903" y="83"/>
                  <a:pt x="28911" y="94"/>
                </a:cubicBezTo>
                <a:cubicBezTo>
                  <a:pt x="28919" y="106"/>
                  <a:pt x="28925" y="118"/>
                  <a:pt x="28931" y="131"/>
                </a:cubicBezTo>
                <a:cubicBezTo>
                  <a:pt x="28936" y="144"/>
                  <a:pt x="28940" y="157"/>
                  <a:pt x="28943" y="170"/>
                </a:cubicBezTo>
                <a:cubicBezTo>
                  <a:pt x="28945" y="184"/>
                  <a:pt x="28947" y="198"/>
                  <a:pt x="28947" y="212"/>
                </a:cubicBezTo>
                <a:lnTo>
                  <a:pt x="28947" y="2223"/>
                </a:lnTo>
                <a:cubicBezTo>
                  <a:pt x="28947" y="2237"/>
                  <a:pt x="28945" y="2251"/>
                  <a:pt x="28943" y="2265"/>
                </a:cubicBezTo>
                <a:cubicBezTo>
                  <a:pt x="28940" y="2278"/>
                  <a:pt x="28936" y="2292"/>
                  <a:pt x="28931" y="2305"/>
                </a:cubicBezTo>
                <a:cubicBezTo>
                  <a:pt x="28925" y="2317"/>
                  <a:pt x="28919" y="2330"/>
                  <a:pt x="28911" y="2341"/>
                </a:cubicBezTo>
                <a:cubicBezTo>
                  <a:pt x="28903" y="2353"/>
                  <a:pt x="28894" y="2363"/>
                  <a:pt x="28885" y="2373"/>
                </a:cubicBezTo>
                <a:cubicBezTo>
                  <a:pt x="28875" y="2383"/>
                  <a:pt x="28864" y="2392"/>
                  <a:pt x="28853" y="2399"/>
                </a:cubicBezTo>
                <a:cubicBezTo>
                  <a:pt x="28841" y="2407"/>
                  <a:pt x="28829" y="2414"/>
                  <a:pt x="28816" y="2419"/>
                </a:cubicBezTo>
                <a:cubicBezTo>
                  <a:pt x="28803" y="2424"/>
                  <a:pt x="28790" y="2428"/>
                  <a:pt x="28776" y="2431"/>
                </a:cubicBezTo>
                <a:cubicBezTo>
                  <a:pt x="28763" y="2434"/>
                  <a:pt x="28749" y="2435"/>
                  <a:pt x="28735" y="2435"/>
                </a:cubicBezTo>
                <a:lnTo>
                  <a:pt x="159" y="2435"/>
                </a:lnTo>
                <a:cubicBezTo>
                  <a:pt x="149" y="2435"/>
                  <a:pt x="138" y="2434"/>
                  <a:pt x="128" y="2431"/>
                </a:cubicBezTo>
                <a:cubicBezTo>
                  <a:pt x="118" y="2428"/>
                  <a:pt x="108" y="2424"/>
                  <a:pt x="98" y="2419"/>
                </a:cubicBezTo>
                <a:cubicBezTo>
                  <a:pt x="89" y="2414"/>
                  <a:pt x="79" y="2407"/>
                  <a:pt x="71" y="2399"/>
                </a:cubicBezTo>
                <a:cubicBezTo>
                  <a:pt x="62" y="2392"/>
                  <a:pt x="54" y="2383"/>
                  <a:pt x="47" y="2373"/>
                </a:cubicBezTo>
                <a:cubicBezTo>
                  <a:pt x="39" y="2363"/>
                  <a:pt x="33" y="2353"/>
                  <a:pt x="27" y="2341"/>
                </a:cubicBezTo>
                <a:cubicBezTo>
                  <a:pt x="21" y="2330"/>
                  <a:pt x="16" y="2317"/>
                  <a:pt x="12" y="2305"/>
                </a:cubicBezTo>
                <a:cubicBezTo>
                  <a:pt x="8" y="2292"/>
                  <a:pt x="5" y="2278"/>
                  <a:pt x="3" y="2265"/>
                </a:cubicBezTo>
                <a:cubicBezTo>
                  <a:pt x="1" y="2251"/>
                  <a:pt x="0" y="2237"/>
                  <a:pt x="0" y="222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5" name="Free-form: Shape 1144"/>
          <p:cNvSpPr/>
          <p:nvPr/>
        </p:nvSpPr>
        <p:spPr>
          <a:xfrm>
            <a:off x="1180800" y="5829120"/>
            <a:ext cx="76680" cy="876600"/>
          </a:xfrm>
          <a:custGeom>
            <a:avLst/>
            <a:gdLst/>
            <a:ahLst/>
            <a:cxnLst/>
            <a:rect l="0" t="0" r="r" b="b"/>
            <a:pathLst>
              <a:path w="213" h="2435">
                <a:moveTo>
                  <a:pt x="0" y="0"/>
                </a:moveTo>
                <a:lnTo>
                  <a:pt x="213" y="0"/>
                </a:lnTo>
                <a:lnTo>
                  <a:pt x="213" y="2435"/>
                </a:lnTo>
                <a:lnTo>
                  <a:pt x="0" y="243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6" name="TextBox 1145"/>
          <p:cNvSpPr txBox="1"/>
          <p:nvPr/>
        </p:nvSpPr>
        <p:spPr>
          <a:xfrm>
            <a:off x="753480" y="595404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5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7" name="TextBox 1146"/>
          <p:cNvSpPr txBox="1"/>
          <p:nvPr/>
        </p:nvSpPr>
        <p:spPr>
          <a:xfrm>
            <a:off x="1409760" y="6054840"/>
            <a:ext cx="9556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Findings support bidirectional CVD-cancer relationship</a:t>
            </a:r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and provide foundation for developing predictive biomarkers and therapeutic interventions targeting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8" name="TextBox 1147"/>
          <p:cNvSpPr txBox="1"/>
          <p:nvPr/>
        </p:nvSpPr>
        <p:spPr>
          <a:xfrm>
            <a:off x="1409760" y="6302520"/>
            <a:ext cx="1038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 dirty="0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shared pathways</a:t>
            </a:r>
            <a:endParaRPr lang="en-US" sz="1200" b="0" u="none" strike="noStrike" dirty="0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Free-form: Shape 1148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0" name="Free-form: Shape 114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1" name="Free-form: Shape 1150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52" name="TextBox 1151"/>
          <p:cNvSpPr txBox="1"/>
          <p:nvPr/>
        </p:nvSpPr>
        <p:spPr>
          <a:xfrm>
            <a:off x="571320" y="569160"/>
            <a:ext cx="240948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Future Directions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3" name="Free-form: Shape 1152"/>
          <p:cNvSpPr/>
          <p:nvPr/>
        </p:nvSpPr>
        <p:spPr>
          <a:xfrm>
            <a:off x="1333440" y="1923840"/>
            <a:ext cx="533520" cy="533880"/>
          </a:xfrm>
          <a:custGeom>
            <a:avLst/>
            <a:gdLst/>
            <a:ahLst/>
            <a:cxnLst/>
            <a:rect l="0" t="0" r="r" b="b"/>
            <a:pathLst>
              <a:path w="1482" h="1483">
                <a:moveTo>
                  <a:pt x="0" y="1270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10" y="144"/>
                  <a:pt x="16" y="131"/>
                </a:cubicBezTo>
                <a:cubicBezTo>
                  <a:pt x="21" y="118"/>
                  <a:pt x="28" y="106"/>
                  <a:pt x="35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1" y="52"/>
                  <a:pt x="82" y="43"/>
                  <a:pt x="94" y="36"/>
                </a:cubicBezTo>
                <a:cubicBezTo>
                  <a:pt x="105" y="28"/>
                  <a:pt x="117" y="22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70" y="0"/>
                </a:lnTo>
                <a:cubicBezTo>
                  <a:pt x="1284" y="0"/>
                  <a:pt x="1297" y="1"/>
                  <a:pt x="1311" y="4"/>
                </a:cubicBezTo>
                <a:cubicBezTo>
                  <a:pt x="1325" y="7"/>
                  <a:pt x="1338" y="11"/>
                  <a:pt x="1351" y="16"/>
                </a:cubicBezTo>
                <a:cubicBezTo>
                  <a:pt x="1364" y="22"/>
                  <a:pt x="1376" y="28"/>
                  <a:pt x="1387" y="36"/>
                </a:cubicBezTo>
                <a:cubicBezTo>
                  <a:pt x="1399" y="43"/>
                  <a:pt x="1410" y="52"/>
                  <a:pt x="1419" y="62"/>
                </a:cubicBezTo>
                <a:cubicBezTo>
                  <a:pt x="1429" y="72"/>
                  <a:pt x="1438" y="83"/>
                  <a:pt x="1446" y="94"/>
                </a:cubicBezTo>
                <a:cubicBezTo>
                  <a:pt x="1453" y="106"/>
                  <a:pt x="1460" y="118"/>
                  <a:pt x="1465" y="131"/>
                </a:cubicBezTo>
                <a:cubicBezTo>
                  <a:pt x="1471" y="144"/>
                  <a:pt x="1475" y="157"/>
                  <a:pt x="1477" y="170"/>
                </a:cubicBezTo>
                <a:cubicBezTo>
                  <a:pt x="1481" y="184"/>
                  <a:pt x="1482" y="198"/>
                  <a:pt x="1482" y="212"/>
                </a:cubicBezTo>
                <a:lnTo>
                  <a:pt x="1482" y="1270"/>
                </a:lnTo>
                <a:cubicBezTo>
                  <a:pt x="1482" y="1284"/>
                  <a:pt x="1481" y="1298"/>
                  <a:pt x="1477" y="1311"/>
                </a:cubicBezTo>
                <a:cubicBezTo>
                  <a:pt x="1475" y="1326"/>
                  <a:pt x="1471" y="1339"/>
                  <a:pt x="1465" y="1352"/>
                </a:cubicBezTo>
                <a:cubicBezTo>
                  <a:pt x="1460" y="1365"/>
                  <a:pt x="1453" y="1377"/>
                  <a:pt x="1446" y="1389"/>
                </a:cubicBezTo>
                <a:cubicBezTo>
                  <a:pt x="1438" y="1400"/>
                  <a:pt x="1429" y="1411"/>
                  <a:pt x="1419" y="1421"/>
                </a:cubicBezTo>
                <a:cubicBezTo>
                  <a:pt x="1410" y="1431"/>
                  <a:pt x="1399" y="1439"/>
                  <a:pt x="1387" y="1447"/>
                </a:cubicBezTo>
                <a:cubicBezTo>
                  <a:pt x="1376" y="1455"/>
                  <a:pt x="1364" y="1461"/>
                  <a:pt x="1351" y="1467"/>
                </a:cubicBezTo>
                <a:cubicBezTo>
                  <a:pt x="1338" y="1472"/>
                  <a:pt x="1325" y="1476"/>
                  <a:pt x="1311" y="1479"/>
                </a:cubicBezTo>
                <a:cubicBezTo>
                  <a:pt x="1297" y="1481"/>
                  <a:pt x="1284" y="1483"/>
                  <a:pt x="1270" y="1483"/>
                </a:cubicBezTo>
                <a:lnTo>
                  <a:pt x="211" y="1483"/>
                </a:lnTo>
                <a:cubicBezTo>
                  <a:pt x="197" y="1483"/>
                  <a:pt x="184" y="1481"/>
                  <a:pt x="170" y="1479"/>
                </a:cubicBezTo>
                <a:cubicBezTo>
                  <a:pt x="156" y="1476"/>
                  <a:pt x="143" y="1472"/>
                  <a:pt x="130" y="1467"/>
                </a:cubicBezTo>
                <a:cubicBezTo>
                  <a:pt x="117" y="1461"/>
                  <a:pt x="105" y="1455"/>
                  <a:pt x="94" y="1447"/>
                </a:cubicBezTo>
                <a:cubicBezTo>
                  <a:pt x="82" y="1439"/>
                  <a:pt x="71" y="1431"/>
                  <a:pt x="62" y="1421"/>
                </a:cubicBezTo>
                <a:cubicBezTo>
                  <a:pt x="52" y="1411"/>
                  <a:pt x="43" y="1400"/>
                  <a:pt x="35" y="1389"/>
                </a:cubicBezTo>
                <a:cubicBezTo>
                  <a:pt x="28" y="1377"/>
                  <a:pt x="21" y="1365"/>
                  <a:pt x="16" y="1352"/>
                </a:cubicBezTo>
                <a:cubicBezTo>
                  <a:pt x="10" y="1339"/>
                  <a:pt x="6" y="1326"/>
                  <a:pt x="4" y="1311"/>
                </a:cubicBezTo>
                <a:cubicBezTo>
                  <a:pt x="1" y="1298"/>
                  <a:pt x="0" y="1284"/>
                  <a:pt x="0" y="1270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54" name="TextBox 1153"/>
          <p:cNvSpPr txBox="1"/>
          <p:nvPr/>
        </p:nvSpPr>
        <p:spPr>
          <a:xfrm>
            <a:off x="4572720" y="1382040"/>
            <a:ext cx="30632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Next Steps in Cardio-Oncology Research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5" name="Free-form: Shape 1154"/>
          <p:cNvSpPr/>
          <p:nvPr/>
        </p:nvSpPr>
        <p:spPr>
          <a:xfrm>
            <a:off x="2057040" y="1923840"/>
            <a:ext cx="8801640" cy="972000"/>
          </a:xfrm>
          <a:custGeom>
            <a:avLst/>
            <a:gdLst/>
            <a:ahLst/>
            <a:cxnLst/>
            <a:rect l="0" t="0" r="r" b="b"/>
            <a:pathLst>
              <a:path w="24449" h="2700">
                <a:moveTo>
                  <a:pt x="0" y="2488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7" y="157"/>
                  <a:pt x="11" y="144"/>
                  <a:pt x="17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3"/>
                  <a:pt x="95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24237" y="0"/>
                </a:lnTo>
                <a:cubicBezTo>
                  <a:pt x="24251" y="0"/>
                  <a:pt x="24265" y="1"/>
                  <a:pt x="24279" y="4"/>
                </a:cubicBezTo>
                <a:cubicBezTo>
                  <a:pt x="24292" y="7"/>
                  <a:pt x="24305" y="11"/>
                  <a:pt x="24318" y="16"/>
                </a:cubicBezTo>
                <a:cubicBezTo>
                  <a:pt x="24331" y="22"/>
                  <a:pt x="24343" y="28"/>
                  <a:pt x="24355" y="36"/>
                </a:cubicBezTo>
                <a:cubicBezTo>
                  <a:pt x="24366" y="43"/>
                  <a:pt x="24377" y="52"/>
                  <a:pt x="24387" y="62"/>
                </a:cubicBezTo>
                <a:cubicBezTo>
                  <a:pt x="24397" y="72"/>
                  <a:pt x="24406" y="83"/>
                  <a:pt x="24413" y="94"/>
                </a:cubicBezTo>
                <a:cubicBezTo>
                  <a:pt x="24421" y="106"/>
                  <a:pt x="24428" y="118"/>
                  <a:pt x="24433" y="131"/>
                </a:cubicBezTo>
                <a:cubicBezTo>
                  <a:pt x="24438" y="144"/>
                  <a:pt x="24442" y="157"/>
                  <a:pt x="24445" y="170"/>
                </a:cubicBezTo>
                <a:cubicBezTo>
                  <a:pt x="24448" y="184"/>
                  <a:pt x="24449" y="198"/>
                  <a:pt x="24449" y="212"/>
                </a:cubicBezTo>
                <a:lnTo>
                  <a:pt x="24449" y="2488"/>
                </a:lnTo>
                <a:cubicBezTo>
                  <a:pt x="24449" y="2502"/>
                  <a:pt x="24448" y="2516"/>
                  <a:pt x="24445" y="2529"/>
                </a:cubicBezTo>
                <a:cubicBezTo>
                  <a:pt x="24442" y="2543"/>
                  <a:pt x="24438" y="2556"/>
                  <a:pt x="24433" y="2569"/>
                </a:cubicBezTo>
                <a:cubicBezTo>
                  <a:pt x="24428" y="2582"/>
                  <a:pt x="24421" y="2594"/>
                  <a:pt x="24413" y="2606"/>
                </a:cubicBezTo>
                <a:cubicBezTo>
                  <a:pt x="24406" y="2617"/>
                  <a:pt x="24397" y="2628"/>
                  <a:pt x="24387" y="2638"/>
                </a:cubicBezTo>
                <a:cubicBezTo>
                  <a:pt x="24377" y="2648"/>
                  <a:pt x="24366" y="2656"/>
                  <a:pt x="24355" y="2664"/>
                </a:cubicBezTo>
                <a:cubicBezTo>
                  <a:pt x="24343" y="2672"/>
                  <a:pt x="24331" y="2678"/>
                  <a:pt x="24318" y="2684"/>
                </a:cubicBezTo>
                <a:cubicBezTo>
                  <a:pt x="24305" y="2689"/>
                  <a:pt x="24292" y="2693"/>
                  <a:pt x="24279" y="2696"/>
                </a:cubicBezTo>
                <a:cubicBezTo>
                  <a:pt x="24265" y="2698"/>
                  <a:pt x="24251" y="2700"/>
                  <a:pt x="24237" y="2700"/>
                </a:cubicBezTo>
                <a:lnTo>
                  <a:pt x="212" y="2700"/>
                </a:lnTo>
                <a:cubicBezTo>
                  <a:pt x="198" y="2700"/>
                  <a:pt x="185" y="2698"/>
                  <a:pt x="171" y="2696"/>
                </a:cubicBezTo>
                <a:cubicBezTo>
                  <a:pt x="157" y="2693"/>
                  <a:pt x="144" y="2689"/>
                  <a:pt x="131" y="2684"/>
                </a:cubicBezTo>
                <a:cubicBezTo>
                  <a:pt x="118" y="2678"/>
                  <a:pt x="106" y="2672"/>
                  <a:pt x="95" y="2664"/>
                </a:cubicBezTo>
                <a:cubicBezTo>
                  <a:pt x="83" y="2656"/>
                  <a:pt x="72" y="2648"/>
                  <a:pt x="62" y="2638"/>
                </a:cubicBezTo>
                <a:cubicBezTo>
                  <a:pt x="53" y="2628"/>
                  <a:pt x="44" y="2617"/>
                  <a:pt x="36" y="2606"/>
                </a:cubicBezTo>
                <a:cubicBezTo>
                  <a:pt x="28" y="2594"/>
                  <a:pt x="22" y="2582"/>
                  <a:pt x="17" y="2569"/>
                </a:cubicBezTo>
                <a:cubicBezTo>
                  <a:pt x="11" y="2556"/>
                  <a:pt x="7" y="2543"/>
                  <a:pt x="5" y="2529"/>
                </a:cubicBezTo>
                <a:cubicBezTo>
                  <a:pt x="2" y="2516"/>
                  <a:pt x="0" y="2502"/>
                  <a:pt x="0" y="248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6" name="TextBox 1155"/>
          <p:cNvSpPr txBox="1"/>
          <p:nvPr/>
        </p:nvSpPr>
        <p:spPr>
          <a:xfrm>
            <a:off x="1564560" y="208656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7" name="TextBox 1156"/>
          <p:cNvSpPr txBox="1"/>
          <p:nvPr/>
        </p:nvSpPr>
        <p:spPr>
          <a:xfrm>
            <a:off x="2247840" y="2143800"/>
            <a:ext cx="13932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Validation Studies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58" name="Free-form: Shape 1157"/>
          <p:cNvSpPr/>
          <p:nvPr/>
        </p:nvSpPr>
        <p:spPr>
          <a:xfrm>
            <a:off x="1333440" y="3085920"/>
            <a:ext cx="533520" cy="533880"/>
          </a:xfrm>
          <a:custGeom>
            <a:avLst/>
            <a:gdLst/>
            <a:ahLst/>
            <a:cxnLst/>
            <a:rect l="0" t="0" r="r" b="b"/>
            <a:pathLst>
              <a:path w="1482" h="1483">
                <a:moveTo>
                  <a:pt x="0" y="1271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10" y="144"/>
                  <a:pt x="16" y="131"/>
                </a:cubicBezTo>
                <a:cubicBezTo>
                  <a:pt x="21" y="118"/>
                  <a:pt x="28" y="106"/>
                  <a:pt x="35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1" y="52"/>
                  <a:pt x="82" y="43"/>
                  <a:pt x="94" y="36"/>
                </a:cubicBezTo>
                <a:cubicBezTo>
                  <a:pt x="105" y="28"/>
                  <a:pt x="117" y="21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70" y="0"/>
                </a:lnTo>
                <a:cubicBezTo>
                  <a:pt x="1284" y="0"/>
                  <a:pt x="1297" y="1"/>
                  <a:pt x="1311" y="4"/>
                </a:cubicBezTo>
                <a:cubicBezTo>
                  <a:pt x="1325" y="7"/>
                  <a:pt x="1338" y="11"/>
                  <a:pt x="1351" y="16"/>
                </a:cubicBezTo>
                <a:cubicBezTo>
                  <a:pt x="1364" y="21"/>
                  <a:pt x="1376" y="28"/>
                  <a:pt x="1387" y="36"/>
                </a:cubicBezTo>
                <a:cubicBezTo>
                  <a:pt x="1399" y="43"/>
                  <a:pt x="1410" y="52"/>
                  <a:pt x="1419" y="62"/>
                </a:cubicBezTo>
                <a:cubicBezTo>
                  <a:pt x="1429" y="72"/>
                  <a:pt x="1438" y="83"/>
                  <a:pt x="1446" y="94"/>
                </a:cubicBezTo>
                <a:cubicBezTo>
                  <a:pt x="1453" y="106"/>
                  <a:pt x="1460" y="118"/>
                  <a:pt x="1465" y="131"/>
                </a:cubicBezTo>
                <a:cubicBezTo>
                  <a:pt x="1471" y="144"/>
                  <a:pt x="1475" y="157"/>
                  <a:pt x="1477" y="170"/>
                </a:cubicBezTo>
                <a:cubicBezTo>
                  <a:pt x="1481" y="184"/>
                  <a:pt x="1482" y="198"/>
                  <a:pt x="1482" y="212"/>
                </a:cubicBezTo>
                <a:lnTo>
                  <a:pt x="1482" y="1271"/>
                </a:lnTo>
                <a:cubicBezTo>
                  <a:pt x="1482" y="1285"/>
                  <a:pt x="1481" y="1299"/>
                  <a:pt x="1477" y="1312"/>
                </a:cubicBezTo>
                <a:cubicBezTo>
                  <a:pt x="1475" y="1326"/>
                  <a:pt x="1471" y="1339"/>
                  <a:pt x="1465" y="1352"/>
                </a:cubicBezTo>
                <a:cubicBezTo>
                  <a:pt x="1460" y="1365"/>
                  <a:pt x="1453" y="1377"/>
                  <a:pt x="1446" y="1389"/>
                </a:cubicBezTo>
                <a:cubicBezTo>
                  <a:pt x="1438" y="1400"/>
                  <a:pt x="1429" y="1411"/>
                  <a:pt x="1419" y="1421"/>
                </a:cubicBezTo>
                <a:cubicBezTo>
                  <a:pt x="1410" y="1430"/>
                  <a:pt x="1399" y="1439"/>
                  <a:pt x="1387" y="1447"/>
                </a:cubicBezTo>
                <a:cubicBezTo>
                  <a:pt x="1376" y="1455"/>
                  <a:pt x="1364" y="1461"/>
                  <a:pt x="1351" y="1467"/>
                </a:cubicBezTo>
                <a:cubicBezTo>
                  <a:pt x="1338" y="1472"/>
                  <a:pt x="1325" y="1476"/>
                  <a:pt x="1311" y="1479"/>
                </a:cubicBezTo>
                <a:cubicBezTo>
                  <a:pt x="1297" y="1481"/>
                  <a:pt x="1284" y="1483"/>
                  <a:pt x="1270" y="1483"/>
                </a:cubicBezTo>
                <a:lnTo>
                  <a:pt x="211" y="1483"/>
                </a:lnTo>
                <a:cubicBezTo>
                  <a:pt x="197" y="1483"/>
                  <a:pt x="184" y="1481"/>
                  <a:pt x="170" y="1479"/>
                </a:cubicBezTo>
                <a:cubicBezTo>
                  <a:pt x="156" y="1476"/>
                  <a:pt x="143" y="1472"/>
                  <a:pt x="130" y="1467"/>
                </a:cubicBezTo>
                <a:cubicBezTo>
                  <a:pt x="117" y="1461"/>
                  <a:pt x="105" y="1455"/>
                  <a:pt x="94" y="1447"/>
                </a:cubicBezTo>
                <a:cubicBezTo>
                  <a:pt x="82" y="1439"/>
                  <a:pt x="71" y="1430"/>
                  <a:pt x="62" y="1421"/>
                </a:cubicBezTo>
                <a:cubicBezTo>
                  <a:pt x="52" y="1411"/>
                  <a:pt x="43" y="1400"/>
                  <a:pt x="35" y="1389"/>
                </a:cubicBezTo>
                <a:cubicBezTo>
                  <a:pt x="28" y="1377"/>
                  <a:pt x="21" y="1365"/>
                  <a:pt x="16" y="1352"/>
                </a:cubicBezTo>
                <a:cubicBezTo>
                  <a:pt x="10" y="1339"/>
                  <a:pt x="6" y="1326"/>
                  <a:pt x="4" y="1312"/>
                </a:cubicBezTo>
                <a:cubicBezTo>
                  <a:pt x="1" y="1299"/>
                  <a:pt x="0" y="1285"/>
                  <a:pt x="0" y="1271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59" name="TextBox 1158"/>
          <p:cNvSpPr txBox="1"/>
          <p:nvPr/>
        </p:nvSpPr>
        <p:spPr>
          <a:xfrm>
            <a:off x="2247840" y="2492280"/>
            <a:ext cx="5460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Independent cohort validation of identified biomarkers across diverse patient populations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0" name="Free-form: Shape 1159"/>
          <p:cNvSpPr/>
          <p:nvPr/>
        </p:nvSpPr>
        <p:spPr>
          <a:xfrm>
            <a:off x="2057040" y="3085920"/>
            <a:ext cx="8801640" cy="972000"/>
          </a:xfrm>
          <a:custGeom>
            <a:avLst/>
            <a:gdLst/>
            <a:ahLst/>
            <a:cxnLst/>
            <a:rect l="0" t="0" r="r" b="b"/>
            <a:pathLst>
              <a:path w="24449" h="2700">
                <a:moveTo>
                  <a:pt x="0" y="2488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7" y="157"/>
                  <a:pt x="11" y="144"/>
                  <a:pt x="17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3"/>
                  <a:pt x="53" y="72"/>
                  <a:pt x="62" y="62"/>
                </a:cubicBezTo>
                <a:cubicBezTo>
                  <a:pt x="72" y="52"/>
                  <a:pt x="83" y="43"/>
                  <a:pt x="95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24237" y="0"/>
                </a:lnTo>
                <a:cubicBezTo>
                  <a:pt x="24251" y="0"/>
                  <a:pt x="24265" y="1"/>
                  <a:pt x="24279" y="4"/>
                </a:cubicBezTo>
                <a:cubicBezTo>
                  <a:pt x="24292" y="7"/>
                  <a:pt x="24305" y="11"/>
                  <a:pt x="24318" y="16"/>
                </a:cubicBezTo>
                <a:cubicBezTo>
                  <a:pt x="24331" y="21"/>
                  <a:pt x="24343" y="28"/>
                  <a:pt x="24355" y="36"/>
                </a:cubicBezTo>
                <a:cubicBezTo>
                  <a:pt x="24366" y="43"/>
                  <a:pt x="24377" y="52"/>
                  <a:pt x="24387" y="62"/>
                </a:cubicBezTo>
                <a:cubicBezTo>
                  <a:pt x="24397" y="72"/>
                  <a:pt x="24406" y="83"/>
                  <a:pt x="24413" y="94"/>
                </a:cubicBezTo>
                <a:cubicBezTo>
                  <a:pt x="24421" y="106"/>
                  <a:pt x="24428" y="118"/>
                  <a:pt x="24433" y="131"/>
                </a:cubicBezTo>
                <a:cubicBezTo>
                  <a:pt x="24438" y="144"/>
                  <a:pt x="24442" y="157"/>
                  <a:pt x="24445" y="170"/>
                </a:cubicBezTo>
                <a:cubicBezTo>
                  <a:pt x="24448" y="184"/>
                  <a:pt x="24449" y="198"/>
                  <a:pt x="24449" y="212"/>
                </a:cubicBezTo>
                <a:lnTo>
                  <a:pt x="24449" y="2488"/>
                </a:lnTo>
                <a:cubicBezTo>
                  <a:pt x="24449" y="2502"/>
                  <a:pt x="24448" y="2516"/>
                  <a:pt x="24445" y="2529"/>
                </a:cubicBezTo>
                <a:cubicBezTo>
                  <a:pt x="24442" y="2543"/>
                  <a:pt x="24438" y="2556"/>
                  <a:pt x="24433" y="2569"/>
                </a:cubicBezTo>
                <a:cubicBezTo>
                  <a:pt x="24428" y="2582"/>
                  <a:pt x="24421" y="2594"/>
                  <a:pt x="24413" y="2606"/>
                </a:cubicBezTo>
                <a:cubicBezTo>
                  <a:pt x="24406" y="2617"/>
                  <a:pt x="24397" y="2628"/>
                  <a:pt x="24387" y="2638"/>
                </a:cubicBezTo>
                <a:cubicBezTo>
                  <a:pt x="24377" y="2648"/>
                  <a:pt x="24366" y="2656"/>
                  <a:pt x="24355" y="2664"/>
                </a:cubicBezTo>
                <a:cubicBezTo>
                  <a:pt x="24343" y="2672"/>
                  <a:pt x="24331" y="2678"/>
                  <a:pt x="24318" y="2684"/>
                </a:cubicBezTo>
                <a:cubicBezTo>
                  <a:pt x="24305" y="2689"/>
                  <a:pt x="24292" y="2693"/>
                  <a:pt x="24279" y="2696"/>
                </a:cubicBezTo>
                <a:cubicBezTo>
                  <a:pt x="24265" y="2698"/>
                  <a:pt x="24251" y="2700"/>
                  <a:pt x="24237" y="2700"/>
                </a:cubicBezTo>
                <a:lnTo>
                  <a:pt x="212" y="2700"/>
                </a:lnTo>
                <a:cubicBezTo>
                  <a:pt x="198" y="2700"/>
                  <a:pt x="185" y="2698"/>
                  <a:pt x="171" y="2696"/>
                </a:cubicBezTo>
                <a:cubicBezTo>
                  <a:pt x="157" y="2693"/>
                  <a:pt x="144" y="2689"/>
                  <a:pt x="131" y="2684"/>
                </a:cubicBezTo>
                <a:cubicBezTo>
                  <a:pt x="118" y="2678"/>
                  <a:pt x="106" y="2672"/>
                  <a:pt x="95" y="2664"/>
                </a:cubicBezTo>
                <a:cubicBezTo>
                  <a:pt x="83" y="2656"/>
                  <a:pt x="72" y="2648"/>
                  <a:pt x="62" y="2638"/>
                </a:cubicBezTo>
                <a:cubicBezTo>
                  <a:pt x="53" y="2628"/>
                  <a:pt x="44" y="2617"/>
                  <a:pt x="36" y="2606"/>
                </a:cubicBezTo>
                <a:cubicBezTo>
                  <a:pt x="28" y="2594"/>
                  <a:pt x="22" y="2582"/>
                  <a:pt x="17" y="2569"/>
                </a:cubicBezTo>
                <a:cubicBezTo>
                  <a:pt x="11" y="2556"/>
                  <a:pt x="7" y="2543"/>
                  <a:pt x="5" y="2529"/>
                </a:cubicBezTo>
                <a:cubicBezTo>
                  <a:pt x="2" y="2516"/>
                  <a:pt x="0" y="2502"/>
                  <a:pt x="0" y="248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1" name="TextBox 1160"/>
          <p:cNvSpPr txBox="1"/>
          <p:nvPr/>
        </p:nvSpPr>
        <p:spPr>
          <a:xfrm>
            <a:off x="1551600" y="324864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2" name="TextBox 1161"/>
          <p:cNvSpPr txBox="1"/>
          <p:nvPr/>
        </p:nvSpPr>
        <p:spPr>
          <a:xfrm>
            <a:off x="2247840" y="3305880"/>
            <a:ext cx="14227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Functional Studies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3" name="Free-form: Shape 1162"/>
          <p:cNvSpPr/>
          <p:nvPr/>
        </p:nvSpPr>
        <p:spPr>
          <a:xfrm>
            <a:off x="1333440" y="4248000"/>
            <a:ext cx="533520" cy="533880"/>
          </a:xfrm>
          <a:custGeom>
            <a:avLst/>
            <a:gdLst/>
            <a:ahLst/>
            <a:cxnLst/>
            <a:rect l="0" t="0" r="r" b="b"/>
            <a:pathLst>
              <a:path w="1482" h="1483">
                <a:moveTo>
                  <a:pt x="0" y="1271"/>
                </a:moveTo>
                <a:lnTo>
                  <a:pt x="0" y="212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10" y="143"/>
                  <a:pt x="16" y="131"/>
                </a:cubicBezTo>
                <a:cubicBezTo>
                  <a:pt x="21" y="118"/>
                  <a:pt x="28" y="106"/>
                  <a:pt x="35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1" y="52"/>
                  <a:pt x="82" y="43"/>
                  <a:pt x="94" y="36"/>
                </a:cubicBezTo>
                <a:cubicBezTo>
                  <a:pt x="105" y="28"/>
                  <a:pt x="117" y="21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70" y="0"/>
                </a:lnTo>
                <a:cubicBezTo>
                  <a:pt x="1284" y="0"/>
                  <a:pt x="1297" y="1"/>
                  <a:pt x="1311" y="4"/>
                </a:cubicBezTo>
                <a:cubicBezTo>
                  <a:pt x="1325" y="7"/>
                  <a:pt x="1338" y="11"/>
                  <a:pt x="1351" y="16"/>
                </a:cubicBezTo>
                <a:cubicBezTo>
                  <a:pt x="1364" y="21"/>
                  <a:pt x="1376" y="28"/>
                  <a:pt x="1387" y="36"/>
                </a:cubicBezTo>
                <a:cubicBezTo>
                  <a:pt x="1399" y="43"/>
                  <a:pt x="1410" y="52"/>
                  <a:pt x="1419" y="62"/>
                </a:cubicBezTo>
                <a:cubicBezTo>
                  <a:pt x="1429" y="72"/>
                  <a:pt x="1438" y="82"/>
                  <a:pt x="1446" y="94"/>
                </a:cubicBezTo>
                <a:cubicBezTo>
                  <a:pt x="1453" y="106"/>
                  <a:pt x="1460" y="118"/>
                  <a:pt x="1465" y="131"/>
                </a:cubicBezTo>
                <a:cubicBezTo>
                  <a:pt x="1471" y="143"/>
                  <a:pt x="1475" y="157"/>
                  <a:pt x="1477" y="170"/>
                </a:cubicBezTo>
                <a:cubicBezTo>
                  <a:pt x="1481" y="184"/>
                  <a:pt x="1482" y="198"/>
                  <a:pt x="1482" y="212"/>
                </a:cubicBezTo>
                <a:lnTo>
                  <a:pt x="1482" y="1271"/>
                </a:lnTo>
                <a:cubicBezTo>
                  <a:pt x="1482" y="1285"/>
                  <a:pt x="1481" y="1299"/>
                  <a:pt x="1477" y="1312"/>
                </a:cubicBezTo>
                <a:cubicBezTo>
                  <a:pt x="1475" y="1326"/>
                  <a:pt x="1471" y="1339"/>
                  <a:pt x="1465" y="1352"/>
                </a:cubicBezTo>
                <a:cubicBezTo>
                  <a:pt x="1460" y="1365"/>
                  <a:pt x="1453" y="1377"/>
                  <a:pt x="1446" y="1389"/>
                </a:cubicBezTo>
                <a:cubicBezTo>
                  <a:pt x="1438" y="1400"/>
                  <a:pt x="1429" y="1411"/>
                  <a:pt x="1419" y="1421"/>
                </a:cubicBezTo>
                <a:cubicBezTo>
                  <a:pt x="1410" y="1430"/>
                  <a:pt x="1399" y="1439"/>
                  <a:pt x="1387" y="1447"/>
                </a:cubicBezTo>
                <a:cubicBezTo>
                  <a:pt x="1376" y="1455"/>
                  <a:pt x="1364" y="1461"/>
                  <a:pt x="1351" y="1466"/>
                </a:cubicBezTo>
                <a:cubicBezTo>
                  <a:pt x="1338" y="1472"/>
                  <a:pt x="1325" y="1476"/>
                  <a:pt x="1311" y="1479"/>
                </a:cubicBezTo>
                <a:cubicBezTo>
                  <a:pt x="1297" y="1481"/>
                  <a:pt x="1284" y="1483"/>
                  <a:pt x="1270" y="1483"/>
                </a:cubicBezTo>
                <a:lnTo>
                  <a:pt x="211" y="1483"/>
                </a:lnTo>
                <a:cubicBezTo>
                  <a:pt x="197" y="1483"/>
                  <a:pt x="184" y="1481"/>
                  <a:pt x="170" y="1479"/>
                </a:cubicBezTo>
                <a:cubicBezTo>
                  <a:pt x="156" y="1476"/>
                  <a:pt x="143" y="1472"/>
                  <a:pt x="130" y="1466"/>
                </a:cubicBezTo>
                <a:cubicBezTo>
                  <a:pt x="117" y="1461"/>
                  <a:pt x="105" y="1455"/>
                  <a:pt x="94" y="1447"/>
                </a:cubicBezTo>
                <a:cubicBezTo>
                  <a:pt x="82" y="1439"/>
                  <a:pt x="71" y="1430"/>
                  <a:pt x="62" y="1421"/>
                </a:cubicBezTo>
                <a:cubicBezTo>
                  <a:pt x="52" y="1411"/>
                  <a:pt x="43" y="1400"/>
                  <a:pt x="35" y="1389"/>
                </a:cubicBezTo>
                <a:cubicBezTo>
                  <a:pt x="28" y="1377"/>
                  <a:pt x="21" y="1365"/>
                  <a:pt x="16" y="1352"/>
                </a:cubicBezTo>
                <a:cubicBezTo>
                  <a:pt x="10" y="1339"/>
                  <a:pt x="6" y="1326"/>
                  <a:pt x="4" y="1312"/>
                </a:cubicBezTo>
                <a:cubicBezTo>
                  <a:pt x="1" y="1299"/>
                  <a:pt x="0" y="1285"/>
                  <a:pt x="0" y="1271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4" name="TextBox 1163"/>
          <p:cNvSpPr txBox="1"/>
          <p:nvPr/>
        </p:nvSpPr>
        <p:spPr>
          <a:xfrm>
            <a:off x="2247840" y="3654360"/>
            <a:ext cx="4956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Mechanistic investigation of shared pathways through in vitro and in vivo models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5" name="Free-form: Shape 1164"/>
          <p:cNvSpPr/>
          <p:nvPr/>
        </p:nvSpPr>
        <p:spPr>
          <a:xfrm>
            <a:off x="2057040" y="4248000"/>
            <a:ext cx="8801640" cy="972000"/>
          </a:xfrm>
          <a:custGeom>
            <a:avLst/>
            <a:gdLst/>
            <a:ahLst/>
            <a:cxnLst/>
            <a:rect l="0" t="0" r="r" b="b"/>
            <a:pathLst>
              <a:path w="24449" h="2700">
                <a:moveTo>
                  <a:pt x="0" y="2488"/>
                </a:moveTo>
                <a:lnTo>
                  <a:pt x="0" y="212"/>
                </a:lnTo>
                <a:cubicBezTo>
                  <a:pt x="0" y="198"/>
                  <a:pt x="2" y="184"/>
                  <a:pt x="5" y="170"/>
                </a:cubicBezTo>
                <a:cubicBezTo>
                  <a:pt x="7" y="157"/>
                  <a:pt x="11" y="143"/>
                  <a:pt x="17" y="131"/>
                </a:cubicBezTo>
                <a:cubicBezTo>
                  <a:pt x="22" y="118"/>
                  <a:pt x="28" y="106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5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24237" y="0"/>
                </a:lnTo>
                <a:cubicBezTo>
                  <a:pt x="24251" y="0"/>
                  <a:pt x="24265" y="1"/>
                  <a:pt x="24279" y="4"/>
                </a:cubicBezTo>
                <a:cubicBezTo>
                  <a:pt x="24292" y="7"/>
                  <a:pt x="24305" y="11"/>
                  <a:pt x="24318" y="16"/>
                </a:cubicBezTo>
                <a:cubicBezTo>
                  <a:pt x="24331" y="21"/>
                  <a:pt x="24343" y="28"/>
                  <a:pt x="24355" y="36"/>
                </a:cubicBezTo>
                <a:cubicBezTo>
                  <a:pt x="24366" y="43"/>
                  <a:pt x="24377" y="52"/>
                  <a:pt x="24387" y="62"/>
                </a:cubicBezTo>
                <a:cubicBezTo>
                  <a:pt x="24397" y="72"/>
                  <a:pt x="24406" y="82"/>
                  <a:pt x="24413" y="94"/>
                </a:cubicBezTo>
                <a:cubicBezTo>
                  <a:pt x="24421" y="106"/>
                  <a:pt x="24428" y="118"/>
                  <a:pt x="24433" y="131"/>
                </a:cubicBezTo>
                <a:cubicBezTo>
                  <a:pt x="24438" y="143"/>
                  <a:pt x="24442" y="157"/>
                  <a:pt x="24445" y="170"/>
                </a:cubicBezTo>
                <a:cubicBezTo>
                  <a:pt x="24448" y="184"/>
                  <a:pt x="24449" y="198"/>
                  <a:pt x="24449" y="212"/>
                </a:cubicBezTo>
                <a:lnTo>
                  <a:pt x="24449" y="2488"/>
                </a:lnTo>
                <a:cubicBezTo>
                  <a:pt x="24449" y="2502"/>
                  <a:pt x="24448" y="2516"/>
                  <a:pt x="24445" y="2529"/>
                </a:cubicBezTo>
                <a:cubicBezTo>
                  <a:pt x="24442" y="2543"/>
                  <a:pt x="24438" y="2556"/>
                  <a:pt x="24433" y="2569"/>
                </a:cubicBezTo>
                <a:cubicBezTo>
                  <a:pt x="24428" y="2582"/>
                  <a:pt x="24421" y="2594"/>
                  <a:pt x="24413" y="2606"/>
                </a:cubicBezTo>
                <a:cubicBezTo>
                  <a:pt x="24406" y="2617"/>
                  <a:pt x="24397" y="2628"/>
                  <a:pt x="24387" y="2638"/>
                </a:cubicBezTo>
                <a:cubicBezTo>
                  <a:pt x="24377" y="2647"/>
                  <a:pt x="24366" y="2656"/>
                  <a:pt x="24355" y="2664"/>
                </a:cubicBezTo>
                <a:cubicBezTo>
                  <a:pt x="24343" y="2672"/>
                  <a:pt x="24331" y="2678"/>
                  <a:pt x="24318" y="2684"/>
                </a:cubicBezTo>
                <a:cubicBezTo>
                  <a:pt x="24305" y="2689"/>
                  <a:pt x="24292" y="2693"/>
                  <a:pt x="24279" y="2696"/>
                </a:cubicBezTo>
                <a:cubicBezTo>
                  <a:pt x="24265" y="2698"/>
                  <a:pt x="24251" y="2700"/>
                  <a:pt x="24237" y="2700"/>
                </a:cubicBezTo>
                <a:lnTo>
                  <a:pt x="212" y="2700"/>
                </a:lnTo>
                <a:cubicBezTo>
                  <a:pt x="198" y="2700"/>
                  <a:pt x="185" y="2698"/>
                  <a:pt x="171" y="2696"/>
                </a:cubicBezTo>
                <a:cubicBezTo>
                  <a:pt x="157" y="2693"/>
                  <a:pt x="144" y="2689"/>
                  <a:pt x="131" y="2684"/>
                </a:cubicBezTo>
                <a:cubicBezTo>
                  <a:pt x="118" y="2678"/>
                  <a:pt x="106" y="2672"/>
                  <a:pt x="95" y="2664"/>
                </a:cubicBezTo>
                <a:cubicBezTo>
                  <a:pt x="83" y="2656"/>
                  <a:pt x="72" y="2647"/>
                  <a:pt x="62" y="2638"/>
                </a:cubicBezTo>
                <a:cubicBezTo>
                  <a:pt x="53" y="2628"/>
                  <a:pt x="44" y="2617"/>
                  <a:pt x="36" y="2606"/>
                </a:cubicBezTo>
                <a:cubicBezTo>
                  <a:pt x="28" y="2594"/>
                  <a:pt x="22" y="2582"/>
                  <a:pt x="17" y="2569"/>
                </a:cubicBezTo>
                <a:cubicBezTo>
                  <a:pt x="11" y="2556"/>
                  <a:pt x="7" y="2543"/>
                  <a:pt x="5" y="2529"/>
                </a:cubicBezTo>
                <a:cubicBezTo>
                  <a:pt x="2" y="2516"/>
                  <a:pt x="0" y="2502"/>
                  <a:pt x="0" y="248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6" name="TextBox 1165"/>
          <p:cNvSpPr txBox="1"/>
          <p:nvPr/>
        </p:nvSpPr>
        <p:spPr>
          <a:xfrm>
            <a:off x="1553760" y="44107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3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7" name="TextBox 1166"/>
          <p:cNvSpPr txBox="1"/>
          <p:nvPr/>
        </p:nvSpPr>
        <p:spPr>
          <a:xfrm>
            <a:off x="2247840" y="4467960"/>
            <a:ext cx="16610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Longitudinal Analysis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68" name="Free-form: Shape 1167"/>
          <p:cNvSpPr/>
          <p:nvPr/>
        </p:nvSpPr>
        <p:spPr>
          <a:xfrm>
            <a:off x="1333440" y="5410080"/>
            <a:ext cx="533520" cy="533520"/>
          </a:xfrm>
          <a:custGeom>
            <a:avLst/>
            <a:gdLst/>
            <a:ahLst/>
            <a:cxnLst/>
            <a:rect l="0" t="0" r="r" b="b"/>
            <a:pathLst>
              <a:path w="1482" h="1482">
                <a:moveTo>
                  <a:pt x="0" y="1271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6" y="157"/>
                  <a:pt x="10" y="143"/>
                  <a:pt x="16" y="130"/>
                </a:cubicBezTo>
                <a:cubicBezTo>
                  <a:pt x="21" y="118"/>
                  <a:pt x="28" y="105"/>
                  <a:pt x="35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1" y="52"/>
                  <a:pt x="82" y="43"/>
                  <a:pt x="94" y="36"/>
                </a:cubicBezTo>
                <a:cubicBezTo>
                  <a:pt x="105" y="28"/>
                  <a:pt x="117" y="21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70" y="0"/>
                </a:lnTo>
                <a:cubicBezTo>
                  <a:pt x="1284" y="0"/>
                  <a:pt x="1297" y="1"/>
                  <a:pt x="1311" y="4"/>
                </a:cubicBezTo>
                <a:cubicBezTo>
                  <a:pt x="1325" y="7"/>
                  <a:pt x="1338" y="11"/>
                  <a:pt x="1351" y="16"/>
                </a:cubicBezTo>
                <a:cubicBezTo>
                  <a:pt x="1364" y="21"/>
                  <a:pt x="1376" y="28"/>
                  <a:pt x="1387" y="36"/>
                </a:cubicBezTo>
                <a:cubicBezTo>
                  <a:pt x="1399" y="43"/>
                  <a:pt x="1410" y="52"/>
                  <a:pt x="1419" y="62"/>
                </a:cubicBezTo>
                <a:cubicBezTo>
                  <a:pt x="1429" y="72"/>
                  <a:pt x="1438" y="82"/>
                  <a:pt x="1446" y="94"/>
                </a:cubicBezTo>
                <a:cubicBezTo>
                  <a:pt x="1453" y="105"/>
                  <a:pt x="1460" y="118"/>
                  <a:pt x="1465" y="130"/>
                </a:cubicBezTo>
                <a:cubicBezTo>
                  <a:pt x="1471" y="143"/>
                  <a:pt x="1475" y="157"/>
                  <a:pt x="1477" y="170"/>
                </a:cubicBezTo>
                <a:cubicBezTo>
                  <a:pt x="1481" y="184"/>
                  <a:pt x="1482" y="198"/>
                  <a:pt x="1482" y="211"/>
                </a:cubicBezTo>
                <a:lnTo>
                  <a:pt x="1482" y="1271"/>
                </a:lnTo>
                <a:cubicBezTo>
                  <a:pt x="1482" y="1285"/>
                  <a:pt x="1481" y="1298"/>
                  <a:pt x="1477" y="1312"/>
                </a:cubicBezTo>
                <a:cubicBezTo>
                  <a:pt x="1475" y="1326"/>
                  <a:pt x="1471" y="1339"/>
                  <a:pt x="1465" y="1352"/>
                </a:cubicBezTo>
                <a:cubicBezTo>
                  <a:pt x="1460" y="1365"/>
                  <a:pt x="1453" y="1377"/>
                  <a:pt x="1446" y="1388"/>
                </a:cubicBezTo>
                <a:cubicBezTo>
                  <a:pt x="1438" y="1400"/>
                  <a:pt x="1429" y="1411"/>
                  <a:pt x="1419" y="1421"/>
                </a:cubicBezTo>
                <a:cubicBezTo>
                  <a:pt x="1410" y="1430"/>
                  <a:pt x="1399" y="1439"/>
                  <a:pt x="1387" y="1447"/>
                </a:cubicBezTo>
                <a:cubicBezTo>
                  <a:pt x="1376" y="1455"/>
                  <a:pt x="1364" y="1461"/>
                  <a:pt x="1351" y="1466"/>
                </a:cubicBezTo>
                <a:cubicBezTo>
                  <a:pt x="1338" y="1472"/>
                  <a:pt x="1325" y="1476"/>
                  <a:pt x="1311" y="1478"/>
                </a:cubicBezTo>
                <a:cubicBezTo>
                  <a:pt x="1297" y="1481"/>
                  <a:pt x="1284" y="1482"/>
                  <a:pt x="1270" y="1482"/>
                </a:cubicBezTo>
                <a:lnTo>
                  <a:pt x="211" y="1482"/>
                </a:lnTo>
                <a:cubicBezTo>
                  <a:pt x="197" y="1482"/>
                  <a:pt x="184" y="1481"/>
                  <a:pt x="170" y="1478"/>
                </a:cubicBezTo>
                <a:cubicBezTo>
                  <a:pt x="156" y="1476"/>
                  <a:pt x="143" y="1472"/>
                  <a:pt x="130" y="1466"/>
                </a:cubicBezTo>
                <a:cubicBezTo>
                  <a:pt x="117" y="1461"/>
                  <a:pt x="105" y="1455"/>
                  <a:pt x="94" y="1447"/>
                </a:cubicBezTo>
                <a:cubicBezTo>
                  <a:pt x="82" y="1439"/>
                  <a:pt x="71" y="1430"/>
                  <a:pt x="62" y="1421"/>
                </a:cubicBezTo>
                <a:cubicBezTo>
                  <a:pt x="52" y="1411"/>
                  <a:pt x="43" y="1400"/>
                  <a:pt x="35" y="1388"/>
                </a:cubicBezTo>
                <a:cubicBezTo>
                  <a:pt x="28" y="1377"/>
                  <a:pt x="21" y="1365"/>
                  <a:pt x="16" y="1352"/>
                </a:cubicBezTo>
                <a:cubicBezTo>
                  <a:pt x="10" y="1339"/>
                  <a:pt x="6" y="1326"/>
                  <a:pt x="4" y="1312"/>
                </a:cubicBezTo>
                <a:cubicBezTo>
                  <a:pt x="1" y="1298"/>
                  <a:pt x="0" y="1285"/>
                  <a:pt x="0" y="1271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69" name="TextBox 1168"/>
          <p:cNvSpPr txBox="1"/>
          <p:nvPr/>
        </p:nvSpPr>
        <p:spPr>
          <a:xfrm>
            <a:off x="2247840" y="4816440"/>
            <a:ext cx="5274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Temporal dynamics of biomarker expression during disease progression and treatment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0" name="Free-form: Shape 1169"/>
          <p:cNvSpPr/>
          <p:nvPr/>
        </p:nvSpPr>
        <p:spPr>
          <a:xfrm>
            <a:off x="2057040" y="5410080"/>
            <a:ext cx="8801640" cy="972000"/>
          </a:xfrm>
          <a:custGeom>
            <a:avLst/>
            <a:gdLst/>
            <a:ahLst/>
            <a:cxnLst/>
            <a:rect l="0" t="0" r="r" b="b"/>
            <a:pathLst>
              <a:path w="24449" h="2700">
                <a:moveTo>
                  <a:pt x="0" y="2487"/>
                </a:moveTo>
                <a:lnTo>
                  <a:pt x="0" y="211"/>
                </a:lnTo>
                <a:cubicBezTo>
                  <a:pt x="0" y="198"/>
                  <a:pt x="2" y="184"/>
                  <a:pt x="5" y="170"/>
                </a:cubicBezTo>
                <a:cubicBezTo>
                  <a:pt x="7" y="157"/>
                  <a:pt x="11" y="143"/>
                  <a:pt x="17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5" y="36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24237" y="0"/>
                </a:lnTo>
                <a:cubicBezTo>
                  <a:pt x="24251" y="0"/>
                  <a:pt x="24265" y="1"/>
                  <a:pt x="24279" y="4"/>
                </a:cubicBezTo>
                <a:cubicBezTo>
                  <a:pt x="24292" y="7"/>
                  <a:pt x="24305" y="11"/>
                  <a:pt x="24318" y="16"/>
                </a:cubicBezTo>
                <a:cubicBezTo>
                  <a:pt x="24331" y="21"/>
                  <a:pt x="24343" y="28"/>
                  <a:pt x="24355" y="36"/>
                </a:cubicBezTo>
                <a:cubicBezTo>
                  <a:pt x="24366" y="43"/>
                  <a:pt x="24377" y="52"/>
                  <a:pt x="24387" y="62"/>
                </a:cubicBezTo>
                <a:cubicBezTo>
                  <a:pt x="24397" y="72"/>
                  <a:pt x="24406" y="82"/>
                  <a:pt x="24413" y="94"/>
                </a:cubicBezTo>
                <a:cubicBezTo>
                  <a:pt x="24421" y="105"/>
                  <a:pt x="24428" y="118"/>
                  <a:pt x="24433" y="130"/>
                </a:cubicBezTo>
                <a:cubicBezTo>
                  <a:pt x="24438" y="143"/>
                  <a:pt x="24442" y="157"/>
                  <a:pt x="24445" y="170"/>
                </a:cubicBezTo>
                <a:cubicBezTo>
                  <a:pt x="24448" y="184"/>
                  <a:pt x="24449" y="198"/>
                  <a:pt x="24449" y="211"/>
                </a:cubicBezTo>
                <a:lnTo>
                  <a:pt x="24449" y="2487"/>
                </a:lnTo>
                <a:cubicBezTo>
                  <a:pt x="24449" y="2501"/>
                  <a:pt x="24448" y="2516"/>
                  <a:pt x="24445" y="2529"/>
                </a:cubicBezTo>
                <a:cubicBezTo>
                  <a:pt x="24442" y="2543"/>
                  <a:pt x="24438" y="2556"/>
                  <a:pt x="24433" y="2569"/>
                </a:cubicBezTo>
                <a:cubicBezTo>
                  <a:pt x="24428" y="2582"/>
                  <a:pt x="24421" y="2594"/>
                  <a:pt x="24413" y="2606"/>
                </a:cubicBezTo>
                <a:cubicBezTo>
                  <a:pt x="24406" y="2617"/>
                  <a:pt x="24397" y="2628"/>
                  <a:pt x="24387" y="2638"/>
                </a:cubicBezTo>
                <a:cubicBezTo>
                  <a:pt x="24377" y="2647"/>
                  <a:pt x="24366" y="2656"/>
                  <a:pt x="24355" y="2664"/>
                </a:cubicBezTo>
                <a:cubicBezTo>
                  <a:pt x="24343" y="2672"/>
                  <a:pt x="24331" y="2678"/>
                  <a:pt x="24318" y="2683"/>
                </a:cubicBezTo>
                <a:cubicBezTo>
                  <a:pt x="24305" y="2689"/>
                  <a:pt x="24292" y="2693"/>
                  <a:pt x="24279" y="2696"/>
                </a:cubicBezTo>
                <a:cubicBezTo>
                  <a:pt x="24265" y="2698"/>
                  <a:pt x="24251" y="2700"/>
                  <a:pt x="24237" y="2700"/>
                </a:cubicBezTo>
                <a:lnTo>
                  <a:pt x="212" y="2700"/>
                </a:lnTo>
                <a:cubicBezTo>
                  <a:pt x="198" y="2700"/>
                  <a:pt x="185" y="2698"/>
                  <a:pt x="171" y="2696"/>
                </a:cubicBezTo>
                <a:cubicBezTo>
                  <a:pt x="157" y="2693"/>
                  <a:pt x="144" y="2689"/>
                  <a:pt x="131" y="2683"/>
                </a:cubicBezTo>
                <a:cubicBezTo>
                  <a:pt x="118" y="2678"/>
                  <a:pt x="106" y="2672"/>
                  <a:pt x="95" y="2664"/>
                </a:cubicBezTo>
                <a:cubicBezTo>
                  <a:pt x="83" y="2656"/>
                  <a:pt x="72" y="2647"/>
                  <a:pt x="62" y="2638"/>
                </a:cubicBezTo>
                <a:cubicBezTo>
                  <a:pt x="53" y="2628"/>
                  <a:pt x="44" y="2617"/>
                  <a:pt x="36" y="2606"/>
                </a:cubicBezTo>
                <a:cubicBezTo>
                  <a:pt x="28" y="2594"/>
                  <a:pt x="22" y="2582"/>
                  <a:pt x="17" y="2569"/>
                </a:cubicBezTo>
                <a:cubicBezTo>
                  <a:pt x="11" y="2556"/>
                  <a:pt x="7" y="2543"/>
                  <a:pt x="5" y="2529"/>
                </a:cubicBezTo>
                <a:cubicBezTo>
                  <a:pt x="2" y="2516"/>
                  <a:pt x="0" y="2501"/>
                  <a:pt x="0" y="24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1" name="TextBox 1170"/>
          <p:cNvSpPr txBox="1"/>
          <p:nvPr/>
        </p:nvSpPr>
        <p:spPr>
          <a:xfrm>
            <a:off x="1548720" y="557280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4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2" name="TextBox 1171"/>
          <p:cNvSpPr txBox="1"/>
          <p:nvPr/>
        </p:nvSpPr>
        <p:spPr>
          <a:xfrm>
            <a:off x="2247840" y="5630040"/>
            <a:ext cx="18439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Multi-omics Integration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3" name="Free-form: Shape 1172"/>
          <p:cNvSpPr/>
          <p:nvPr/>
        </p:nvSpPr>
        <p:spPr>
          <a:xfrm>
            <a:off x="1333440" y="6572160"/>
            <a:ext cx="533520" cy="285840"/>
          </a:xfrm>
          <a:custGeom>
            <a:avLst/>
            <a:gdLst/>
            <a:ahLst/>
            <a:cxnLst/>
            <a:rect l="0" t="0" r="r" b="b"/>
            <a:pathLst>
              <a:path w="1482" h="794">
                <a:moveTo>
                  <a:pt x="0" y="794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6" y="156"/>
                  <a:pt x="10" y="143"/>
                  <a:pt x="16" y="130"/>
                </a:cubicBezTo>
                <a:cubicBezTo>
                  <a:pt x="21" y="118"/>
                  <a:pt x="28" y="105"/>
                  <a:pt x="35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1" y="52"/>
                  <a:pt x="82" y="43"/>
                  <a:pt x="94" y="35"/>
                </a:cubicBezTo>
                <a:cubicBezTo>
                  <a:pt x="105" y="28"/>
                  <a:pt x="117" y="21"/>
                  <a:pt x="130" y="16"/>
                </a:cubicBezTo>
                <a:cubicBezTo>
                  <a:pt x="143" y="11"/>
                  <a:pt x="156" y="7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270" y="0"/>
                </a:lnTo>
                <a:cubicBezTo>
                  <a:pt x="1284" y="0"/>
                  <a:pt x="1297" y="1"/>
                  <a:pt x="1311" y="4"/>
                </a:cubicBezTo>
                <a:cubicBezTo>
                  <a:pt x="1325" y="7"/>
                  <a:pt x="1338" y="11"/>
                  <a:pt x="1351" y="16"/>
                </a:cubicBezTo>
                <a:cubicBezTo>
                  <a:pt x="1364" y="21"/>
                  <a:pt x="1376" y="28"/>
                  <a:pt x="1387" y="35"/>
                </a:cubicBezTo>
                <a:cubicBezTo>
                  <a:pt x="1399" y="43"/>
                  <a:pt x="1410" y="52"/>
                  <a:pt x="1419" y="62"/>
                </a:cubicBezTo>
                <a:cubicBezTo>
                  <a:pt x="1429" y="72"/>
                  <a:pt x="1438" y="82"/>
                  <a:pt x="1446" y="94"/>
                </a:cubicBezTo>
                <a:cubicBezTo>
                  <a:pt x="1453" y="105"/>
                  <a:pt x="1460" y="118"/>
                  <a:pt x="1465" y="130"/>
                </a:cubicBezTo>
                <a:cubicBezTo>
                  <a:pt x="1471" y="143"/>
                  <a:pt x="1475" y="156"/>
                  <a:pt x="1477" y="170"/>
                </a:cubicBezTo>
                <a:cubicBezTo>
                  <a:pt x="1481" y="184"/>
                  <a:pt x="1482" y="198"/>
                  <a:pt x="1482" y="211"/>
                </a:cubicBezTo>
                <a:lnTo>
                  <a:pt x="1482" y="794"/>
                </a:lnTo>
                <a:lnTo>
                  <a:pt x="0" y="794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74" name="TextBox 1173"/>
          <p:cNvSpPr txBox="1"/>
          <p:nvPr/>
        </p:nvSpPr>
        <p:spPr>
          <a:xfrm>
            <a:off x="2247840" y="5978520"/>
            <a:ext cx="6320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Combine transcriptomics with proteomics, metabolomics, and epigenomics for comprehensive profiling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5" name="Free-form: Shape 1174"/>
          <p:cNvSpPr/>
          <p:nvPr/>
        </p:nvSpPr>
        <p:spPr>
          <a:xfrm>
            <a:off x="2057040" y="6572160"/>
            <a:ext cx="8801640" cy="285840"/>
          </a:xfrm>
          <a:custGeom>
            <a:avLst/>
            <a:gdLst/>
            <a:ahLst/>
            <a:cxnLst/>
            <a:rect l="0" t="0" r="r" b="b"/>
            <a:pathLst>
              <a:path w="24449" h="794">
                <a:moveTo>
                  <a:pt x="0" y="794"/>
                </a:moveTo>
                <a:lnTo>
                  <a:pt x="0" y="211"/>
                </a:lnTo>
                <a:cubicBezTo>
                  <a:pt x="0" y="198"/>
                  <a:pt x="2" y="184"/>
                  <a:pt x="5" y="170"/>
                </a:cubicBezTo>
                <a:cubicBezTo>
                  <a:pt x="7" y="156"/>
                  <a:pt x="11" y="143"/>
                  <a:pt x="17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3" y="72"/>
                  <a:pt x="62" y="62"/>
                </a:cubicBezTo>
                <a:cubicBezTo>
                  <a:pt x="72" y="52"/>
                  <a:pt x="83" y="43"/>
                  <a:pt x="95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5" y="1"/>
                  <a:pt x="198" y="0"/>
                  <a:pt x="212" y="0"/>
                </a:cubicBezTo>
                <a:lnTo>
                  <a:pt x="24237" y="0"/>
                </a:lnTo>
                <a:cubicBezTo>
                  <a:pt x="24251" y="0"/>
                  <a:pt x="24265" y="1"/>
                  <a:pt x="24279" y="4"/>
                </a:cubicBezTo>
                <a:cubicBezTo>
                  <a:pt x="24292" y="7"/>
                  <a:pt x="24305" y="11"/>
                  <a:pt x="24318" y="16"/>
                </a:cubicBezTo>
                <a:cubicBezTo>
                  <a:pt x="24331" y="21"/>
                  <a:pt x="24343" y="28"/>
                  <a:pt x="24355" y="35"/>
                </a:cubicBezTo>
                <a:cubicBezTo>
                  <a:pt x="24366" y="43"/>
                  <a:pt x="24377" y="52"/>
                  <a:pt x="24387" y="62"/>
                </a:cubicBezTo>
                <a:cubicBezTo>
                  <a:pt x="24397" y="72"/>
                  <a:pt x="24406" y="82"/>
                  <a:pt x="24413" y="94"/>
                </a:cubicBezTo>
                <a:cubicBezTo>
                  <a:pt x="24421" y="105"/>
                  <a:pt x="24428" y="118"/>
                  <a:pt x="24433" y="130"/>
                </a:cubicBezTo>
                <a:cubicBezTo>
                  <a:pt x="24438" y="143"/>
                  <a:pt x="24442" y="156"/>
                  <a:pt x="24445" y="170"/>
                </a:cubicBezTo>
                <a:cubicBezTo>
                  <a:pt x="24448" y="184"/>
                  <a:pt x="24449" y="198"/>
                  <a:pt x="24449" y="211"/>
                </a:cubicBezTo>
                <a:lnTo>
                  <a:pt x="24449" y="794"/>
                </a:lnTo>
                <a:lnTo>
                  <a:pt x="0" y="794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6" name="TextBox 1175"/>
          <p:cNvSpPr txBox="1"/>
          <p:nvPr/>
        </p:nvSpPr>
        <p:spPr>
          <a:xfrm>
            <a:off x="1553400" y="673488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5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7" name="TextBox 1176"/>
          <p:cNvSpPr txBox="1"/>
          <p:nvPr/>
        </p:nvSpPr>
        <p:spPr>
          <a:xfrm>
            <a:off x="2247840" y="6792120"/>
            <a:ext cx="2131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Cli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8" name="TextBox 1177"/>
          <p:cNvSpPr txBox="1"/>
          <p:nvPr/>
        </p:nvSpPr>
        <p:spPr>
          <a:xfrm>
            <a:off x="2575440" y="67921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9" name="TextBox 1178"/>
          <p:cNvSpPr txBox="1"/>
          <p:nvPr/>
        </p:nvSpPr>
        <p:spPr>
          <a:xfrm>
            <a:off x="2802600" y="6792120"/>
            <a:ext cx="2757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 T i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0" name="TextBox 1179"/>
          <p:cNvSpPr txBox="1"/>
          <p:nvPr/>
        </p:nvSpPr>
        <p:spPr>
          <a:xfrm>
            <a:off x="3219120" y="67921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l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Free-form: Shape 118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2" name="Free-form: Shape 118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3" name="Free-form: Shape 1182"/>
          <p:cNvSpPr/>
          <p:nvPr/>
        </p:nvSpPr>
        <p:spPr>
          <a:xfrm>
            <a:off x="5143320" y="5495760"/>
            <a:ext cx="1905480" cy="28800"/>
          </a:xfrm>
          <a:custGeom>
            <a:avLst/>
            <a:gdLst/>
            <a:ahLst/>
            <a:cxnLst/>
            <a:rect l="0" t="0" r="r" b="b"/>
            <a:pathLst>
              <a:path w="5293" h="80">
                <a:moveTo>
                  <a:pt x="0" y="0"/>
                </a:moveTo>
                <a:lnTo>
                  <a:pt x="5293" y="0"/>
                </a:lnTo>
                <a:lnTo>
                  <a:pt x="5293" y="80"/>
                </a:lnTo>
                <a:lnTo>
                  <a:pt x="0" y="8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84" name="Free-form: Shape 1183"/>
          <p:cNvSpPr/>
          <p:nvPr/>
        </p:nvSpPr>
        <p:spPr>
          <a:xfrm>
            <a:off x="5714640" y="1523880"/>
            <a:ext cx="762480" cy="38520"/>
          </a:xfrm>
          <a:custGeom>
            <a:avLst/>
            <a:gdLst/>
            <a:ahLst/>
            <a:cxnLst/>
            <a:rect l="0" t="0" r="r" b="b"/>
            <a:pathLst>
              <a:path w="2118" h="107">
                <a:moveTo>
                  <a:pt x="0" y="0"/>
                </a:moveTo>
                <a:lnTo>
                  <a:pt x="2118" y="0"/>
                </a:lnTo>
                <a:lnTo>
                  <a:pt x="2118" y="107"/>
                </a:lnTo>
                <a:lnTo>
                  <a:pt x="0" y="10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85" name="TextBox 1184"/>
          <p:cNvSpPr txBox="1"/>
          <p:nvPr/>
        </p:nvSpPr>
        <p:spPr>
          <a:xfrm>
            <a:off x="4070880" y="1885680"/>
            <a:ext cx="3933360" cy="1017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7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Thank You</a:t>
            </a:r>
            <a:endParaRPr lang="en-US" sz="7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6" name="TextBox 1185"/>
          <p:cNvSpPr txBox="1"/>
          <p:nvPr/>
        </p:nvSpPr>
        <p:spPr>
          <a:xfrm>
            <a:off x="5592960" y="3338640"/>
            <a:ext cx="100656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Questions?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7" name="TextBox 1186"/>
          <p:cNvSpPr txBox="1"/>
          <p:nvPr/>
        </p:nvSpPr>
        <p:spPr>
          <a:xfrm>
            <a:off x="4409640" y="4266000"/>
            <a:ext cx="33674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For further information or collaboration inquiries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8" name="Free-form: Shape 1187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9" name="TextBox 1188"/>
          <p:cNvSpPr txBox="1"/>
          <p:nvPr/>
        </p:nvSpPr>
        <p:spPr>
          <a:xfrm>
            <a:off x="4955400" y="4639320"/>
            <a:ext cx="22428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contact@research.institution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0" name="TextBox 1189"/>
          <p:cNvSpPr txBox="1"/>
          <p:nvPr/>
        </p:nvSpPr>
        <p:spPr>
          <a:xfrm>
            <a:off x="571320" y="6083280"/>
            <a:ext cx="3666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Shared Molecular Biomarkers: Heart Failure &amp;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1" name="TextBox 1190"/>
          <p:cNvSpPr txBox="1"/>
          <p:nvPr/>
        </p:nvSpPr>
        <p:spPr>
          <a:xfrm>
            <a:off x="11497320" y="6083280"/>
            <a:ext cx="151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12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-form: Shape 6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Free-form: Shape 6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3" name="Free-form: Shape 62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71320" y="569160"/>
            <a:ext cx="292752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Global Health Impact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71320" y="2267640"/>
            <a:ext cx="61333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Heart failure and breast cancer represent two of the most prevalent and clinically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71320" y="2581920"/>
            <a:ext cx="62913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significant diseases worldwide, each contributing substantially to global morbidity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" name="Free-form: Shape 66"/>
          <p:cNvSpPr/>
          <p:nvPr/>
        </p:nvSpPr>
        <p:spPr>
          <a:xfrm>
            <a:off x="571320" y="338112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4"/>
                  <a:pt x="204" y="147"/>
                </a:cubicBezTo>
                <a:cubicBezTo>
                  <a:pt x="198" y="160"/>
                  <a:pt x="191" y="171"/>
                  <a:pt x="181" y="181"/>
                </a:cubicBezTo>
                <a:cubicBezTo>
                  <a:pt x="171" y="191"/>
                  <a:pt x="159" y="198"/>
                  <a:pt x="146" y="204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4"/>
                </a:cubicBezTo>
                <a:cubicBezTo>
                  <a:pt x="52" y="198"/>
                  <a:pt x="41" y="191"/>
                  <a:pt x="31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3" y="134"/>
                  <a:pt x="0" y="120"/>
                  <a:pt x="0" y="106"/>
                </a:cubicBezTo>
                <a:cubicBezTo>
                  <a:pt x="0" y="92"/>
                  <a:pt x="3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1" y="21"/>
                  <a:pt x="181" y="31"/>
                </a:cubicBezTo>
                <a:cubicBezTo>
                  <a:pt x="191" y="41"/>
                  <a:pt x="198" y="53"/>
                  <a:pt x="204" y="66"/>
                </a:cubicBezTo>
                <a:cubicBezTo>
                  <a:pt x="210" y="79"/>
                  <a:pt x="213" y="92"/>
                  <a:pt x="213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71320" y="2886840"/>
            <a:ext cx="10879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mortality.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" name="Free-form: Shape 68"/>
          <p:cNvSpPr/>
          <p:nvPr/>
        </p:nvSpPr>
        <p:spPr>
          <a:xfrm>
            <a:off x="571320" y="3848040"/>
            <a:ext cx="76680" cy="76320"/>
          </a:xfrm>
          <a:custGeom>
            <a:avLst/>
            <a:gdLst/>
            <a:ahLst/>
            <a:cxnLst/>
            <a:rect l="0" t="0" r="r" b="b"/>
            <a:pathLst>
              <a:path w="213" h="212">
                <a:moveTo>
                  <a:pt x="213" y="105"/>
                </a:moveTo>
                <a:cubicBezTo>
                  <a:pt x="213" y="120"/>
                  <a:pt x="210" y="133"/>
                  <a:pt x="204" y="146"/>
                </a:cubicBezTo>
                <a:cubicBezTo>
                  <a:pt x="198" y="159"/>
                  <a:pt x="191" y="170"/>
                  <a:pt x="181" y="181"/>
                </a:cubicBezTo>
                <a:cubicBezTo>
                  <a:pt x="171" y="191"/>
                  <a:pt x="159" y="199"/>
                  <a:pt x="146" y="204"/>
                </a:cubicBezTo>
                <a:cubicBezTo>
                  <a:pt x="133" y="210"/>
                  <a:pt x="120" y="212"/>
                  <a:pt x="106" y="212"/>
                </a:cubicBezTo>
                <a:cubicBezTo>
                  <a:pt x="92" y="212"/>
                  <a:pt x="78" y="210"/>
                  <a:pt x="65" y="204"/>
                </a:cubicBezTo>
                <a:cubicBezTo>
                  <a:pt x="52" y="199"/>
                  <a:pt x="41" y="191"/>
                  <a:pt x="31" y="181"/>
                </a:cubicBezTo>
                <a:cubicBezTo>
                  <a:pt x="21" y="170"/>
                  <a:pt x="13" y="159"/>
                  <a:pt x="8" y="146"/>
                </a:cubicBezTo>
                <a:cubicBezTo>
                  <a:pt x="3" y="133"/>
                  <a:pt x="0" y="120"/>
                  <a:pt x="0" y="105"/>
                </a:cubicBezTo>
                <a:cubicBezTo>
                  <a:pt x="0" y="91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2"/>
                  <a:pt x="92" y="0"/>
                  <a:pt x="106" y="0"/>
                </a:cubicBezTo>
                <a:cubicBezTo>
                  <a:pt x="120" y="0"/>
                  <a:pt x="133" y="2"/>
                  <a:pt x="146" y="8"/>
                </a:cubicBezTo>
                <a:cubicBezTo>
                  <a:pt x="159" y="13"/>
                  <a:pt x="171" y="21"/>
                  <a:pt x="181" y="31"/>
                </a:cubicBezTo>
                <a:cubicBezTo>
                  <a:pt x="191" y="41"/>
                  <a:pt x="198" y="52"/>
                  <a:pt x="204" y="65"/>
                </a:cubicBezTo>
                <a:cubicBezTo>
                  <a:pt x="210" y="78"/>
                  <a:pt x="213" y="91"/>
                  <a:pt x="213" y="105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99920" y="3341880"/>
            <a:ext cx="53535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Distinct organ systems</a:t>
            </a:r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with fundamentally different pathological mechanisms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" name="Free-form: Shape 70"/>
          <p:cNvSpPr/>
          <p:nvPr/>
        </p:nvSpPr>
        <p:spPr>
          <a:xfrm>
            <a:off x="571320" y="4314600"/>
            <a:ext cx="76680" cy="76680"/>
          </a:xfrm>
          <a:custGeom>
            <a:avLst/>
            <a:gdLst/>
            <a:ahLst/>
            <a:cxnLst/>
            <a:rect l="0" t="0" r="r" b="b"/>
            <a:pathLst>
              <a:path w="213" h="213">
                <a:moveTo>
                  <a:pt x="213" y="106"/>
                </a:moveTo>
                <a:cubicBezTo>
                  <a:pt x="213" y="120"/>
                  <a:pt x="210" y="133"/>
                  <a:pt x="204" y="146"/>
                </a:cubicBezTo>
                <a:cubicBezTo>
                  <a:pt x="198" y="160"/>
                  <a:pt x="191" y="172"/>
                  <a:pt x="181" y="182"/>
                </a:cubicBezTo>
                <a:cubicBezTo>
                  <a:pt x="171" y="192"/>
                  <a:pt x="159" y="199"/>
                  <a:pt x="146" y="205"/>
                </a:cubicBezTo>
                <a:cubicBezTo>
                  <a:pt x="133" y="210"/>
                  <a:pt x="120" y="213"/>
                  <a:pt x="106" y="213"/>
                </a:cubicBezTo>
                <a:cubicBezTo>
                  <a:pt x="92" y="213"/>
                  <a:pt x="78" y="210"/>
                  <a:pt x="65" y="205"/>
                </a:cubicBezTo>
                <a:cubicBezTo>
                  <a:pt x="52" y="199"/>
                  <a:pt x="41" y="192"/>
                  <a:pt x="31" y="182"/>
                </a:cubicBezTo>
                <a:cubicBezTo>
                  <a:pt x="21" y="172"/>
                  <a:pt x="13" y="160"/>
                  <a:pt x="8" y="146"/>
                </a:cubicBezTo>
                <a:cubicBezTo>
                  <a:pt x="3" y="133"/>
                  <a:pt x="0" y="120"/>
                  <a:pt x="0" y="106"/>
                </a:cubicBezTo>
                <a:cubicBezTo>
                  <a:pt x="0" y="92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2" y="0"/>
                  <a:pt x="106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1" y="21"/>
                  <a:pt x="181" y="31"/>
                </a:cubicBezTo>
                <a:cubicBezTo>
                  <a:pt x="191" y="41"/>
                  <a:pt x="198" y="52"/>
                  <a:pt x="204" y="65"/>
                </a:cubicBezTo>
                <a:cubicBezTo>
                  <a:pt x="210" y="78"/>
                  <a:pt x="213" y="92"/>
                  <a:pt x="213" y="106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99920" y="3808800"/>
            <a:ext cx="35928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Growing evidence</a:t>
            </a:r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of converging biological pathways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99920" y="4275360"/>
            <a:ext cx="58906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Key shared processes:</a:t>
            </a:r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chronic inflammation, oxidative stress, metabolic dysregulation,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" name="Free-form: Shape 73"/>
          <p:cNvSpPr/>
          <p:nvPr/>
        </p:nvSpPr>
        <p:spPr>
          <a:xfrm>
            <a:off x="7343640" y="2076120"/>
            <a:ext cx="4267440" cy="2877120"/>
          </a:xfrm>
          <a:custGeom>
            <a:avLst/>
            <a:gdLst/>
            <a:ahLst/>
            <a:cxnLst/>
            <a:rect l="0" t="0" r="r" b="b"/>
            <a:pathLst>
              <a:path w="11854" h="7992" fill="none">
                <a:moveTo>
                  <a:pt x="0" y="7701"/>
                </a:moveTo>
                <a:lnTo>
                  <a:pt x="0" y="291"/>
                </a:lnTo>
                <a:cubicBezTo>
                  <a:pt x="0" y="272"/>
                  <a:pt x="2" y="253"/>
                  <a:pt x="5" y="235"/>
                </a:cubicBezTo>
                <a:cubicBezTo>
                  <a:pt x="9" y="216"/>
                  <a:pt x="15" y="198"/>
                  <a:pt x="22" y="180"/>
                </a:cubicBezTo>
                <a:cubicBezTo>
                  <a:pt x="29" y="162"/>
                  <a:pt x="38" y="146"/>
                  <a:pt x="49" y="130"/>
                </a:cubicBezTo>
                <a:cubicBezTo>
                  <a:pt x="60" y="114"/>
                  <a:pt x="72" y="99"/>
                  <a:pt x="85" y="86"/>
                </a:cubicBezTo>
                <a:cubicBezTo>
                  <a:pt x="99" y="72"/>
                  <a:pt x="113" y="60"/>
                  <a:pt x="129" y="49"/>
                </a:cubicBezTo>
                <a:cubicBezTo>
                  <a:pt x="145" y="39"/>
                  <a:pt x="162" y="30"/>
                  <a:pt x="180" y="23"/>
                </a:cubicBezTo>
                <a:cubicBezTo>
                  <a:pt x="197" y="15"/>
                  <a:pt x="215" y="10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11563" y="0"/>
                </a:lnTo>
                <a:cubicBezTo>
                  <a:pt x="11582" y="0"/>
                  <a:pt x="11601" y="2"/>
                  <a:pt x="11620" y="6"/>
                </a:cubicBezTo>
                <a:cubicBezTo>
                  <a:pt x="11639" y="10"/>
                  <a:pt x="11657" y="15"/>
                  <a:pt x="11675" y="23"/>
                </a:cubicBezTo>
                <a:cubicBezTo>
                  <a:pt x="11692" y="30"/>
                  <a:pt x="11709" y="39"/>
                  <a:pt x="11725" y="49"/>
                </a:cubicBezTo>
                <a:cubicBezTo>
                  <a:pt x="11741" y="60"/>
                  <a:pt x="11755" y="72"/>
                  <a:pt x="11769" y="86"/>
                </a:cubicBezTo>
                <a:cubicBezTo>
                  <a:pt x="11782" y="99"/>
                  <a:pt x="11795" y="114"/>
                  <a:pt x="11805" y="130"/>
                </a:cubicBezTo>
                <a:cubicBezTo>
                  <a:pt x="11816" y="146"/>
                  <a:pt x="11825" y="162"/>
                  <a:pt x="11832" y="180"/>
                </a:cubicBezTo>
                <a:cubicBezTo>
                  <a:pt x="11839" y="198"/>
                  <a:pt x="11845" y="216"/>
                  <a:pt x="11849" y="235"/>
                </a:cubicBezTo>
                <a:cubicBezTo>
                  <a:pt x="11852" y="253"/>
                  <a:pt x="11854" y="272"/>
                  <a:pt x="11854" y="291"/>
                </a:cubicBezTo>
                <a:lnTo>
                  <a:pt x="11854" y="7701"/>
                </a:lnTo>
                <a:cubicBezTo>
                  <a:pt x="11854" y="7720"/>
                  <a:pt x="11852" y="7739"/>
                  <a:pt x="11849" y="7758"/>
                </a:cubicBezTo>
                <a:cubicBezTo>
                  <a:pt x="11845" y="7776"/>
                  <a:pt x="11839" y="7795"/>
                  <a:pt x="11832" y="7812"/>
                </a:cubicBezTo>
                <a:cubicBezTo>
                  <a:pt x="11825" y="7830"/>
                  <a:pt x="11816" y="7847"/>
                  <a:pt x="11805" y="7862"/>
                </a:cubicBezTo>
                <a:cubicBezTo>
                  <a:pt x="11795" y="7878"/>
                  <a:pt x="11782" y="7893"/>
                  <a:pt x="11769" y="7907"/>
                </a:cubicBezTo>
                <a:cubicBezTo>
                  <a:pt x="11755" y="7920"/>
                  <a:pt x="11741" y="7932"/>
                  <a:pt x="11725" y="7943"/>
                </a:cubicBezTo>
                <a:cubicBezTo>
                  <a:pt x="11709" y="7953"/>
                  <a:pt x="11692" y="7962"/>
                  <a:pt x="11675" y="7970"/>
                </a:cubicBezTo>
                <a:cubicBezTo>
                  <a:pt x="11657" y="7977"/>
                  <a:pt x="11639" y="7983"/>
                  <a:pt x="11620" y="7986"/>
                </a:cubicBezTo>
                <a:cubicBezTo>
                  <a:pt x="11601" y="7990"/>
                  <a:pt x="11582" y="7992"/>
                  <a:pt x="11563" y="7992"/>
                </a:cubicBezTo>
                <a:lnTo>
                  <a:pt x="291" y="7992"/>
                </a:lnTo>
                <a:cubicBezTo>
                  <a:pt x="272" y="7992"/>
                  <a:pt x="253" y="7990"/>
                  <a:pt x="234" y="7986"/>
                </a:cubicBezTo>
                <a:cubicBezTo>
                  <a:pt x="215" y="7983"/>
                  <a:pt x="197" y="7977"/>
                  <a:pt x="180" y="7970"/>
                </a:cubicBezTo>
                <a:cubicBezTo>
                  <a:pt x="162" y="7962"/>
                  <a:pt x="145" y="7953"/>
                  <a:pt x="129" y="7943"/>
                </a:cubicBezTo>
                <a:cubicBezTo>
                  <a:pt x="113" y="7932"/>
                  <a:pt x="99" y="7920"/>
                  <a:pt x="85" y="7907"/>
                </a:cubicBezTo>
                <a:cubicBezTo>
                  <a:pt x="72" y="7893"/>
                  <a:pt x="60" y="7878"/>
                  <a:pt x="49" y="7862"/>
                </a:cubicBezTo>
                <a:cubicBezTo>
                  <a:pt x="38" y="7847"/>
                  <a:pt x="29" y="7830"/>
                  <a:pt x="22" y="7812"/>
                </a:cubicBezTo>
                <a:cubicBezTo>
                  <a:pt x="15" y="7795"/>
                  <a:pt x="9" y="7776"/>
                  <a:pt x="5" y="7758"/>
                </a:cubicBezTo>
                <a:cubicBezTo>
                  <a:pt x="2" y="7739"/>
                  <a:pt x="0" y="7720"/>
                  <a:pt x="0" y="7701"/>
                </a:cubicBezTo>
              </a:path>
            </a:pathLst>
          </a:custGeom>
          <a:ln w="18720">
            <a:solidFill>
              <a:srgbClr val="E0E0E0"/>
            </a:solidFill>
            <a:miter/>
          </a:ln>
        </p:spPr>
        <p:txBody>
          <a:bodyPr lIns="9360" tIns="9360" rIns="9360" bIns="936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75" name="Picture 74"/>
          <p:cNvPicPr/>
          <p:nvPr/>
        </p:nvPicPr>
        <p:blipFill>
          <a:blip r:embed="rId2"/>
          <a:stretch/>
        </p:blipFill>
        <p:spPr>
          <a:xfrm>
            <a:off x="6753240" y="2085840"/>
            <a:ext cx="5447880" cy="2856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6" name="Free-form: Shape 75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9920" y="4561200"/>
            <a:ext cx="13356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hormonal signaling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71320" y="6083280"/>
            <a:ext cx="3666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Shared Molecular Biomarkers: Heart Failure &amp;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1463480" y="6083280"/>
            <a:ext cx="159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03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-form: Shape 7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" name="Free-form: Shape 8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2" name="Free-form: Shape 81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3" name="Free-form: Shape 82"/>
          <p:cNvSpPr/>
          <p:nvPr/>
        </p:nvSpPr>
        <p:spPr>
          <a:xfrm>
            <a:off x="590400" y="1352520"/>
            <a:ext cx="5886720" cy="1285920"/>
          </a:xfrm>
          <a:custGeom>
            <a:avLst/>
            <a:gdLst/>
            <a:ahLst/>
            <a:cxnLst/>
            <a:rect l="0" t="0" r="r" b="b"/>
            <a:pathLst>
              <a:path w="16352" h="3572">
                <a:moveTo>
                  <a:pt x="0" y="3361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4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7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6140" y="0"/>
                </a:lnTo>
                <a:cubicBezTo>
                  <a:pt x="16154" y="0"/>
                  <a:pt x="16168" y="1"/>
                  <a:pt x="16182" y="4"/>
                </a:cubicBezTo>
                <a:cubicBezTo>
                  <a:pt x="16195" y="6"/>
                  <a:pt x="16209" y="10"/>
                  <a:pt x="16221" y="16"/>
                </a:cubicBezTo>
                <a:cubicBezTo>
                  <a:pt x="16234" y="21"/>
                  <a:pt x="16247" y="28"/>
                  <a:pt x="16258" y="35"/>
                </a:cubicBezTo>
                <a:cubicBezTo>
                  <a:pt x="16270" y="43"/>
                  <a:pt x="16280" y="52"/>
                  <a:pt x="16290" y="62"/>
                </a:cubicBezTo>
                <a:cubicBezTo>
                  <a:pt x="16300" y="71"/>
                  <a:pt x="16309" y="82"/>
                  <a:pt x="16316" y="94"/>
                </a:cubicBezTo>
                <a:cubicBezTo>
                  <a:pt x="16324" y="105"/>
                  <a:pt x="16331" y="117"/>
                  <a:pt x="16336" y="130"/>
                </a:cubicBezTo>
                <a:cubicBezTo>
                  <a:pt x="16341" y="143"/>
                  <a:pt x="16345" y="156"/>
                  <a:pt x="16348" y="170"/>
                </a:cubicBezTo>
                <a:cubicBezTo>
                  <a:pt x="16351" y="184"/>
                  <a:pt x="16352" y="197"/>
                  <a:pt x="16352" y="211"/>
                </a:cubicBezTo>
                <a:lnTo>
                  <a:pt x="16352" y="3361"/>
                </a:lnTo>
                <a:cubicBezTo>
                  <a:pt x="16352" y="3375"/>
                  <a:pt x="16351" y="3388"/>
                  <a:pt x="16348" y="3402"/>
                </a:cubicBezTo>
                <a:cubicBezTo>
                  <a:pt x="16345" y="3416"/>
                  <a:pt x="16341" y="3429"/>
                  <a:pt x="16336" y="3442"/>
                </a:cubicBezTo>
                <a:cubicBezTo>
                  <a:pt x="16331" y="3455"/>
                  <a:pt x="16324" y="3467"/>
                  <a:pt x="16316" y="3478"/>
                </a:cubicBezTo>
                <a:cubicBezTo>
                  <a:pt x="16309" y="3490"/>
                  <a:pt x="16300" y="3501"/>
                  <a:pt x="16290" y="3510"/>
                </a:cubicBezTo>
                <a:cubicBezTo>
                  <a:pt x="16280" y="3520"/>
                  <a:pt x="16270" y="3529"/>
                  <a:pt x="16258" y="3537"/>
                </a:cubicBezTo>
                <a:cubicBezTo>
                  <a:pt x="16247" y="3545"/>
                  <a:pt x="16234" y="3551"/>
                  <a:pt x="16221" y="3556"/>
                </a:cubicBezTo>
                <a:cubicBezTo>
                  <a:pt x="16209" y="3562"/>
                  <a:pt x="16195" y="3566"/>
                  <a:pt x="16182" y="3568"/>
                </a:cubicBezTo>
                <a:cubicBezTo>
                  <a:pt x="16168" y="3571"/>
                  <a:pt x="16154" y="3572"/>
                  <a:pt x="16140" y="3572"/>
                </a:cubicBezTo>
                <a:lnTo>
                  <a:pt x="159" y="3572"/>
                </a:lnTo>
                <a:cubicBezTo>
                  <a:pt x="148" y="3572"/>
                  <a:pt x="138" y="3571"/>
                  <a:pt x="128" y="3568"/>
                </a:cubicBezTo>
                <a:cubicBezTo>
                  <a:pt x="117" y="3566"/>
                  <a:pt x="108" y="3562"/>
                  <a:pt x="98" y="3556"/>
                </a:cubicBezTo>
                <a:cubicBezTo>
                  <a:pt x="88" y="3551"/>
                  <a:pt x="79" y="3545"/>
                  <a:pt x="70" y="3537"/>
                </a:cubicBezTo>
                <a:cubicBezTo>
                  <a:pt x="62" y="3529"/>
                  <a:pt x="54" y="3520"/>
                  <a:pt x="46" y="3510"/>
                </a:cubicBezTo>
                <a:cubicBezTo>
                  <a:pt x="39" y="3501"/>
                  <a:pt x="32" y="3490"/>
                  <a:pt x="27" y="3478"/>
                </a:cubicBezTo>
                <a:cubicBezTo>
                  <a:pt x="21" y="3467"/>
                  <a:pt x="16" y="3455"/>
                  <a:pt x="12" y="3442"/>
                </a:cubicBezTo>
                <a:cubicBezTo>
                  <a:pt x="8" y="3429"/>
                  <a:pt x="5" y="3416"/>
                  <a:pt x="3" y="3402"/>
                </a:cubicBezTo>
                <a:cubicBezTo>
                  <a:pt x="1" y="3388"/>
                  <a:pt x="0" y="3375"/>
                  <a:pt x="0" y="336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" name="Free-form: Shape 83"/>
          <p:cNvSpPr/>
          <p:nvPr/>
        </p:nvSpPr>
        <p:spPr>
          <a:xfrm>
            <a:off x="571320" y="1352520"/>
            <a:ext cx="76680" cy="1285920"/>
          </a:xfrm>
          <a:custGeom>
            <a:avLst/>
            <a:gdLst/>
            <a:ahLst/>
            <a:cxnLst/>
            <a:rect l="0" t="0" r="r" b="b"/>
            <a:pathLst>
              <a:path w="213" h="3572">
                <a:moveTo>
                  <a:pt x="0" y="0"/>
                </a:moveTo>
                <a:lnTo>
                  <a:pt x="213" y="0"/>
                </a:lnTo>
                <a:lnTo>
                  <a:pt x="213" y="3572"/>
                </a:lnTo>
                <a:lnTo>
                  <a:pt x="0" y="3572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5" name="Free-form: Shape 84"/>
          <p:cNvSpPr/>
          <p:nvPr/>
        </p:nvSpPr>
        <p:spPr>
          <a:xfrm>
            <a:off x="590400" y="2828880"/>
            <a:ext cx="5886720" cy="1276560"/>
          </a:xfrm>
          <a:custGeom>
            <a:avLst/>
            <a:gdLst/>
            <a:ahLst/>
            <a:cxnLst/>
            <a:rect l="0" t="0" r="r" b="b"/>
            <a:pathLst>
              <a:path w="16352" h="3546">
                <a:moveTo>
                  <a:pt x="0" y="3334"/>
                </a:moveTo>
                <a:lnTo>
                  <a:pt x="0" y="211"/>
                </a:lnTo>
                <a:cubicBezTo>
                  <a:pt x="0" y="197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7"/>
                  <a:pt x="21" y="105"/>
                  <a:pt x="27" y="94"/>
                </a:cubicBezTo>
                <a:cubicBezTo>
                  <a:pt x="32" y="82"/>
                  <a:pt x="39" y="71"/>
                  <a:pt x="46" y="62"/>
                </a:cubicBezTo>
                <a:cubicBezTo>
                  <a:pt x="54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0"/>
                  <a:pt x="117" y="6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6140" y="0"/>
                </a:lnTo>
                <a:cubicBezTo>
                  <a:pt x="16154" y="0"/>
                  <a:pt x="16168" y="1"/>
                  <a:pt x="16182" y="4"/>
                </a:cubicBezTo>
                <a:cubicBezTo>
                  <a:pt x="16195" y="6"/>
                  <a:pt x="16209" y="10"/>
                  <a:pt x="16221" y="16"/>
                </a:cubicBezTo>
                <a:cubicBezTo>
                  <a:pt x="16234" y="21"/>
                  <a:pt x="16247" y="28"/>
                  <a:pt x="16258" y="35"/>
                </a:cubicBezTo>
                <a:cubicBezTo>
                  <a:pt x="16270" y="43"/>
                  <a:pt x="16280" y="52"/>
                  <a:pt x="16290" y="62"/>
                </a:cubicBezTo>
                <a:cubicBezTo>
                  <a:pt x="16300" y="71"/>
                  <a:pt x="16309" y="82"/>
                  <a:pt x="16316" y="94"/>
                </a:cubicBezTo>
                <a:cubicBezTo>
                  <a:pt x="16324" y="105"/>
                  <a:pt x="16331" y="117"/>
                  <a:pt x="16336" y="130"/>
                </a:cubicBezTo>
                <a:cubicBezTo>
                  <a:pt x="16341" y="143"/>
                  <a:pt x="16345" y="156"/>
                  <a:pt x="16348" y="170"/>
                </a:cubicBezTo>
                <a:cubicBezTo>
                  <a:pt x="16351" y="184"/>
                  <a:pt x="16352" y="197"/>
                  <a:pt x="16352" y="211"/>
                </a:cubicBezTo>
                <a:lnTo>
                  <a:pt x="16352" y="3334"/>
                </a:lnTo>
                <a:cubicBezTo>
                  <a:pt x="16352" y="3348"/>
                  <a:pt x="16351" y="3362"/>
                  <a:pt x="16348" y="3376"/>
                </a:cubicBezTo>
                <a:cubicBezTo>
                  <a:pt x="16345" y="3389"/>
                  <a:pt x="16341" y="3403"/>
                  <a:pt x="16336" y="3415"/>
                </a:cubicBezTo>
                <a:cubicBezTo>
                  <a:pt x="16331" y="3428"/>
                  <a:pt x="16324" y="3440"/>
                  <a:pt x="16316" y="3452"/>
                </a:cubicBezTo>
                <a:cubicBezTo>
                  <a:pt x="16309" y="3464"/>
                  <a:pt x="16300" y="3474"/>
                  <a:pt x="16290" y="3484"/>
                </a:cubicBezTo>
                <a:cubicBezTo>
                  <a:pt x="16280" y="3494"/>
                  <a:pt x="16270" y="3503"/>
                  <a:pt x="16258" y="3510"/>
                </a:cubicBezTo>
                <a:cubicBezTo>
                  <a:pt x="16247" y="3518"/>
                  <a:pt x="16234" y="3525"/>
                  <a:pt x="16221" y="3530"/>
                </a:cubicBezTo>
                <a:cubicBezTo>
                  <a:pt x="16209" y="3535"/>
                  <a:pt x="16195" y="3539"/>
                  <a:pt x="16182" y="3542"/>
                </a:cubicBezTo>
                <a:cubicBezTo>
                  <a:pt x="16168" y="3545"/>
                  <a:pt x="16154" y="3546"/>
                  <a:pt x="16140" y="3546"/>
                </a:cubicBezTo>
                <a:lnTo>
                  <a:pt x="159" y="3546"/>
                </a:lnTo>
                <a:cubicBezTo>
                  <a:pt x="148" y="3546"/>
                  <a:pt x="138" y="3545"/>
                  <a:pt x="128" y="3542"/>
                </a:cubicBezTo>
                <a:cubicBezTo>
                  <a:pt x="117" y="3539"/>
                  <a:pt x="108" y="3535"/>
                  <a:pt x="98" y="3530"/>
                </a:cubicBezTo>
                <a:cubicBezTo>
                  <a:pt x="88" y="3525"/>
                  <a:pt x="79" y="3518"/>
                  <a:pt x="70" y="3510"/>
                </a:cubicBezTo>
                <a:cubicBezTo>
                  <a:pt x="62" y="3503"/>
                  <a:pt x="54" y="3494"/>
                  <a:pt x="46" y="3484"/>
                </a:cubicBezTo>
                <a:cubicBezTo>
                  <a:pt x="39" y="3474"/>
                  <a:pt x="32" y="3464"/>
                  <a:pt x="27" y="3452"/>
                </a:cubicBezTo>
                <a:cubicBezTo>
                  <a:pt x="21" y="3440"/>
                  <a:pt x="16" y="3428"/>
                  <a:pt x="12" y="3415"/>
                </a:cubicBezTo>
                <a:cubicBezTo>
                  <a:pt x="8" y="3403"/>
                  <a:pt x="5" y="3389"/>
                  <a:pt x="3" y="3376"/>
                </a:cubicBezTo>
                <a:cubicBezTo>
                  <a:pt x="1" y="3362"/>
                  <a:pt x="0" y="3348"/>
                  <a:pt x="0" y="3334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" name="Free-form: Shape 85"/>
          <p:cNvSpPr/>
          <p:nvPr/>
        </p:nvSpPr>
        <p:spPr>
          <a:xfrm>
            <a:off x="571320" y="2828880"/>
            <a:ext cx="76680" cy="1276560"/>
          </a:xfrm>
          <a:custGeom>
            <a:avLst/>
            <a:gdLst/>
            <a:ahLst/>
            <a:cxnLst/>
            <a:rect l="0" t="0" r="r" b="b"/>
            <a:pathLst>
              <a:path w="213" h="3546">
                <a:moveTo>
                  <a:pt x="0" y="0"/>
                </a:moveTo>
                <a:lnTo>
                  <a:pt x="213" y="0"/>
                </a:lnTo>
                <a:lnTo>
                  <a:pt x="213" y="3546"/>
                </a:lnTo>
                <a:lnTo>
                  <a:pt x="0" y="3546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7" name="Free-form: Shape 86"/>
          <p:cNvSpPr/>
          <p:nvPr/>
        </p:nvSpPr>
        <p:spPr>
          <a:xfrm>
            <a:off x="590400" y="4295520"/>
            <a:ext cx="5886720" cy="1286280"/>
          </a:xfrm>
          <a:custGeom>
            <a:avLst/>
            <a:gdLst/>
            <a:ahLst/>
            <a:cxnLst/>
            <a:rect l="0" t="0" r="r" b="b"/>
            <a:pathLst>
              <a:path w="16352" h="3573">
                <a:moveTo>
                  <a:pt x="0" y="3361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2"/>
                  <a:pt x="62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8" y="11"/>
                  <a:pt x="117" y="7"/>
                  <a:pt x="128" y="4"/>
                </a:cubicBezTo>
                <a:cubicBezTo>
                  <a:pt x="138" y="2"/>
                  <a:pt x="148" y="0"/>
                  <a:pt x="159" y="0"/>
                </a:cubicBezTo>
                <a:lnTo>
                  <a:pt x="16140" y="0"/>
                </a:lnTo>
                <a:cubicBezTo>
                  <a:pt x="16154" y="0"/>
                  <a:pt x="16168" y="2"/>
                  <a:pt x="16182" y="4"/>
                </a:cubicBezTo>
                <a:cubicBezTo>
                  <a:pt x="16195" y="7"/>
                  <a:pt x="16209" y="11"/>
                  <a:pt x="16221" y="16"/>
                </a:cubicBezTo>
                <a:cubicBezTo>
                  <a:pt x="16234" y="22"/>
                  <a:pt x="16247" y="28"/>
                  <a:pt x="16258" y="36"/>
                </a:cubicBezTo>
                <a:cubicBezTo>
                  <a:pt x="16270" y="44"/>
                  <a:pt x="16280" y="52"/>
                  <a:pt x="16290" y="62"/>
                </a:cubicBezTo>
                <a:cubicBezTo>
                  <a:pt x="16300" y="72"/>
                  <a:pt x="16309" y="83"/>
                  <a:pt x="16316" y="94"/>
                </a:cubicBezTo>
                <a:cubicBezTo>
                  <a:pt x="16324" y="106"/>
                  <a:pt x="16331" y="118"/>
                  <a:pt x="16336" y="131"/>
                </a:cubicBezTo>
                <a:cubicBezTo>
                  <a:pt x="16341" y="144"/>
                  <a:pt x="16345" y="157"/>
                  <a:pt x="16348" y="171"/>
                </a:cubicBezTo>
                <a:cubicBezTo>
                  <a:pt x="16351" y="184"/>
                  <a:pt x="16352" y="198"/>
                  <a:pt x="16352" y="212"/>
                </a:cubicBezTo>
                <a:lnTo>
                  <a:pt x="16352" y="3361"/>
                </a:lnTo>
                <a:cubicBezTo>
                  <a:pt x="16352" y="3375"/>
                  <a:pt x="16351" y="3389"/>
                  <a:pt x="16348" y="3403"/>
                </a:cubicBezTo>
                <a:cubicBezTo>
                  <a:pt x="16345" y="3416"/>
                  <a:pt x="16341" y="3430"/>
                  <a:pt x="16336" y="3442"/>
                </a:cubicBezTo>
                <a:cubicBezTo>
                  <a:pt x="16331" y="3455"/>
                  <a:pt x="16324" y="3467"/>
                  <a:pt x="16316" y="3479"/>
                </a:cubicBezTo>
                <a:cubicBezTo>
                  <a:pt x="16309" y="3491"/>
                  <a:pt x="16300" y="3501"/>
                  <a:pt x="16290" y="3511"/>
                </a:cubicBezTo>
                <a:cubicBezTo>
                  <a:pt x="16280" y="3521"/>
                  <a:pt x="16270" y="3530"/>
                  <a:pt x="16258" y="3537"/>
                </a:cubicBezTo>
                <a:cubicBezTo>
                  <a:pt x="16247" y="3545"/>
                  <a:pt x="16234" y="3552"/>
                  <a:pt x="16221" y="3557"/>
                </a:cubicBezTo>
                <a:cubicBezTo>
                  <a:pt x="16209" y="3562"/>
                  <a:pt x="16195" y="3566"/>
                  <a:pt x="16182" y="3569"/>
                </a:cubicBezTo>
                <a:cubicBezTo>
                  <a:pt x="16168" y="3572"/>
                  <a:pt x="16154" y="3573"/>
                  <a:pt x="16140" y="3573"/>
                </a:cubicBezTo>
                <a:lnTo>
                  <a:pt x="159" y="3573"/>
                </a:lnTo>
                <a:cubicBezTo>
                  <a:pt x="148" y="3573"/>
                  <a:pt x="138" y="3572"/>
                  <a:pt x="128" y="3569"/>
                </a:cubicBezTo>
                <a:cubicBezTo>
                  <a:pt x="117" y="3566"/>
                  <a:pt x="108" y="3562"/>
                  <a:pt x="98" y="3557"/>
                </a:cubicBezTo>
                <a:cubicBezTo>
                  <a:pt x="88" y="3552"/>
                  <a:pt x="79" y="3545"/>
                  <a:pt x="70" y="3537"/>
                </a:cubicBezTo>
                <a:cubicBezTo>
                  <a:pt x="62" y="3530"/>
                  <a:pt x="54" y="3521"/>
                  <a:pt x="46" y="3511"/>
                </a:cubicBezTo>
                <a:cubicBezTo>
                  <a:pt x="39" y="3501"/>
                  <a:pt x="32" y="3491"/>
                  <a:pt x="27" y="3479"/>
                </a:cubicBezTo>
                <a:cubicBezTo>
                  <a:pt x="21" y="3467"/>
                  <a:pt x="16" y="3455"/>
                  <a:pt x="12" y="3442"/>
                </a:cubicBezTo>
                <a:cubicBezTo>
                  <a:pt x="8" y="3430"/>
                  <a:pt x="5" y="3416"/>
                  <a:pt x="3" y="3403"/>
                </a:cubicBezTo>
                <a:cubicBezTo>
                  <a:pt x="1" y="3389"/>
                  <a:pt x="0" y="3375"/>
                  <a:pt x="0" y="3361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" name="Free-form: Shape 87"/>
          <p:cNvSpPr/>
          <p:nvPr/>
        </p:nvSpPr>
        <p:spPr>
          <a:xfrm>
            <a:off x="571320" y="4295520"/>
            <a:ext cx="76680" cy="1286280"/>
          </a:xfrm>
          <a:custGeom>
            <a:avLst/>
            <a:gdLst/>
            <a:ahLst/>
            <a:cxnLst/>
            <a:rect l="0" t="0" r="r" b="b"/>
            <a:pathLst>
              <a:path w="213" h="3573">
                <a:moveTo>
                  <a:pt x="0" y="0"/>
                </a:moveTo>
                <a:lnTo>
                  <a:pt x="213" y="0"/>
                </a:lnTo>
                <a:lnTo>
                  <a:pt x="213" y="3573"/>
                </a:lnTo>
                <a:lnTo>
                  <a:pt x="0" y="3573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71320" y="569160"/>
            <a:ext cx="380808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Shared Molecular Pathways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799920" y="1572480"/>
            <a:ext cx="14536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Signaling Cascades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99920" y="1922760"/>
            <a:ext cx="17816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PI3K/AKT, MAPK, and NF-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572200" y="1919160"/>
            <a:ext cx="171000" cy="1954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Georgia"/>
                <a:ea typeface="Georgia"/>
              </a:rPr>
              <a:t>κ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664360" y="1922760"/>
            <a:ext cx="3242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 pathways implicated in both heart failure and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799920" y="2198880"/>
            <a:ext cx="17467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breast cancer progression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99920" y="3048840"/>
            <a:ext cx="168912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Epigenetic Alterations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99920" y="3399120"/>
            <a:ext cx="48391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MicroRNA networks and epigenetic modifications contribute to disease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799920" y="3675600"/>
            <a:ext cx="217800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development in both conditions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99920" y="4515480"/>
            <a:ext cx="188856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Systems Biology Insights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799920" y="4866120"/>
            <a:ext cx="52192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Advanced molecular profiling reveals overlapping mechanisms and potential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0" name="Free-form: Shape 99"/>
          <p:cNvSpPr/>
          <p:nvPr/>
        </p:nvSpPr>
        <p:spPr>
          <a:xfrm>
            <a:off x="571320" y="5962320"/>
            <a:ext cx="5905800" cy="800640"/>
          </a:xfrm>
          <a:custGeom>
            <a:avLst/>
            <a:gdLst/>
            <a:ahLst/>
            <a:cxnLst/>
            <a:rect l="0" t="0" r="r" b="b"/>
            <a:pathLst>
              <a:path w="16405" h="2224">
                <a:moveTo>
                  <a:pt x="0" y="1906"/>
                </a:moveTo>
                <a:lnTo>
                  <a:pt x="0" y="319"/>
                </a:lnTo>
                <a:cubicBezTo>
                  <a:pt x="0" y="298"/>
                  <a:pt x="2" y="277"/>
                  <a:pt x="6" y="257"/>
                </a:cubicBezTo>
                <a:cubicBezTo>
                  <a:pt x="10" y="237"/>
                  <a:pt x="16" y="217"/>
                  <a:pt x="24" y="197"/>
                </a:cubicBezTo>
                <a:cubicBezTo>
                  <a:pt x="32" y="178"/>
                  <a:pt x="42" y="160"/>
                  <a:pt x="54" y="143"/>
                </a:cubicBezTo>
                <a:cubicBezTo>
                  <a:pt x="65" y="125"/>
                  <a:pt x="78" y="109"/>
                  <a:pt x="93" y="93"/>
                </a:cubicBezTo>
                <a:cubicBezTo>
                  <a:pt x="108" y="79"/>
                  <a:pt x="124" y="66"/>
                  <a:pt x="141" y="54"/>
                </a:cubicBezTo>
                <a:cubicBezTo>
                  <a:pt x="158" y="42"/>
                  <a:pt x="177" y="33"/>
                  <a:pt x="196" y="25"/>
                </a:cubicBezTo>
                <a:cubicBezTo>
                  <a:pt x="215" y="17"/>
                  <a:pt x="235" y="11"/>
                  <a:pt x="256" y="7"/>
                </a:cubicBezTo>
                <a:cubicBezTo>
                  <a:pt x="276" y="2"/>
                  <a:pt x="297" y="0"/>
                  <a:pt x="317" y="0"/>
                </a:cubicBezTo>
                <a:lnTo>
                  <a:pt x="16088" y="0"/>
                </a:lnTo>
                <a:cubicBezTo>
                  <a:pt x="16109" y="0"/>
                  <a:pt x="16129" y="2"/>
                  <a:pt x="16150" y="7"/>
                </a:cubicBezTo>
                <a:cubicBezTo>
                  <a:pt x="16170" y="11"/>
                  <a:pt x="16190" y="17"/>
                  <a:pt x="16209" y="25"/>
                </a:cubicBezTo>
                <a:cubicBezTo>
                  <a:pt x="16228" y="33"/>
                  <a:pt x="16247" y="42"/>
                  <a:pt x="16264" y="54"/>
                </a:cubicBezTo>
                <a:cubicBezTo>
                  <a:pt x="16281" y="66"/>
                  <a:pt x="16297" y="79"/>
                  <a:pt x="16312" y="93"/>
                </a:cubicBezTo>
                <a:cubicBezTo>
                  <a:pt x="16327" y="109"/>
                  <a:pt x="16340" y="125"/>
                  <a:pt x="16352" y="143"/>
                </a:cubicBezTo>
                <a:cubicBezTo>
                  <a:pt x="16363" y="160"/>
                  <a:pt x="16373" y="178"/>
                  <a:pt x="16381" y="197"/>
                </a:cubicBezTo>
                <a:cubicBezTo>
                  <a:pt x="16389" y="217"/>
                  <a:pt x="16395" y="237"/>
                  <a:pt x="16399" y="257"/>
                </a:cubicBezTo>
                <a:cubicBezTo>
                  <a:pt x="16403" y="277"/>
                  <a:pt x="16405" y="298"/>
                  <a:pt x="16405" y="319"/>
                </a:cubicBezTo>
                <a:lnTo>
                  <a:pt x="16405" y="1906"/>
                </a:lnTo>
                <a:cubicBezTo>
                  <a:pt x="16405" y="1927"/>
                  <a:pt x="16403" y="1948"/>
                  <a:pt x="16399" y="1968"/>
                </a:cubicBezTo>
                <a:cubicBezTo>
                  <a:pt x="16395" y="1989"/>
                  <a:pt x="16389" y="2009"/>
                  <a:pt x="16381" y="2028"/>
                </a:cubicBezTo>
                <a:cubicBezTo>
                  <a:pt x="16373" y="2047"/>
                  <a:pt x="16363" y="2065"/>
                  <a:pt x="16352" y="2083"/>
                </a:cubicBezTo>
                <a:cubicBezTo>
                  <a:pt x="16340" y="2100"/>
                  <a:pt x="16327" y="2116"/>
                  <a:pt x="16312" y="2131"/>
                </a:cubicBezTo>
                <a:cubicBezTo>
                  <a:pt x="16297" y="2146"/>
                  <a:pt x="16281" y="2159"/>
                  <a:pt x="16264" y="2170"/>
                </a:cubicBezTo>
                <a:cubicBezTo>
                  <a:pt x="16247" y="2182"/>
                  <a:pt x="16228" y="2192"/>
                  <a:pt x="16209" y="2200"/>
                </a:cubicBezTo>
                <a:cubicBezTo>
                  <a:pt x="16190" y="2208"/>
                  <a:pt x="16170" y="2214"/>
                  <a:pt x="16150" y="2218"/>
                </a:cubicBezTo>
                <a:cubicBezTo>
                  <a:pt x="16129" y="2222"/>
                  <a:pt x="16109" y="2224"/>
                  <a:pt x="16088" y="2224"/>
                </a:cubicBezTo>
                <a:lnTo>
                  <a:pt x="317" y="2224"/>
                </a:lnTo>
                <a:cubicBezTo>
                  <a:pt x="297" y="2224"/>
                  <a:pt x="276" y="2222"/>
                  <a:pt x="256" y="2218"/>
                </a:cubicBezTo>
                <a:cubicBezTo>
                  <a:pt x="235" y="2214"/>
                  <a:pt x="215" y="2208"/>
                  <a:pt x="196" y="2200"/>
                </a:cubicBezTo>
                <a:cubicBezTo>
                  <a:pt x="177" y="2192"/>
                  <a:pt x="158" y="2182"/>
                  <a:pt x="141" y="2170"/>
                </a:cubicBezTo>
                <a:cubicBezTo>
                  <a:pt x="124" y="2159"/>
                  <a:pt x="108" y="2146"/>
                  <a:pt x="93" y="2131"/>
                </a:cubicBezTo>
                <a:cubicBezTo>
                  <a:pt x="78" y="2116"/>
                  <a:pt x="65" y="2100"/>
                  <a:pt x="54" y="2083"/>
                </a:cubicBezTo>
                <a:cubicBezTo>
                  <a:pt x="42" y="2065"/>
                  <a:pt x="32" y="2047"/>
                  <a:pt x="24" y="2028"/>
                </a:cubicBezTo>
                <a:cubicBezTo>
                  <a:pt x="16" y="2009"/>
                  <a:pt x="10" y="1989"/>
                  <a:pt x="6" y="1968"/>
                </a:cubicBezTo>
                <a:cubicBezTo>
                  <a:pt x="2" y="1948"/>
                  <a:pt x="0" y="1927"/>
                  <a:pt x="0" y="190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99920" y="5142240"/>
            <a:ext cx="17085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therapeutic intersections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723960" y="6149880"/>
            <a:ext cx="5245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Foundation for interdisciplinary research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aimed at identifying overlapping biomarkers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3" name="Free-form: Shape 102"/>
          <p:cNvSpPr/>
          <p:nvPr/>
        </p:nvSpPr>
        <p:spPr>
          <a:xfrm>
            <a:off x="6867360" y="2381040"/>
            <a:ext cx="4743720" cy="3353040"/>
          </a:xfrm>
          <a:custGeom>
            <a:avLst/>
            <a:gdLst/>
            <a:ahLst/>
            <a:cxnLst/>
            <a:rect l="0" t="0" r="r" b="b"/>
            <a:pathLst>
              <a:path w="13177" h="9314" fill="none">
                <a:moveTo>
                  <a:pt x="0" y="9023"/>
                </a:moveTo>
                <a:lnTo>
                  <a:pt x="0" y="291"/>
                </a:lnTo>
                <a:cubicBezTo>
                  <a:pt x="0" y="272"/>
                  <a:pt x="2" y="253"/>
                  <a:pt x="6" y="234"/>
                </a:cubicBezTo>
                <a:cubicBezTo>
                  <a:pt x="9" y="216"/>
                  <a:pt x="15" y="197"/>
                  <a:pt x="22" y="180"/>
                </a:cubicBezTo>
                <a:cubicBezTo>
                  <a:pt x="29" y="162"/>
                  <a:pt x="38" y="145"/>
                  <a:pt x="49" y="129"/>
                </a:cubicBezTo>
                <a:cubicBezTo>
                  <a:pt x="60" y="114"/>
                  <a:pt x="72" y="99"/>
                  <a:pt x="85" y="85"/>
                </a:cubicBezTo>
                <a:cubicBezTo>
                  <a:pt x="99" y="72"/>
                  <a:pt x="113" y="60"/>
                  <a:pt x="129" y="49"/>
                </a:cubicBezTo>
                <a:cubicBezTo>
                  <a:pt x="145" y="39"/>
                  <a:pt x="162" y="30"/>
                  <a:pt x="180" y="22"/>
                </a:cubicBezTo>
                <a:cubicBezTo>
                  <a:pt x="197" y="15"/>
                  <a:pt x="215" y="9"/>
                  <a:pt x="234" y="6"/>
                </a:cubicBezTo>
                <a:cubicBezTo>
                  <a:pt x="253" y="2"/>
                  <a:pt x="272" y="0"/>
                  <a:pt x="291" y="0"/>
                </a:cubicBezTo>
                <a:lnTo>
                  <a:pt x="12886" y="0"/>
                </a:lnTo>
                <a:cubicBezTo>
                  <a:pt x="12905" y="0"/>
                  <a:pt x="12924" y="2"/>
                  <a:pt x="12943" y="6"/>
                </a:cubicBezTo>
                <a:cubicBezTo>
                  <a:pt x="12962" y="9"/>
                  <a:pt x="12980" y="15"/>
                  <a:pt x="12998" y="22"/>
                </a:cubicBezTo>
                <a:cubicBezTo>
                  <a:pt x="13015" y="30"/>
                  <a:pt x="13032" y="39"/>
                  <a:pt x="13048" y="49"/>
                </a:cubicBezTo>
                <a:cubicBezTo>
                  <a:pt x="13064" y="60"/>
                  <a:pt x="13078" y="72"/>
                  <a:pt x="13092" y="85"/>
                </a:cubicBezTo>
                <a:cubicBezTo>
                  <a:pt x="13105" y="99"/>
                  <a:pt x="13118" y="114"/>
                  <a:pt x="13128" y="129"/>
                </a:cubicBezTo>
                <a:cubicBezTo>
                  <a:pt x="13139" y="145"/>
                  <a:pt x="13148" y="162"/>
                  <a:pt x="13155" y="180"/>
                </a:cubicBezTo>
                <a:cubicBezTo>
                  <a:pt x="13162" y="197"/>
                  <a:pt x="13168" y="216"/>
                  <a:pt x="13172" y="234"/>
                </a:cubicBezTo>
                <a:cubicBezTo>
                  <a:pt x="13175" y="253"/>
                  <a:pt x="13177" y="272"/>
                  <a:pt x="13177" y="291"/>
                </a:cubicBezTo>
                <a:lnTo>
                  <a:pt x="13177" y="9023"/>
                </a:lnTo>
                <a:cubicBezTo>
                  <a:pt x="13177" y="9042"/>
                  <a:pt x="13175" y="9061"/>
                  <a:pt x="13172" y="9080"/>
                </a:cubicBezTo>
                <a:cubicBezTo>
                  <a:pt x="13168" y="9099"/>
                  <a:pt x="13162" y="9117"/>
                  <a:pt x="13155" y="9135"/>
                </a:cubicBezTo>
                <a:cubicBezTo>
                  <a:pt x="13148" y="9152"/>
                  <a:pt x="13139" y="9169"/>
                  <a:pt x="13128" y="9185"/>
                </a:cubicBezTo>
                <a:cubicBezTo>
                  <a:pt x="13118" y="9201"/>
                  <a:pt x="13105" y="9216"/>
                  <a:pt x="13092" y="9229"/>
                </a:cubicBezTo>
                <a:cubicBezTo>
                  <a:pt x="13078" y="9243"/>
                  <a:pt x="13064" y="9255"/>
                  <a:pt x="13048" y="9265"/>
                </a:cubicBezTo>
                <a:cubicBezTo>
                  <a:pt x="13032" y="9276"/>
                  <a:pt x="13015" y="9285"/>
                  <a:pt x="12998" y="9292"/>
                </a:cubicBezTo>
                <a:cubicBezTo>
                  <a:pt x="12980" y="9300"/>
                  <a:pt x="12962" y="9305"/>
                  <a:pt x="12943" y="9309"/>
                </a:cubicBezTo>
                <a:cubicBezTo>
                  <a:pt x="12924" y="9313"/>
                  <a:pt x="12905" y="9314"/>
                  <a:pt x="12886" y="9314"/>
                </a:cubicBezTo>
                <a:lnTo>
                  <a:pt x="291" y="9314"/>
                </a:lnTo>
                <a:cubicBezTo>
                  <a:pt x="272" y="9314"/>
                  <a:pt x="253" y="9313"/>
                  <a:pt x="234" y="9309"/>
                </a:cubicBezTo>
                <a:cubicBezTo>
                  <a:pt x="215" y="9305"/>
                  <a:pt x="197" y="9300"/>
                  <a:pt x="180" y="9292"/>
                </a:cubicBezTo>
                <a:cubicBezTo>
                  <a:pt x="162" y="9285"/>
                  <a:pt x="145" y="9276"/>
                  <a:pt x="129" y="9265"/>
                </a:cubicBezTo>
                <a:cubicBezTo>
                  <a:pt x="113" y="9255"/>
                  <a:pt x="99" y="9243"/>
                  <a:pt x="85" y="9229"/>
                </a:cubicBezTo>
                <a:cubicBezTo>
                  <a:pt x="72" y="9216"/>
                  <a:pt x="60" y="9201"/>
                  <a:pt x="49" y="9185"/>
                </a:cubicBezTo>
                <a:cubicBezTo>
                  <a:pt x="38" y="9169"/>
                  <a:pt x="29" y="9152"/>
                  <a:pt x="22" y="9135"/>
                </a:cubicBezTo>
                <a:cubicBezTo>
                  <a:pt x="15" y="9117"/>
                  <a:pt x="9" y="9099"/>
                  <a:pt x="6" y="9080"/>
                </a:cubicBezTo>
                <a:cubicBezTo>
                  <a:pt x="2" y="9061"/>
                  <a:pt x="0" y="9042"/>
                  <a:pt x="0" y="9023"/>
                </a:cubicBezTo>
              </a:path>
            </a:pathLst>
          </a:custGeom>
          <a:ln w="18720">
            <a:solidFill>
              <a:srgbClr val="E0E0E0"/>
            </a:solidFill>
            <a:miter/>
          </a:ln>
        </p:spPr>
        <p:txBody>
          <a:bodyPr lIns="9360" tIns="9360" rIns="9360" bIns="936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104" name="Picture 103"/>
          <p:cNvPicPr/>
          <p:nvPr/>
        </p:nvPicPr>
        <p:blipFill>
          <a:blip r:embed="rId2"/>
          <a:stretch/>
        </p:blipFill>
        <p:spPr>
          <a:xfrm>
            <a:off x="6315120" y="2390760"/>
            <a:ext cx="5847840" cy="3333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5" name="TextBox 104"/>
          <p:cNvSpPr txBox="1"/>
          <p:nvPr/>
        </p:nvSpPr>
        <p:spPr>
          <a:xfrm>
            <a:off x="723960" y="6397560"/>
            <a:ext cx="936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and risk factors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ree-form: Shape 10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" name="Free-form: Shape 10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" name="Free-form: Shape 107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9" name="Free-form: Shape 108"/>
          <p:cNvSpPr/>
          <p:nvPr/>
        </p:nvSpPr>
        <p:spPr>
          <a:xfrm>
            <a:off x="2647800" y="1352520"/>
            <a:ext cx="2667240" cy="1333800"/>
          </a:xfrm>
          <a:custGeom>
            <a:avLst/>
            <a:gdLst/>
            <a:ahLst/>
            <a:cxnLst/>
            <a:rect l="0" t="0" r="r" b="b"/>
            <a:pathLst>
              <a:path w="7409" h="3705">
                <a:moveTo>
                  <a:pt x="0" y="3387"/>
                </a:moveTo>
                <a:lnTo>
                  <a:pt x="0" y="317"/>
                </a:lnTo>
                <a:cubicBezTo>
                  <a:pt x="0" y="296"/>
                  <a:pt x="2" y="276"/>
                  <a:pt x="6" y="255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6"/>
                  <a:pt x="42" y="158"/>
                  <a:pt x="53" y="141"/>
                </a:cubicBezTo>
                <a:cubicBezTo>
                  <a:pt x="65" y="123"/>
                  <a:pt x="78" y="107"/>
                  <a:pt x="93" y="93"/>
                </a:cubicBezTo>
                <a:cubicBezTo>
                  <a:pt x="108" y="78"/>
                  <a:pt x="124" y="65"/>
                  <a:pt x="141" y="53"/>
                </a:cubicBezTo>
                <a:cubicBezTo>
                  <a:pt x="158" y="42"/>
                  <a:pt x="177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7" y="0"/>
                  <a:pt x="317" y="0"/>
                </a:cubicBezTo>
                <a:lnTo>
                  <a:pt x="7092" y="0"/>
                </a:lnTo>
                <a:cubicBezTo>
                  <a:pt x="7113" y="0"/>
                  <a:pt x="7133" y="2"/>
                  <a:pt x="7154" y="6"/>
                </a:cubicBezTo>
                <a:cubicBezTo>
                  <a:pt x="7174" y="10"/>
                  <a:pt x="7194" y="16"/>
                  <a:pt x="7213" y="24"/>
                </a:cubicBezTo>
                <a:cubicBezTo>
                  <a:pt x="7233" y="32"/>
                  <a:pt x="7251" y="42"/>
                  <a:pt x="7268" y="53"/>
                </a:cubicBezTo>
                <a:cubicBezTo>
                  <a:pt x="7285" y="65"/>
                  <a:pt x="7302" y="78"/>
                  <a:pt x="7316" y="93"/>
                </a:cubicBezTo>
                <a:cubicBezTo>
                  <a:pt x="7331" y="107"/>
                  <a:pt x="7344" y="123"/>
                  <a:pt x="7356" y="141"/>
                </a:cubicBezTo>
                <a:cubicBezTo>
                  <a:pt x="7367" y="158"/>
                  <a:pt x="7377" y="176"/>
                  <a:pt x="7385" y="196"/>
                </a:cubicBezTo>
                <a:cubicBezTo>
                  <a:pt x="7393" y="215"/>
                  <a:pt x="7399" y="235"/>
                  <a:pt x="7403" y="255"/>
                </a:cubicBezTo>
                <a:cubicBezTo>
                  <a:pt x="7407" y="276"/>
                  <a:pt x="7409" y="296"/>
                  <a:pt x="7409" y="317"/>
                </a:cubicBezTo>
                <a:lnTo>
                  <a:pt x="7409" y="3387"/>
                </a:lnTo>
                <a:cubicBezTo>
                  <a:pt x="7409" y="3408"/>
                  <a:pt x="7407" y="3429"/>
                  <a:pt x="7403" y="3449"/>
                </a:cubicBezTo>
                <a:cubicBezTo>
                  <a:pt x="7399" y="3470"/>
                  <a:pt x="7393" y="3489"/>
                  <a:pt x="7385" y="3509"/>
                </a:cubicBezTo>
                <a:cubicBezTo>
                  <a:pt x="7377" y="3528"/>
                  <a:pt x="7367" y="3546"/>
                  <a:pt x="7356" y="3564"/>
                </a:cubicBezTo>
                <a:cubicBezTo>
                  <a:pt x="7344" y="3581"/>
                  <a:pt x="7331" y="3597"/>
                  <a:pt x="7316" y="3612"/>
                </a:cubicBezTo>
                <a:cubicBezTo>
                  <a:pt x="7302" y="3626"/>
                  <a:pt x="7285" y="3640"/>
                  <a:pt x="7268" y="3651"/>
                </a:cubicBezTo>
                <a:cubicBezTo>
                  <a:pt x="7251" y="3663"/>
                  <a:pt x="7233" y="3673"/>
                  <a:pt x="7213" y="3681"/>
                </a:cubicBezTo>
                <a:cubicBezTo>
                  <a:pt x="7194" y="3689"/>
                  <a:pt x="7174" y="3695"/>
                  <a:pt x="7154" y="3699"/>
                </a:cubicBezTo>
                <a:cubicBezTo>
                  <a:pt x="7133" y="3703"/>
                  <a:pt x="7113" y="3705"/>
                  <a:pt x="7092" y="3705"/>
                </a:cubicBezTo>
                <a:lnTo>
                  <a:pt x="317" y="3705"/>
                </a:lnTo>
                <a:cubicBezTo>
                  <a:pt x="297" y="3705"/>
                  <a:pt x="276" y="3703"/>
                  <a:pt x="255" y="3699"/>
                </a:cubicBezTo>
                <a:cubicBezTo>
                  <a:pt x="235" y="3695"/>
                  <a:pt x="215" y="3689"/>
                  <a:pt x="196" y="3681"/>
                </a:cubicBezTo>
                <a:cubicBezTo>
                  <a:pt x="177" y="3673"/>
                  <a:pt x="158" y="3663"/>
                  <a:pt x="141" y="3651"/>
                </a:cubicBezTo>
                <a:cubicBezTo>
                  <a:pt x="124" y="3640"/>
                  <a:pt x="108" y="3626"/>
                  <a:pt x="93" y="3612"/>
                </a:cubicBezTo>
                <a:cubicBezTo>
                  <a:pt x="78" y="3597"/>
                  <a:pt x="65" y="3581"/>
                  <a:pt x="53" y="3564"/>
                </a:cubicBezTo>
                <a:cubicBezTo>
                  <a:pt x="42" y="3546"/>
                  <a:pt x="32" y="3528"/>
                  <a:pt x="24" y="3509"/>
                </a:cubicBezTo>
                <a:cubicBezTo>
                  <a:pt x="16" y="3489"/>
                  <a:pt x="10" y="3470"/>
                  <a:pt x="6" y="3449"/>
                </a:cubicBezTo>
                <a:cubicBezTo>
                  <a:pt x="2" y="3429"/>
                  <a:pt x="0" y="3408"/>
                  <a:pt x="0" y="338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71320" y="569160"/>
            <a:ext cx="520092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CVD-Cancer Bidirectional Connection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252240" y="1738440"/>
            <a:ext cx="1380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Cardiovascular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2" name="Free-form: Shape 111"/>
          <p:cNvSpPr/>
          <p:nvPr/>
        </p:nvSpPr>
        <p:spPr>
          <a:xfrm>
            <a:off x="5619600" y="1885680"/>
            <a:ext cx="762480" cy="38520"/>
          </a:xfrm>
          <a:custGeom>
            <a:avLst/>
            <a:gdLst/>
            <a:ahLst/>
            <a:cxnLst/>
            <a:rect l="0" t="0" r="r" b="b"/>
            <a:pathLst>
              <a:path w="2118" h="107">
                <a:moveTo>
                  <a:pt x="0" y="0"/>
                </a:moveTo>
                <a:lnTo>
                  <a:pt x="2118" y="0"/>
                </a:lnTo>
                <a:lnTo>
                  <a:pt x="2118" y="107"/>
                </a:lnTo>
                <a:lnTo>
                  <a:pt x="0" y="10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3" name="Free-form: Shape 112"/>
          <p:cNvSpPr/>
          <p:nvPr/>
        </p:nvSpPr>
        <p:spPr>
          <a:xfrm>
            <a:off x="6457680" y="1828440"/>
            <a:ext cx="114840" cy="153000"/>
          </a:xfrm>
          <a:custGeom>
            <a:avLst/>
            <a:gdLst/>
            <a:ahLst/>
            <a:cxnLst/>
            <a:rect l="0" t="0" r="r" b="b"/>
            <a:pathLst>
              <a:path w="319" h="425">
                <a:moveTo>
                  <a:pt x="0" y="0"/>
                </a:moveTo>
                <a:lnTo>
                  <a:pt x="0" y="425"/>
                </a:lnTo>
                <a:lnTo>
                  <a:pt x="319" y="21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" name="Free-form: Shape 113"/>
          <p:cNvSpPr/>
          <p:nvPr/>
        </p:nvSpPr>
        <p:spPr>
          <a:xfrm>
            <a:off x="5619600" y="2057040"/>
            <a:ext cx="114480" cy="153000"/>
          </a:xfrm>
          <a:custGeom>
            <a:avLst/>
            <a:gdLst/>
            <a:ahLst/>
            <a:cxnLst/>
            <a:rect l="0" t="0" r="r" b="b"/>
            <a:pathLst>
              <a:path w="318" h="425">
                <a:moveTo>
                  <a:pt x="0" y="212"/>
                </a:moveTo>
                <a:lnTo>
                  <a:pt x="318" y="425"/>
                </a:lnTo>
                <a:lnTo>
                  <a:pt x="318" y="0"/>
                </a:lnTo>
                <a:lnTo>
                  <a:pt x="0" y="212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5" name="Free-form: Shape 114"/>
          <p:cNvSpPr/>
          <p:nvPr/>
        </p:nvSpPr>
        <p:spPr>
          <a:xfrm>
            <a:off x="5810040" y="2114280"/>
            <a:ext cx="762480" cy="38520"/>
          </a:xfrm>
          <a:custGeom>
            <a:avLst/>
            <a:gdLst/>
            <a:ahLst/>
            <a:cxnLst/>
            <a:rect l="0" t="0" r="r" b="b"/>
            <a:pathLst>
              <a:path w="2118" h="107">
                <a:moveTo>
                  <a:pt x="0" y="0"/>
                </a:moveTo>
                <a:lnTo>
                  <a:pt x="2118" y="0"/>
                </a:lnTo>
                <a:lnTo>
                  <a:pt x="2118" y="107"/>
                </a:lnTo>
                <a:lnTo>
                  <a:pt x="0" y="107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6" name="Free-form: Shape 115"/>
          <p:cNvSpPr/>
          <p:nvPr/>
        </p:nvSpPr>
        <p:spPr>
          <a:xfrm>
            <a:off x="6876720" y="1352520"/>
            <a:ext cx="2667600" cy="1333800"/>
          </a:xfrm>
          <a:custGeom>
            <a:avLst/>
            <a:gdLst/>
            <a:ahLst/>
            <a:cxnLst/>
            <a:rect l="0" t="0" r="r" b="b"/>
            <a:pathLst>
              <a:path w="7410" h="3705">
                <a:moveTo>
                  <a:pt x="0" y="3387"/>
                </a:moveTo>
                <a:lnTo>
                  <a:pt x="0" y="317"/>
                </a:lnTo>
                <a:cubicBezTo>
                  <a:pt x="0" y="296"/>
                  <a:pt x="2" y="276"/>
                  <a:pt x="7" y="255"/>
                </a:cubicBezTo>
                <a:cubicBezTo>
                  <a:pt x="11" y="235"/>
                  <a:pt x="17" y="215"/>
                  <a:pt x="25" y="196"/>
                </a:cubicBezTo>
                <a:cubicBezTo>
                  <a:pt x="33" y="176"/>
                  <a:pt x="42" y="158"/>
                  <a:pt x="54" y="141"/>
                </a:cubicBezTo>
                <a:cubicBezTo>
                  <a:pt x="66" y="123"/>
                  <a:pt x="79" y="107"/>
                  <a:pt x="93" y="93"/>
                </a:cubicBezTo>
                <a:cubicBezTo>
                  <a:pt x="108" y="78"/>
                  <a:pt x="124" y="65"/>
                  <a:pt x="142" y="53"/>
                </a:cubicBezTo>
                <a:cubicBezTo>
                  <a:pt x="159" y="42"/>
                  <a:pt x="177" y="32"/>
                  <a:pt x="196" y="24"/>
                </a:cubicBezTo>
                <a:cubicBezTo>
                  <a:pt x="216" y="16"/>
                  <a:pt x="236" y="10"/>
                  <a:pt x="256" y="6"/>
                </a:cubicBezTo>
                <a:cubicBezTo>
                  <a:pt x="276" y="2"/>
                  <a:pt x="297" y="0"/>
                  <a:pt x="318" y="0"/>
                </a:cubicBezTo>
                <a:lnTo>
                  <a:pt x="7092" y="0"/>
                </a:lnTo>
                <a:cubicBezTo>
                  <a:pt x="7113" y="0"/>
                  <a:pt x="7134" y="2"/>
                  <a:pt x="7154" y="6"/>
                </a:cubicBezTo>
                <a:cubicBezTo>
                  <a:pt x="7175" y="10"/>
                  <a:pt x="7194" y="16"/>
                  <a:pt x="7214" y="24"/>
                </a:cubicBezTo>
                <a:cubicBezTo>
                  <a:pt x="7233" y="32"/>
                  <a:pt x="7251" y="42"/>
                  <a:pt x="7269" y="53"/>
                </a:cubicBezTo>
                <a:cubicBezTo>
                  <a:pt x="7286" y="65"/>
                  <a:pt x="7302" y="78"/>
                  <a:pt x="7317" y="93"/>
                </a:cubicBezTo>
                <a:cubicBezTo>
                  <a:pt x="7331" y="107"/>
                  <a:pt x="7345" y="123"/>
                  <a:pt x="7356" y="141"/>
                </a:cubicBezTo>
                <a:cubicBezTo>
                  <a:pt x="7368" y="158"/>
                  <a:pt x="7378" y="176"/>
                  <a:pt x="7386" y="196"/>
                </a:cubicBezTo>
                <a:cubicBezTo>
                  <a:pt x="7394" y="215"/>
                  <a:pt x="7400" y="235"/>
                  <a:pt x="7404" y="255"/>
                </a:cubicBezTo>
                <a:cubicBezTo>
                  <a:pt x="7408" y="276"/>
                  <a:pt x="7410" y="296"/>
                  <a:pt x="7410" y="317"/>
                </a:cubicBezTo>
                <a:lnTo>
                  <a:pt x="7410" y="3387"/>
                </a:lnTo>
                <a:cubicBezTo>
                  <a:pt x="7410" y="3408"/>
                  <a:pt x="7408" y="3429"/>
                  <a:pt x="7404" y="3449"/>
                </a:cubicBezTo>
                <a:cubicBezTo>
                  <a:pt x="7400" y="3470"/>
                  <a:pt x="7394" y="3489"/>
                  <a:pt x="7386" y="3509"/>
                </a:cubicBezTo>
                <a:cubicBezTo>
                  <a:pt x="7378" y="3528"/>
                  <a:pt x="7368" y="3546"/>
                  <a:pt x="7356" y="3564"/>
                </a:cubicBezTo>
                <a:cubicBezTo>
                  <a:pt x="7345" y="3581"/>
                  <a:pt x="7331" y="3597"/>
                  <a:pt x="7317" y="3612"/>
                </a:cubicBezTo>
                <a:cubicBezTo>
                  <a:pt x="7302" y="3626"/>
                  <a:pt x="7286" y="3640"/>
                  <a:pt x="7269" y="3651"/>
                </a:cubicBezTo>
                <a:cubicBezTo>
                  <a:pt x="7251" y="3663"/>
                  <a:pt x="7233" y="3673"/>
                  <a:pt x="7214" y="3681"/>
                </a:cubicBezTo>
                <a:cubicBezTo>
                  <a:pt x="7194" y="3689"/>
                  <a:pt x="7175" y="3695"/>
                  <a:pt x="7154" y="3699"/>
                </a:cubicBezTo>
                <a:cubicBezTo>
                  <a:pt x="7134" y="3703"/>
                  <a:pt x="7113" y="3705"/>
                  <a:pt x="7092" y="3705"/>
                </a:cubicBezTo>
                <a:lnTo>
                  <a:pt x="318" y="3705"/>
                </a:lnTo>
                <a:cubicBezTo>
                  <a:pt x="297" y="3705"/>
                  <a:pt x="276" y="3703"/>
                  <a:pt x="256" y="3699"/>
                </a:cubicBezTo>
                <a:cubicBezTo>
                  <a:pt x="236" y="3695"/>
                  <a:pt x="216" y="3689"/>
                  <a:pt x="196" y="3681"/>
                </a:cubicBezTo>
                <a:cubicBezTo>
                  <a:pt x="177" y="3673"/>
                  <a:pt x="159" y="3663"/>
                  <a:pt x="142" y="3651"/>
                </a:cubicBezTo>
                <a:cubicBezTo>
                  <a:pt x="124" y="3640"/>
                  <a:pt x="108" y="3626"/>
                  <a:pt x="93" y="3612"/>
                </a:cubicBezTo>
                <a:cubicBezTo>
                  <a:pt x="79" y="3597"/>
                  <a:pt x="66" y="3581"/>
                  <a:pt x="54" y="3564"/>
                </a:cubicBezTo>
                <a:cubicBezTo>
                  <a:pt x="42" y="3546"/>
                  <a:pt x="33" y="3528"/>
                  <a:pt x="25" y="3509"/>
                </a:cubicBezTo>
                <a:cubicBezTo>
                  <a:pt x="17" y="3489"/>
                  <a:pt x="11" y="3470"/>
                  <a:pt x="7" y="3449"/>
                </a:cubicBezTo>
                <a:cubicBezTo>
                  <a:pt x="2" y="3429"/>
                  <a:pt x="0" y="3408"/>
                  <a:pt x="0" y="3387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3252240" y="2043000"/>
            <a:ext cx="69912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Disease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870680" y="1738440"/>
            <a:ext cx="57852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Breast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" name="Free-form: Shape 118"/>
          <p:cNvSpPr/>
          <p:nvPr/>
        </p:nvSpPr>
        <p:spPr>
          <a:xfrm>
            <a:off x="1352520" y="2990520"/>
            <a:ext cx="4648320" cy="1219680"/>
          </a:xfrm>
          <a:custGeom>
            <a:avLst/>
            <a:gdLst/>
            <a:ahLst/>
            <a:cxnLst/>
            <a:rect l="0" t="0" r="r" b="b"/>
            <a:pathLst>
              <a:path w="12912" h="3388">
                <a:moveTo>
                  <a:pt x="0" y="3176"/>
                </a:moveTo>
                <a:lnTo>
                  <a:pt x="0" y="213"/>
                </a:lnTo>
                <a:cubicBezTo>
                  <a:pt x="0" y="199"/>
                  <a:pt x="1" y="185"/>
                  <a:pt x="3" y="172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3"/>
                  <a:pt x="61" y="44"/>
                  <a:pt x="70" y="36"/>
                </a:cubicBezTo>
                <a:cubicBezTo>
                  <a:pt x="79" y="28"/>
                  <a:pt x="88" y="22"/>
                  <a:pt x="98" y="17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2"/>
                  <a:pt x="148" y="0"/>
                  <a:pt x="158" y="0"/>
                </a:cubicBezTo>
                <a:lnTo>
                  <a:pt x="12701" y="0"/>
                </a:lnTo>
                <a:cubicBezTo>
                  <a:pt x="12714" y="0"/>
                  <a:pt x="12728" y="2"/>
                  <a:pt x="12742" y="4"/>
                </a:cubicBezTo>
                <a:cubicBezTo>
                  <a:pt x="12756" y="7"/>
                  <a:pt x="12769" y="11"/>
                  <a:pt x="12782" y="17"/>
                </a:cubicBezTo>
                <a:cubicBezTo>
                  <a:pt x="12794" y="22"/>
                  <a:pt x="12807" y="28"/>
                  <a:pt x="12818" y="36"/>
                </a:cubicBezTo>
                <a:cubicBezTo>
                  <a:pt x="12830" y="44"/>
                  <a:pt x="12840" y="53"/>
                  <a:pt x="12850" y="62"/>
                </a:cubicBezTo>
                <a:cubicBezTo>
                  <a:pt x="12860" y="72"/>
                  <a:pt x="12869" y="83"/>
                  <a:pt x="12877" y="94"/>
                </a:cubicBezTo>
                <a:cubicBezTo>
                  <a:pt x="12884" y="106"/>
                  <a:pt x="12891" y="118"/>
                  <a:pt x="12896" y="131"/>
                </a:cubicBezTo>
                <a:cubicBezTo>
                  <a:pt x="12901" y="144"/>
                  <a:pt x="12905" y="157"/>
                  <a:pt x="12908" y="172"/>
                </a:cubicBezTo>
                <a:cubicBezTo>
                  <a:pt x="12911" y="185"/>
                  <a:pt x="12912" y="199"/>
                  <a:pt x="12912" y="213"/>
                </a:cubicBezTo>
                <a:lnTo>
                  <a:pt x="12912" y="3176"/>
                </a:lnTo>
                <a:cubicBezTo>
                  <a:pt x="12912" y="3190"/>
                  <a:pt x="12911" y="3204"/>
                  <a:pt x="12908" y="3218"/>
                </a:cubicBezTo>
                <a:cubicBezTo>
                  <a:pt x="12905" y="3231"/>
                  <a:pt x="12901" y="3245"/>
                  <a:pt x="12896" y="3257"/>
                </a:cubicBezTo>
                <a:cubicBezTo>
                  <a:pt x="12891" y="3270"/>
                  <a:pt x="12884" y="3282"/>
                  <a:pt x="12877" y="3294"/>
                </a:cubicBezTo>
                <a:cubicBezTo>
                  <a:pt x="12869" y="3306"/>
                  <a:pt x="12860" y="3316"/>
                  <a:pt x="12850" y="3326"/>
                </a:cubicBezTo>
                <a:cubicBezTo>
                  <a:pt x="12840" y="3336"/>
                  <a:pt x="12830" y="3345"/>
                  <a:pt x="12818" y="3352"/>
                </a:cubicBezTo>
                <a:cubicBezTo>
                  <a:pt x="12807" y="3360"/>
                  <a:pt x="12794" y="3367"/>
                  <a:pt x="12782" y="3372"/>
                </a:cubicBezTo>
                <a:cubicBezTo>
                  <a:pt x="12769" y="3377"/>
                  <a:pt x="12756" y="3381"/>
                  <a:pt x="12742" y="3384"/>
                </a:cubicBezTo>
                <a:cubicBezTo>
                  <a:pt x="12728" y="3387"/>
                  <a:pt x="12714" y="3388"/>
                  <a:pt x="12701" y="3388"/>
                </a:cubicBezTo>
                <a:lnTo>
                  <a:pt x="158" y="3388"/>
                </a:lnTo>
                <a:cubicBezTo>
                  <a:pt x="148" y="3388"/>
                  <a:pt x="138" y="3387"/>
                  <a:pt x="127" y="3384"/>
                </a:cubicBezTo>
                <a:cubicBezTo>
                  <a:pt x="117" y="3381"/>
                  <a:pt x="107" y="3377"/>
                  <a:pt x="98" y="3372"/>
                </a:cubicBezTo>
                <a:cubicBezTo>
                  <a:pt x="88" y="3367"/>
                  <a:pt x="79" y="3360"/>
                  <a:pt x="70" y="3352"/>
                </a:cubicBezTo>
                <a:cubicBezTo>
                  <a:pt x="61" y="3345"/>
                  <a:pt x="53" y="3336"/>
                  <a:pt x="46" y="3326"/>
                </a:cubicBezTo>
                <a:cubicBezTo>
                  <a:pt x="39" y="3316"/>
                  <a:pt x="32" y="3306"/>
                  <a:pt x="26" y="3294"/>
                </a:cubicBezTo>
                <a:cubicBezTo>
                  <a:pt x="21" y="3282"/>
                  <a:pt x="16" y="3270"/>
                  <a:pt x="12" y="3257"/>
                </a:cubicBezTo>
                <a:cubicBezTo>
                  <a:pt x="8" y="3245"/>
                  <a:pt x="5" y="3231"/>
                  <a:pt x="3" y="3218"/>
                </a:cubicBezTo>
                <a:cubicBezTo>
                  <a:pt x="1" y="3204"/>
                  <a:pt x="0" y="3190"/>
                  <a:pt x="0" y="317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0" name="Free-form: Shape 119"/>
          <p:cNvSpPr/>
          <p:nvPr/>
        </p:nvSpPr>
        <p:spPr>
          <a:xfrm>
            <a:off x="1333440" y="2990520"/>
            <a:ext cx="76320" cy="1219680"/>
          </a:xfrm>
          <a:custGeom>
            <a:avLst/>
            <a:gdLst/>
            <a:ahLst/>
            <a:cxnLst/>
            <a:rect l="0" t="0" r="r" b="b"/>
            <a:pathLst>
              <a:path w="212" h="3388">
                <a:moveTo>
                  <a:pt x="0" y="0"/>
                </a:moveTo>
                <a:lnTo>
                  <a:pt x="212" y="0"/>
                </a:lnTo>
                <a:lnTo>
                  <a:pt x="212" y="3388"/>
                </a:lnTo>
                <a:lnTo>
                  <a:pt x="0" y="3388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7870680" y="2043000"/>
            <a:ext cx="64080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Cancer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562040" y="3218400"/>
            <a:ext cx="17269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Cardiotoxicity Variability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562040" y="3559320"/>
            <a:ext cx="2774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Not all cancer patients develop cardiotoxicity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4323600" y="3560040"/>
            <a:ext cx="153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475880" y="3559320"/>
            <a:ext cx="1320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genetic susceptibility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6" name="Free-form: Shape 125"/>
          <p:cNvSpPr/>
          <p:nvPr/>
        </p:nvSpPr>
        <p:spPr>
          <a:xfrm>
            <a:off x="6210000" y="2990520"/>
            <a:ext cx="4648680" cy="1219680"/>
          </a:xfrm>
          <a:custGeom>
            <a:avLst/>
            <a:gdLst/>
            <a:ahLst/>
            <a:cxnLst/>
            <a:rect l="0" t="0" r="r" b="b"/>
            <a:pathLst>
              <a:path w="12913" h="3388">
                <a:moveTo>
                  <a:pt x="0" y="3176"/>
                </a:moveTo>
                <a:lnTo>
                  <a:pt x="0" y="213"/>
                </a:lnTo>
                <a:cubicBezTo>
                  <a:pt x="0" y="199"/>
                  <a:pt x="1" y="185"/>
                  <a:pt x="3" y="172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3"/>
                  <a:pt x="62" y="44"/>
                  <a:pt x="71" y="36"/>
                </a:cubicBezTo>
                <a:cubicBezTo>
                  <a:pt x="80" y="28"/>
                  <a:pt x="89" y="22"/>
                  <a:pt x="98" y="17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2"/>
                  <a:pt x="149" y="0"/>
                  <a:pt x="159" y="0"/>
                </a:cubicBezTo>
                <a:lnTo>
                  <a:pt x="12701" y="0"/>
                </a:lnTo>
                <a:cubicBezTo>
                  <a:pt x="12715" y="0"/>
                  <a:pt x="12729" y="2"/>
                  <a:pt x="12743" y="4"/>
                </a:cubicBezTo>
                <a:cubicBezTo>
                  <a:pt x="12756" y="7"/>
                  <a:pt x="12769" y="11"/>
                  <a:pt x="12782" y="17"/>
                </a:cubicBezTo>
                <a:cubicBezTo>
                  <a:pt x="12795" y="22"/>
                  <a:pt x="12807" y="28"/>
                  <a:pt x="12819" y="36"/>
                </a:cubicBezTo>
                <a:cubicBezTo>
                  <a:pt x="12830" y="44"/>
                  <a:pt x="12841" y="53"/>
                  <a:pt x="12851" y="62"/>
                </a:cubicBezTo>
                <a:cubicBezTo>
                  <a:pt x="12861" y="72"/>
                  <a:pt x="12870" y="83"/>
                  <a:pt x="12877" y="94"/>
                </a:cubicBezTo>
                <a:cubicBezTo>
                  <a:pt x="12885" y="106"/>
                  <a:pt x="12892" y="118"/>
                  <a:pt x="12897" y="131"/>
                </a:cubicBezTo>
                <a:cubicBezTo>
                  <a:pt x="12902" y="144"/>
                  <a:pt x="12906" y="157"/>
                  <a:pt x="12909" y="172"/>
                </a:cubicBezTo>
                <a:cubicBezTo>
                  <a:pt x="12912" y="185"/>
                  <a:pt x="12913" y="199"/>
                  <a:pt x="12913" y="213"/>
                </a:cubicBezTo>
                <a:lnTo>
                  <a:pt x="12913" y="3176"/>
                </a:lnTo>
                <a:cubicBezTo>
                  <a:pt x="12913" y="3190"/>
                  <a:pt x="12912" y="3204"/>
                  <a:pt x="12909" y="3218"/>
                </a:cubicBezTo>
                <a:cubicBezTo>
                  <a:pt x="12906" y="3231"/>
                  <a:pt x="12902" y="3245"/>
                  <a:pt x="12897" y="3257"/>
                </a:cubicBezTo>
                <a:cubicBezTo>
                  <a:pt x="12892" y="3270"/>
                  <a:pt x="12885" y="3282"/>
                  <a:pt x="12877" y="3294"/>
                </a:cubicBezTo>
                <a:cubicBezTo>
                  <a:pt x="12870" y="3306"/>
                  <a:pt x="12861" y="3316"/>
                  <a:pt x="12851" y="3326"/>
                </a:cubicBezTo>
                <a:cubicBezTo>
                  <a:pt x="12841" y="3336"/>
                  <a:pt x="12830" y="3345"/>
                  <a:pt x="12819" y="3352"/>
                </a:cubicBezTo>
                <a:cubicBezTo>
                  <a:pt x="12807" y="3360"/>
                  <a:pt x="12795" y="3367"/>
                  <a:pt x="12782" y="3372"/>
                </a:cubicBezTo>
                <a:cubicBezTo>
                  <a:pt x="12769" y="3377"/>
                  <a:pt x="12756" y="3381"/>
                  <a:pt x="12743" y="3384"/>
                </a:cubicBezTo>
                <a:cubicBezTo>
                  <a:pt x="12729" y="3387"/>
                  <a:pt x="12715" y="3388"/>
                  <a:pt x="12701" y="3388"/>
                </a:cubicBezTo>
                <a:lnTo>
                  <a:pt x="159" y="3388"/>
                </a:lnTo>
                <a:cubicBezTo>
                  <a:pt x="149" y="3388"/>
                  <a:pt x="138" y="3387"/>
                  <a:pt x="128" y="3384"/>
                </a:cubicBezTo>
                <a:cubicBezTo>
                  <a:pt x="118" y="3381"/>
                  <a:pt x="108" y="3377"/>
                  <a:pt x="98" y="3372"/>
                </a:cubicBezTo>
                <a:cubicBezTo>
                  <a:pt x="89" y="3367"/>
                  <a:pt x="80" y="3360"/>
                  <a:pt x="71" y="3352"/>
                </a:cubicBezTo>
                <a:cubicBezTo>
                  <a:pt x="62" y="3345"/>
                  <a:pt x="54" y="3336"/>
                  <a:pt x="47" y="3326"/>
                </a:cubicBezTo>
                <a:cubicBezTo>
                  <a:pt x="39" y="3316"/>
                  <a:pt x="33" y="3306"/>
                  <a:pt x="27" y="3294"/>
                </a:cubicBezTo>
                <a:cubicBezTo>
                  <a:pt x="21" y="3282"/>
                  <a:pt x="16" y="3270"/>
                  <a:pt x="12" y="3257"/>
                </a:cubicBezTo>
                <a:cubicBezTo>
                  <a:pt x="8" y="3245"/>
                  <a:pt x="5" y="3231"/>
                  <a:pt x="3" y="3218"/>
                </a:cubicBezTo>
                <a:cubicBezTo>
                  <a:pt x="1" y="3204"/>
                  <a:pt x="0" y="3190"/>
                  <a:pt x="0" y="317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7" name="Free-form: Shape 126"/>
          <p:cNvSpPr/>
          <p:nvPr/>
        </p:nvSpPr>
        <p:spPr>
          <a:xfrm>
            <a:off x="6190920" y="2990520"/>
            <a:ext cx="76680" cy="1219680"/>
          </a:xfrm>
          <a:custGeom>
            <a:avLst/>
            <a:gdLst/>
            <a:ahLst/>
            <a:cxnLst/>
            <a:rect l="0" t="0" r="r" b="b"/>
            <a:pathLst>
              <a:path w="213" h="3388">
                <a:moveTo>
                  <a:pt x="0" y="0"/>
                </a:moveTo>
                <a:lnTo>
                  <a:pt x="213" y="0"/>
                </a:lnTo>
                <a:lnTo>
                  <a:pt x="213" y="3388"/>
                </a:lnTo>
                <a:lnTo>
                  <a:pt x="0" y="3388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1562040" y="3806640"/>
            <a:ext cx="1985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factors determine individual risk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6419880" y="3218400"/>
            <a:ext cx="12754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Cancer Recurrence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6419880" y="3559320"/>
            <a:ext cx="2844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Higher rates in patients with pre-existing CVD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9257040" y="3560040"/>
            <a:ext cx="153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409320" y="3559320"/>
            <a:ext cx="922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cardiovascular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3" name="Free-form: Shape 132"/>
          <p:cNvSpPr/>
          <p:nvPr/>
        </p:nvSpPr>
        <p:spPr>
          <a:xfrm>
            <a:off x="1352520" y="4400280"/>
            <a:ext cx="4648320" cy="1219680"/>
          </a:xfrm>
          <a:custGeom>
            <a:avLst/>
            <a:gdLst/>
            <a:ahLst/>
            <a:cxnLst/>
            <a:rect l="0" t="0" r="r" b="b"/>
            <a:pathLst>
              <a:path w="12912" h="3388">
                <a:moveTo>
                  <a:pt x="0" y="3176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2"/>
                  <a:pt x="61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2"/>
                  <a:pt x="148" y="0"/>
                  <a:pt x="158" y="0"/>
                </a:cubicBezTo>
                <a:lnTo>
                  <a:pt x="12701" y="0"/>
                </a:lnTo>
                <a:cubicBezTo>
                  <a:pt x="12714" y="0"/>
                  <a:pt x="12728" y="2"/>
                  <a:pt x="12742" y="4"/>
                </a:cubicBezTo>
                <a:cubicBezTo>
                  <a:pt x="12756" y="7"/>
                  <a:pt x="12769" y="11"/>
                  <a:pt x="12782" y="16"/>
                </a:cubicBezTo>
                <a:cubicBezTo>
                  <a:pt x="12794" y="22"/>
                  <a:pt x="12807" y="28"/>
                  <a:pt x="12818" y="36"/>
                </a:cubicBezTo>
                <a:cubicBezTo>
                  <a:pt x="12830" y="44"/>
                  <a:pt x="12840" y="52"/>
                  <a:pt x="12850" y="62"/>
                </a:cubicBezTo>
                <a:cubicBezTo>
                  <a:pt x="12860" y="72"/>
                  <a:pt x="12869" y="83"/>
                  <a:pt x="12877" y="94"/>
                </a:cubicBezTo>
                <a:cubicBezTo>
                  <a:pt x="12884" y="106"/>
                  <a:pt x="12891" y="118"/>
                  <a:pt x="12896" y="131"/>
                </a:cubicBezTo>
                <a:cubicBezTo>
                  <a:pt x="12901" y="144"/>
                  <a:pt x="12905" y="157"/>
                  <a:pt x="12908" y="171"/>
                </a:cubicBezTo>
                <a:cubicBezTo>
                  <a:pt x="12911" y="184"/>
                  <a:pt x="12912" y="198"/>
                  <a:pt x="12912" y="212"/>
                </a:cubicBezTo>
                <a:lnTo>
                  <a:pt x="12912" y="3176"/>
                </a:lnTo>
                <a:cubicBezTo>
                  <a:pt x="12912" y="3190"/>
                  <a:pt x="12911" y="3204"/>
                  <a:pt x="12908" y="3218"/>
                </a:cubicBezTo>
                <a:cubicBezTo>
                  <a:pt x="12905" y="3231"/>
                  <a:pt x="12901" y="3244"/>
                  <a:pt x="12896" y="3257"/>
                </a:cubicBezTo>
                <a:cubicBezTo>
                  <a:pt x="12891" y="3270"/>
                  <a:pt x="12884" y="3282"/>
                  <a:pt x="12877" y="3294"/>
                </a:cubicBezTo>
                <a:cubicBezTo>
                  <a:pt x="12869" y="3305"/>
                  <a:pt x="12860" y="3316"/>
                  <a:pt x="12850" y="3326"/>
                </a:cubicBezTo>
                <a:cubicBezTo>
                  <a:pt x="12840" y="3336"/>
                  <a:pt x="12830" y="3345"/>
                  <a:pt x="12818" y="3352"/>
                </a:cubicBezTo>
                <a:cubicBezTo>
                  <a:pt x="12807" y="3360"/>
                  <a:pt x="12794" y="3366"/>
                  <a:pt x="12782" y="3372"/>
                </a:cubicBezTo>
                <a:cubicBezTo>
                  <a:pt x="12769" y="3377"/>
                  <a:pt x="12756" y="3381"/>
                  <a:pt x="12742" y="3384"/>
                </a:cubicBezTo>
                <a:cubicBezTo>
                  <a:pt x="12728" y="3387"/>
                  <a:pt x="12714" y="3388"/>
                  <a:pt x="12701" y="3388"/>
                </a:cubicBezTo>
                <a:lnTo>
                  <a:pt x="158" y="3388"/>
                </a:lnTo>
                <a:cubicBezTo>
                  <a:pt x="148" y="3388"/>
                  <a:pt x="138" y="3387"/>
                  <a:pt x="127" y="3384"/>
                </a:cubicBezTo>
                <a:cubicBezTo>
                  <a:pt x="117" y="3381"/>
                  <a:pt x="107" y="3377"/>
                  <a:pt x="98" y="3372"/>
                </a:cubicBezTo>
                <a:cubicBezTo>
                  <a:pt x="88" y="3366"/>
                  <a:pt x="79" y="3360"/>
                  <a:pt x="70" y="3352"/>
                </a:cubicBezTo>
                <a:cubicBezTo>
                  <a:pt x="61" y="3345"/>
                  <a:pt x="53" y="3336"/>
                  <a:pt x="46" y="3326"/>
                </a:cubicBezTo>
                <a:cubicBezTo>
                  <a:pt x="39" y="3316"/>
                  <a:pt x="32" y="3305"/>
                  <a:pt x="26" y="3294"/>
                </a:cubicBezTo>
                <a:cubicBezTo>
                  <a:pt x="21" y="3282"/>
                  <a:pt x="16" y="3270"/>
                  <a:pt x="12" y="3257"/>
                </a:cubicBezTo>
                <a:cubicBezTo>
                  <a:pt x="8" y="3244"/>
                  <a:pt x="5" y="3231"/>
                  <a:pt x="3" y="3218"/>
                </a:cubicBezTo>
                <a:cubicBezTo>
                  <a:pt x="1" y="3204"/>
                  <a:pt x="0" y="3190"/>
                  <a:pt x="0" y="317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4" name="Free-form: Shape 133"/>
          <p:cNvSpPr/>
          <p:nvPr/>
        </p:nvSpPr>
        <p:spPr>
          <a:xfrm>
            <a:off x="1333440" y="4400280"/>
            <a:ext cx="76320" cy="1219680"/>
          </a:xfrm>
          <a:custGeom>
            <a:avLst/>
            <a:gdLst/>
            <a:ahLst/>
            <a:cxnLst/>
            <a:rect l="0" t="0" r="r" b="b"/>
            <a:pathLst>
              <a:path w="212" h="3388">
                <a:moveTo>
                  <a:pt x="0" y="0"/>
                </a:moveTo>
                <a:lnTo>
                  <a:pt x="212" y="0"/>
                </a:lnTo>
                <a:lnTo>
                  <a:pt x="212" y="3388"/>
                </a:lnTo>
                <a:lnTo>
                  <a:pt x="0" y="3388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6419880" y="3806640"/>
            <a:ext cx="27766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dysfunction may influence tumor progression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1562040" y="4627800"/>
            <a:ext cx="13640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Preclinical Evidence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1562040" y="4968720"/>
            <a:ext cx="3101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 accelerates breast cancer tumor growth in mice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4649040" y="4969440"/>
            <a:ext cx="153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4801320" y="4968720"/>
            <a:ext cx="7822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significantly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0" name="Free-form: Shape 139"/>
          <p:cNvSpPr/>
          <p:nvPr/>
        </p:nvSpPr>
        <p:spPr>
          <a:xfrm>
            <a:off x="6210000" y="4400280"/>
            <a:ext cx="4648680" cy="1219680"/>
          </a:xfrm>
          <a:custGeom>
            <a:avLst/>
            <a:gdLst/>
            <a:ahLst/>
            <a:cxnLst/>
            <a:rect l="0" t="0" r="r" b="b"/>
            <a:pathLst>
              <a:path w="12913" h="3388">
                <a:moveTo>
                  <a:pt x="0" y="3176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3" y="83"/>
                  <a:pt x="39" y="72"/>
                  <a:pt x="47" y="62"/>
                </a:cubicBezTo>
                <a:cubicBezTo>
                  <a:pt x="54" y="52"/>
                  <a:pt x="62" y="44"/>
                  <a:pt x="71" y="36"/>
                </a:cubicBezTo>
                <a:cubicBezTo>
                  <a:pt x="80" y="28"/>
                  <a:pt x="89" y="22"/>
                  <a:pt x="98" y="16"/>
                </a:cubicBezTo>
                <a:cubicBezTo>
                  <a:pt x="108" y="11"/>
                  <a:pt x="118" y="7"/>
                  <a:pt x="128" y="4"/>
                </a:cubicBezTo>
                <a:cubicBezTo>
                  <a:pt x="138" y="2"/>
                  <a:pt x="149" y="0"/>
                  <a:pt x="159" y="0"/>
                </a:cubicBezTo>
                <a:lnTo>
                  <a:pt x="12701" y="0"/>
                </a:lnTo>
                <a:cubicBezTo>
                  <a:pt x="12715" y="0"/>
                  <a:pt x="12729" y="2"/>
                  <a:pt x="12743" y="4"/>
                </a:cubicBezTo>
                <a:cubicBezTo>
                  <a:pt x="12756" y="7"/>
                  <a:pt x="12769" y="11"/>
                  <a:pt x="12782" y="16"/>
                </a:cubicBezTo>
                <a:cubicBezTo>
                  <a:pt x="12795" y="22"/>
                  <a:pt x="12807" y="28"/>
                  <a:pt x="12819" y="36"/>
                </a:cubicBezTo>
                <a:cubicBezTo>
                  <a:pt x="12830" y="44"/>
                  <a:pt x="12841" y="52"/>
                  <a:pt x="12851" y="62"/>
                </a:cubicBezTo>
                <a:cubicBezTo>
                  <a:pt x="12861" y="72"/>
                  <a:pt x="12870" y="83"/>
                  <a:pt x="12877" y="94"/>
                </a:cubicBezTo>
                <a:cubicBezTo>
                  <a:pt x="12885" y="106"/>
                  <a:pt x="12892" y="118"/>
                  <a:pt x="12897" y="131"/>
                </a:cubicBezTo>
                <a:cubicBezTo>
                  <a:pt x="12902" y="144"/>
                  <a:pt x="12906" y="157"/>
                  <a:pt x="12909" y="171"/>
                </a:cubicBezTo>
                <a:cubicBezTo>
                  <a:pt x="12912" y="184"/>
                  <a:pt x="12913" y="198"/>
                  <a:pt x="12913" y="212"/>
                </a:cubicBezTo>
                <a:lnTo>
                  <a:pt x="12913" y="3176"/>
                </a:lnTo>
                <a:cubicBezTo>
                  <a:pt x="12913" y="3190"/>
                  <a:pt x="12912" y="3204"/>
                  <a:pt x="12909" y="3218"/>
                </a:cubicBezTo>
                <a:cubicBezTo>
                  <a:pt x="12906" y="3231"/>
                  <a:pt x="12902" y="3244"/>
                  <a:pt x="12897" y="3257"/>
                </a:cubicBezTo>
                <a:cubicBezTo>
                  <a:pt x="12892" y="3270"/>
                  <a:pt x="12885" y="3282"/>
                  <a:pt x="12877" y="3294"/>
                </a:cubicBezTo>
                <a:cubicBezTo>
                  <a:pt x="12870" y="3305"/>
                  <a:pt x="12861" y="3316"/>
                  <a:pt x="12851" y="3326"/>
                </a:cubicBezTo>
                <a:cubicBezTo>
                  <a:pt x="12841" y="3336"/>
                  <a:pt x="12830" y="3345"/>
                  <a:pt x="12819" y="3352"/>
                </a:cubicBezTo>
                <a:cubicBezTo>
                  <a:pt x="12807" y="3360"/>
                  <a:pt x="12795" y="3366"/>
                  <a:pt x="12782" y="3372"/>
                </a:cubicBezTo>
                <a:cubicBezTo>
                  <a:pt x="12769" y="3377"/>
                  <a:pt x="12756" y="3381"/>
                  <a:pt x="12743" y="3384"/>
                </a:cubicBezTo>
                <a:cubicBezTo>
                  <a:pt x="12729" y="3387"/>
                  <a:pt x="12715" y="3388"/>
                  <a:pt x="12701" y="3388"/>
                </a:cubicBezTo>
                <a:lnTo>
                  <a:pt x="159" y="3388"/>
                </a:lnTo>
                <a:cubicBezTo>
                  <a:pt x="149" y="3388"/>
                  <a:pt x="138" y="3387"/>
                  <a:pt x="128" y="3384"/>
                </a:cubicBezTo>
                <a:cubicBezTo>
                  <a:pt x="118" y="3381"/>
                  <a:pt x="108" y="3377"/>
                  <a:pt x="98" y="3372"/>
                </a:cubicBezTo>
                <a:cubicBezTo>
                  <a:pt x="89" y="3366"/>
                  <a:pt x="80" y="3360"/>
                  <a:pt x="71" y="3352"/>
                </a:cubicBezTo>
                <a:cubicBezTo>
                  <a:pt x="62" y="3345"/>
                  <a:pt x="54" y="3336"/>
                  <a:pt x="47" y="3326"/>
                </a:cubicBezTo>
                <a:cubicBezTo>
                  <a:pt x="39" y="3316"/>
                  <a:pt x="33" y="3305"/>
                  <a:pt x="27" y="3294"/>
                </a:cubicBezTo>
                <a:cubicBezTo>
                  <a:pt x="21" y="3282"/>
                  <a:pt x="16" y="3270"/>
                  <a:pt x="12" y="3257"/>
                </a:cubicBezTo>
                <a:cubicBezTo>
                  <a:pt x="8" y="3244"/>
                  <a:pt x="5" y="3231"/>
                  <a:pt x="3" y="3218"/>
                </a:cubicBezTo>
                <a:cubicBezTo>
                  <a:pt x="1" y="3204"/>
                  <a:pt x="0" y="3190"/>
                  <a:pt x="0" y="317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1" name="Free-form: Shape 140"/>
          <p:cNvSpPr/>
          <p:nvPr/>
        </p:nvSpPr>
        <p:spPr>
          <a:xfrm>
            <a:off x="6190920" y="4400280"/>
            <a:ext cx="76680" cy="1219680"/>
          </a:xfrm>
          <a:custGeom>
            <a:avLst/>
            <a:gdLst/>
            <a:ahLst/>
            <a:cxnLst/>
            <a:rect l="0" t="0" r="r" b="b"/>
            <a:pathLst>
              <a:path w="213" h="3388">
                <a:moveTo>
                  <a:pt x="0" y="0"/>
                </a:moveTo>
                <a:lnTo>
                  <a:pt x="213" y="0"/>
                </a:lnTo>
                <a:lnTo>
                  <a:pt x="213" y="3388"/>
                </a:lnTo>
                <a:lnTo>
                  <a:pt x="0" y="3388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1562040" y="5216400"/>
            <a:ext cx="1481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increased tumor volume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419880" y="4627800"/>
            <a:ext cx="14608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Clinical Observations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6419880" y="4968720"/>
            <a:ext cx="36910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CVD patients diagnosed with cancer at advanced stages with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5" name="Free-form: Shape 144"/>
          <p:cNvSpPr/>
          <p:nvPr/>
        </p:nvSpPr>
        <p:spPr>
          <a:xfrm>
            <a:off x="1352520" y="5810040"/>
            <a:ext cx="9506160" cy="972000"/>
          </a:xfrm>
          <a:custGeom>
            <a:avLst/>
            <a:gdLst/>
            <a:ahLst/>
            <a:cxnLst/>
            <a:rect l="0" t="0" r="r" b="b"/>
            <a:pathLst>
              <a:path w="26406" h="2700">
                <a:moveTo>
                  <a:pt x="0" y="2488"/>
                </a:moveTo>
                <a:lnTo>
                  <a:pt x="0" y="212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2"/>
                  <a:pt x="61" y="43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1"/>
                  <a:pt x="148" y="0"/>
                  <a:pt x="158" y="0"/>
                </a:cubicBezTo>
                <a:lnTo>
                  <a:pt x="26194" y="0"/>
                </a:lnTo>
                <a:cubicBezTo>
                  <a:pt x="26208" y="0"/>
                  <a:pt x="26222" y="1"/>
                  <a:pt x="26236" y="4"/>
                </a:cubicBezTo>
                <a:cubicBezTo>
                  <a:pt x="26249" y="7"/>
                  <a:pt x="26262" y="11"/>
                  <a:pt x="26275" y="16"/>
                </a:cubicBezTo>
                <a:cubicBezTo>
                  <a:pt x="26288" y="22"/>
                  <a:pt x="26300" y="28"/>
                  <a:pt x="26312" y="36"/>
                </a:cubicBezTo>
                <a:cubicBezTo>
                  <a:pt x="26323" y="43"/>
                  <a:pt x="26334" y="52"/>
                  <a:pt x="26344" y="62"/>
                </a:cubicBezTo>
                <a:cubicBezTo>
                  <a:pt x="26354" y="72"/>
                  <a:pt x="26363" y="83"/>
                  <a:pt x="26370" y="94"/>
                </a:cubicBezTo>
                <a:cubicBezTo>
                  <a:pt x="26378" y="106"/>
                  <a:pt x="26385" y="118"/>
                  <a:pt x="26390" y="131"/>
                </a:cubicBezTo>
                <a:cubicBezTo>
                  <a:pt x="26395" y="144"/>
                  <a:pt x="26399" y="157"/>
                  <a:pt x="26402" y="170"/>
                </a:cubicBezTo>
                <a:cubicBezTo>
                  <a:pt x="26405" y="184"/>
                  <a:pt x="26406" y="198"/>
                  <a:pt x="26406" y="212"/>
                </a:cubicBezTo>
                <a:lnTo>
                  <a:pt x="26406" y="2488"/>
                </a:lnTo>
                <a:cubicBezTo>
                  <a:pt x="26406" y="2502"/>
                  <a:pt x="26405" y="2516"/>
                  <a:pt x="26402" y="2529"/>
                </a:cubicBezTo>
                <a:cubicBezTo>
                  <a:pt x="26399" y="2543"/>
                  <a:pt x="26395" y="2556"/>
                  <a:pt x="26390" y="2569"/>
                </a:cubicBezTo>
                <a:cubicBezTo>
                  <a:pt x="26385" y="2582"/>
                  <a:pt x="26378" y="2594"/>
                  <a:pt x="26370" y="2606"/>
                </a:cubicBezTo>
                <a:cubicBezTo>
                  <a:pt x="26363" y="2617"/>
                  <a:pt x="26354" y="2628"/>
                  <a:pt x="26344" y="2638"/>
                </a:cubicBezTo>
                <a:cubicBezTo>
                  <a:pt x="26334" y="2648"/>
                  <a:pt x="26323" y="2656"/>
                  <a:pt x="26312" y="2664"/>
                </a:cubicBezTo>
                <a:cubicBezTo>
                  <a:pt x="26300" y="2672"/>
                  <a:pt x="26288" y="2678"/>
                  <a:pt x="26275" y="2684"/>
                </a:cubicBezTo>
                <a:cubicBezTo>
                  <a:pt x="26262" y="2689"/>
                  <a:pt x="26249" y="2693"/>
                  <a:pt x="26236" y="2696"/>
                </a:cubicBezTo>
                <a:cubicBezTo>
                  <a:pt x="26222" y="2698"/>
                  <a:pt x="26208" y="2700"/>
                  <a:pt x="26194" y="2700"/>
                </a:cubicBezTo>
                <a:lnTo>
                  <a:pt x="158" y="2700"/>
                </a:lnTo>
                <a:cubicBezTo>
                  <a:pt x="148" y="2700"/>
                  <a:pt x="138" y="2698"/>
                  <a:pt x="127" y="2696"/>
                </a:cubicBezTo>
                <a:cubicBezTo>
                  <a:pt x="117" y="2693"/>
                  <a:pt x="107" y="2689"/>
                  <a:pt x="98" y="2684"/>
                </a:cubicBezTo>
                <a:cubicBezTo>
                  <a:pt x="88" y="2678"/>
                  <a:pt x="79" y="2672"/>
                  <a:pt x="70" y="2664"/>
                </a:cubicBezTo>
                <a:cubicBezTo>
                  <a:pt x="61" y="2656"/>
                  <a:pt x="53" y="2648"/>
                  <a:pt x="46" y="2638"/>
                </a:cubicBezTo>
                <a:cubicBezTo>
                  <a:pt x="39" y="2628"/>
                  <a:pt x="32" y="2617"/>
                  <a:pt x="26" y="2606"/>
                </a:cubicBezTo>
                <a:cubicBezTo>
                  <a:pt x="21" y="2594"/>
                  <a:pt x="16" y="2582"/>
                  <a:pt x="12" y="2569"/>
                </a:cubicBezTo>
                <a:cubicBezTo>
                  <a:pt x="8" y="2556"/>
                  <a:pt x="5" y="2543"/>
                  <a:pt x="3" y="2529"/>
                </a:cubicBezTo>
                <a:cubicBezTo>
                  <a:pt x="1" y="2516"/>
                  <a:pt x="0" y="2502"/>
                  <a:pt x="0" y="248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6" name="Free-form: Shape 145"/>
          <p:cNvSpPr/>
          <p:nvPr/>
        </p:nvSpPr>
        <p:spPr>
          <a:xfrm>
            <a:off x="1333440" y="5810040"/>
            <a:ext cx="76320" cy="972000"/>
          </a:xfrm>
          <a:custGeom>
            <a:avLst/>
            <a:gdLst/>
            <a:ahLst/>
            <a:cxnLst/>
            <a:rect l="0" t="0" r="r" b="b"/>
            <a:pathLst>
              <a:path w="212" h="2700">
                <a:moveTo>
                  <a:pt x="0" y="0"/>
                </a:moveTo>
                <a:lnTo>
                  <a:pt x="212" y="0"/>
                </a:lnTo>
                <a:lnTo>
                  <a:pt x="212" y="2700"/>
                </a:lnTo>
                <a:lnTo>
                  <a:pt x="0" y="2700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6419880" y="5216400"/>
            <a:ext cx="1842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increased metastatic potential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1562040" y="6037560"/>
            <a:ext cx="22867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Immune Suppression Mechanism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1562040" y="6378480"/>
            <a:ext cx="4317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Certain cardiovascular disorders induce systemic immune suppression 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5861880" y="6379200"/>
            <a:ext cx="1530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TimesNewRoman"/>
                <a:ea typeface="TimesNewRoman"/>
              </a:rPr>
              <a:t>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014160" y="6378480"/>
            <a:ext cx="4093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creating permissive environment for tumor initiation or recurrence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ree-form: Shape 15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3" name="Free-form: Shape 15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4" name="Free-form: Shape 153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5" name="Free-form: Shape 154"/>
          <p:cNvSpPr/>
          <p:nvPr/>
        </p:nvSpPr>
        <p:spPr>
          <a:xfrm>
            <a:off x="1333440" y="1352520"/>
            <a:ext cx="9525240" cy="1267200"/>
          </a:xfrm>
          <a:custGeom>
            <a:avLst/>
            <a:gdLst/>
            <a:ahLst/>
            <a:cxnLst/>
            <a:rect l="0" t="0" r="r" b="b"/>
            <a:pathLst>
              <a:path w="26459" h="3520">
                <a:moveTo>
                  <a:pt x="0" y="3096"/>
                </a:moveTo>
                <a:lnTo>
                  <a:pt x="0" y="423"/>
                </a:lnTo>
                <a:cubicBezTo>
                  <a:pt x="0" y="395"/>
                  <a:pt x="2" y="368"/>
                  <a:pt x="8" y="340"/>
                </a:cubicBezTo>
                <a:cubicBezTo>
                  <a:pt x="13" y="313"/>
                  <a:pt x="21" y="287"/>
                  <a:pt x="32" y="261"/>
                </a:cubicBezTo>
                <a:cubicBezTo>
                  <a:pt x="43" y="235"/>
                  <a:pt x="56" y="211"/>
                  <a:pt x="71" y="188"/>
                </a:cubicBezTo>
                <a:cubicBezTo>
                  <a:pt x="86" y="165"/>
                  <a:pt x="104" y="143"/>
                  <a:pt x="124" y="124"/>
                </a:cubicBezTo>
                <a:cubicBezTo>
                  <a:pt x="143" y="104"/>
                  <a:pt x="165" y="86"/>
                  <a:pt x="188" y="71"/>
                </a:cubicBezTo>
                <a:cubicBezTo>
                  <a:pt x="211" y="55"/>
                  <a:pt x="235" y="42"/>
                  <a:pt x="261" y="32"/>
                </a:cubicBezTo>
                <a:cubicBezTo>
                  <a:pt x="287" y="21"/>
                  <a:pt x="313" y="13"/>
                  <a:pt x="340" y="8"/>
                </a:cubicBezTo>
                <a:cubicBezTo>
                  <a:pt x="368" y="2"/>
                  <a:pt x="395" y="0"/>
                  <a:pt x="423" y="0"/>
                </a:cubicBezTo>
                <a:lnTo>
                  <a:pt x="26036" y="0"/>
                </a:lnTo>
                <a:cubicBezTo>
                  <a:pt x="26063" y="0"/>
                  <a:pt x="26091" y="2"/>
                  <a:pt x="26118" y="8"/>
                </a:cubicBezTo>
                <a:cubicBezTo>
                  <a:pt x="26146" y="13"/>
                  <a:pt x="26172" y="21"/>
                  <a:pt x="26198" y="32"/>
                </a:cubicBezTo>
                <a:cubicBezTo>
                  <a:pt x="26223" y="42"/>
                  <a:pt x="26248" y="55"/>
                  <a:pt x="26271" y="71"/>
                </a:cubicBezTo>
                <a:cubicBezTo>
                  <a:pt x="26294" y="86"/>
                  <a:pt x="26315" y="104"/>
                  <a:pt x="26335" y="124"/>
                </a:cubicBezTo>
                <a:cubicBezTo>
                  <a:pt x="26355" y="143"/>
                  <a:pt x="26372" y="165"/>
                  <a:pt x="26388" y="188"/>
                </a:cubicBezTo>
                <a:cubicBezTo>
                  <a:pt x="26403" y="211"/>
                  <a:pt x="26416" y="235"/>
                  <a:pt x="26427" y="261"/>
                </a:cubicBezTo>
                <a:cubicBezTo>
                  <a:pt x="26437" y="287"/>
                  <a:pt x="26445" y="313"/>
                  <a:pt x="26451" y="340"/>
                </a:cubicBezTo>
                <a:cubicBezTo>
                  <a:pt x="26456" y="368"/>
                  <a:pt x="26459" y="395"/>
                  <a:pt x="26459" y="423"/>
                </a:cubicBezTo>
                <a:lnTo>
                  <a:pt x="26459" y="3096"/>
                </a:lnTo>
                <a:cubicBezTo>
                  <a:pt x="26459" y="3124"/>
                  <a:pt x="26456" y="3152"/>
                  <a:pt x="26451" y="3179"/>
                </a:cubicBezTo>
                <a:cubicBezTo>
                  <a:pt x="26445" y="3206"/>
                  <a:pt x="26437" y="3233"/>
                  <a:pt x="26427" y="3258"/>
                </a:cubicBezTo>
                <a:cubicBezTo>
                  <a:pt x="26416" y="3284"/>
                  <a:pt x="26403" y="3308"/>
                  <a:pt x="26388" y="3331"/>
                </a:cubicBezTo>
                <a:cubicBezTo>
                  <a:pt x="26372" y="3355"/>
                  <a:pt x="26355" y="3376"/>
                  <a:pt x="26335" y="3396"/>
                </a:cubicBezTo>
                <a:cubicBezTo>
                  <a:pt x="26315" y="3415"/>
                  <a:pt x="26294" y="3433"/>
                  <a:pt x="26271" y="3448"/>
                </a:cubicBezTo>
                <a:cubicBezTo>
                  <a:pt x="26248" y="3464"/>
                  <a:pt x="26223" y="3477"/>
                  <a:pt x="26198" y="3487"/>
                </a:cubicBezTo>
                <a:cubicBezTo>
                  <a:pt x="26172" y="3498"/>
                  <a:pt x="26146" y="3506"/>
                  <a:pt x="26118" y="3511"/>
                </a:cubicBezTo>
                <a:cubicBezTo>
                  <a:pt x="26091" y="3517"/>
                  <a:pt x="26063" y="3520"/>
                  <a:pt x="26036" y="3520"/>
                </a:cubicBezTo>
                <a:lnTo>
                  <a:pt x="423" y="3520"/>
                </a:lnTo>
                <a:cubicBezTo>
                  <a:pt x="395" y="3520"/>
                  <a:pt x="368" y="3517"/>
                  <a:pt x="340" y="3511"/>
                </a:cubicBezTo>
                <a:cubicBezTo>
                  <a:pt x="313" y="3506"/>
                  <a:pt x="287" y="3498"/>
                  <a:pt x="261" y="3487"/>
                </a:cubicBezTo>
                <a:cubicBezTo>
                  <a:pt x="235" y="3477"/>
                  <a:pt x="211" y="3464"/>
                  <a:pt x="188" y="3448"/>
                </a:cubicBezTo>
                <a:cubicBezTo>
                  <a:pt x="165" y="3433"/>
                  <a:pt x="143" y="3415"/>
                  <a:pt x="124" y="3396"/>
                </a:cubicBezTo>
                <a:cubicBezTo>
                  <a:pt x="104" y="3376"/>
                  <a:pt x="86" y="3355"/>
                  <a:pt x="71" y="3331"/>
                </a:cubicBezTo>
                <a:cubicBezTo>
                  <a:pt x="56" y="3308"/>
                  <a:pt x="43" y="3284"/>
                  <a:pt x="32" y="3258"/>
                </a:cubicBezTo>
                <a:cubicBezTo>
                  <a:pt x="21" y="3233"/>
                  <a:pt x="13" y="3206"/>
                  <a:pt x="8" y="3179"/>
                </a:cubicBezTo>
                <a:cubicBezTo>
                  <a:pt x="2" y="3152"/>
                  <a:pt x="0" y="3124"/>
                  <a:pt x="0" y="309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571320" y="569160"/>
            <a:ext cx="390060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Research Hypothesis &amp; Aims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1638360" y="1682640"/>
            <a:ext cx="814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HYPOTHESIS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638360" y="2048760"/>
            <a:ext cx="76618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CVDs may promote breast cancer development and recurrence through shared molecular biomarkers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1333440" y="2948040"/>
            <a:ext cx="16394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Primary Objective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1333440" y="3418200"/>
            <a:ext cx="71920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Identify potential shared biomarkers and pathways between BC and CVD through transcriptomic analysis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1" name="Free-form: Shape 160"/>
          <p:cNvSpPr/>
          <p:nvPr/>
        </p:nvSpPr>
        <p:spPr>
          <a:xfrm>
            <a:off x="1352520" y="4381200"/>
            <a:ext cx="3000600" cy="1943640"/>
          </a:xfrm>
          <a:custGeom>
            <a:avLst/>
            <a:gdLst/>
            <a:ahLst/>
            <a:cxnLst/>
            <a:rect l="0" t="0" r="r" b="b"/>
            <a:pathLst>
              <a:path w="8335" h="5399">
                <a:moveTo>
                  <a:pt x="0" y="5187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3"/>
                  <a:pt x="61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2"/>
                  <a:pt x="148" y="0"/>
                  <a:pt x="158" y="0"/>
                </a:cubicBezTo>
                <a:lnTo>
                  <a:pt x="8123" y="0"/>
                </a:lnTo>
                <a:cubicBezTo>
                  <a:pt x="8137" y="0"/>
                  <a:pt x="8151" y="2"/>
                  <a:pt x="8165" y="4"/>
                </a:cubicBezTo>
                <a:cubicBezTo>
                  <a:pt x="8178" y="7"/>
                  <a:pt x="8191" y="11"/>
                  <a:pt x="8204" y="16"/>
                </a:cubicBezTo>
                <a:cubicBezTo>
                  <a:pt x="8217" y="22"/>
                  <a:pt x="8229" y="28"/>
                  <a:pt x="8241" y="36"/>
                </a:cubicBezTo>
                <a:cubicBezTo>
                  <a:pt x="8252" y="44"/>
                  <a:pt x="8263" y="53"/>
                  <a:pt x="8273" y="62"/>
                </a:cubicBezTo>
                <a:cubicBezTo>
                  <a:pt x="8283" y="72"/>
                  <a:pt x="8292" y="83"/>
                  <a:pt x="8299" y="94"/>
                </a:cubicBezTo>
                <a:cubicBezTo>
                  <a:pt x="8307" y="106"/>
                  <a:pt x="8314" y="118"/>
                  <a:pt x="8319" y="131"/>
                </a:cubicBezTo>
                <a:cubicBezTo>
                  <a:pt x="8324" y="144"/>
                  <a:pt x="8328" y="157"/>
                  <a:pt x="8331" y="171"/>
                </a:cubicBezTo>
                <a:cubicBezTo>
                  <a:pt x="8334" y="184"/>
                  <a:pt x="8335" y="198"/>
                  <a:pt x="8335" y="212"/>
                </a:cubicBezTo>
                <a:lnTo>
                  <a:pt x="8335" y="5187"/>
                </a:lnTo>
                <a:cubicBezTo>
                  <a:pt x="8335" y="5201"/>
                  <a:pt x="8334" y="5215"/>
                  <a:pt x="8331" y="5228"/>
                </a:cubicBezTo>
                <a:cubicBezTo>
                  <a:pt x="8328" y="5242"/>
                  <a:pt x="8324" y="5255"/>
                  <a:pt x="8319" y="5268"/>
                </a:cubicBezTo>
                <a:cubicBezTo>
                  <a:pt x="8314" y="5281"/>
                  <a:pt x="8307" y="5293"/>
                  <a:pt x="8299" y="5305"/>
                </a:cubicBezTo>
                <a:cubicBezTo>
                  <a:pt x="8292" y="5316"/>
                  <a:pt x="8283" y="5327"/>
                  <a:pt x="8273" y="5337"/>
                </a:cubicBezTo>
                <a:cubicBezTo>
                  <a:pt x="8263" y="5347"/>
                  <a:pt x="8252" y="5355"/>
                  <a:pt x="8241" y="5363"/>
                </a:cubicBezTo>
                <a:cubicBezTo>
                  <a:pt x="8229" y="5371"/>
                  <a:pt x="8217" y="5377"/>
                  <a:pt x="8204" y="5383"/>
                </a:cubicBezTo>
                <a:cubicBezTo>
                  <a:pt x="8191" y="5388"/>
                  <a:pt x="8178" y="5392"/>
                  <a:pt x="8165" y="5395"/>
                </a:cubicBezTo>
                <a:cubicBezTo>
                  <a:pt x="8151" y="5397"/>
                  <a:pt x="8137" y="5399"/>
                  <a:pt x="8123" y="5399"/>
                </a:cubicBezTo>
                <a:lnTo>
                  <a:pt x="158" y="5399"/>
                </a:lnTo>
                <a:cubicBezTo>
                  <a:pt x="148" y="5399"/>
                  <a:pt x="138" y="5397"/>
                  <a:pt x="127" y="5395"/>
                </a:cubicBezTo>
                <a:cubicBezTo>
                  <a:pt x="117" y="5392"/>
                  <a:pt x="107" y="5388"/>
                  <a:pt x="98" y="5383"/>
                </a:cubicBezTo>
                <a:cubicBezTo>
                  <a:pt x="88" y="5377"/>
                  <a:pt x="79" y="5371"/>
                  <a:pt x="70" y="5363"/>
                </a:cubicBezTo>
                <a:cubicBezTo>
                  <a:pt x="61" y="5355"/>
                  <a:pt x="53" y="5347"/>
                  <a:pt x="46" y="5337"/>
                </a:cubicBezTo>
                <a:cubicBezTo>
                  <a:pt x="39" y="5327"/>
                  <a:pt x="32" y="5316"/>
                  <a:pt x="26" y="5305"/>
                </a:cubicBezTo>
                <a:cubicBezTo>
                  <a:pt x="21" y="5293"/>
                  <a:pt x="16" y="5281"/>
                  <a:pt x="12" y="5268"/>
                </a:cubicBezTo>
                <a:cubicBezTo>
                  <a:pt x="8" y="5255"/>
                  <a:pt x="5" y="5242"/>
                  <a:pt x="3" y="5228"/>
                </a:cubicBezTo>
                <a:cubicBezTo>
                  <a:pt x="1" y="5215"/>
                  <a:pt x="0" y="5201"/>
                  <a:pt x="0" y="51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2" name="Free-form: Shape 161"/>
          <p:cNvSpPr/>
          <p:nvPr/>
        </p:nvSpPr>
        <p:spPr>
          <a:xfrm>
            <a:off x="1333440" y="4381200"/>
            <a:ext cx="76320" cy="1943640"/>
          </a:xfrm>
          <a:custGeom>
            <a:avLst/>
            <a:gdLst/>
            <a:ahLst/>
            <a:cxnLst/>
            <a:rect l="0" t="0" r="r" b="b"/>
            <a:pathLst>
              <a:path w="212" h="5399">
                <a:moveTo>
                  <a:pt x="0" y="0"/>
                </a:moveTo>
                <a:lnTo>
                  <a:pt x="212" y="0"/>
                </a:lnTo>
                <a:lnTo>
                  <a:pt x="212" y="5399"/>
                </a:lnTo>
                <a:lnTo>
                  <a:pt x="0" y="5399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3" name="Free-form: Shape 162"/>
          <p:cNvSpPr/>
          <p:nvPr/>
        </p:nvSpPr>
        <p:spPr>
          <a:xfrm>
            <a:off x="1599840" y="460980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6"/>
                </a:moveTo>
                <a:cubicBezTo>
                  <a:pt x="1272" y="657"/>
                  <a:pt x="1270" y="678"/>
                  <a:pt x="1268" y="699"/>
                </a:cubicBezTo>
                <a:cubicBezTo>
                  <a:pt x="1265" y="719"/>
                  <a:pt x="1262" y="740"/>
                  <a:pt x="1258" y="760"/>
                </a:cubicBezTo>
                <a:cubicBezTo>
                  <a:pt x="1254" y="781"/>
                  <a:pt x="1249" y="801"/>
                  <a:pt x="1243" y="821"/>
                </a:cubicBezTo>
                <a:cubicBezTo>
                  <a:pt x="1237" y="841"/>
                  <a:pt x="1230" y="860"/>
                  <a:pt x="1222" y="879"/>
                </a:cubicBezTo>
                <a:cubicBezTo>
                  <a:pt x="1214" y="899"/>
                  <a:pt x="1205" y="917"/>
                  <a:pt x="1196" y="936"/>
                </a:cubicBezTo>
                <a:cubicBezTo>
                  <a:pt x="1186" y="954"/>
                  <a:pt x="1175" y="972"/>
                  <a:pt x="1163" y="989"/>
                </a:cubicBezTo>
                <a:cubicBezTo>
                  <a:pt x="1152" y="1006"/>
                  <a:pt x="1140" y="1023"/>
                  <a:pt x="1126" y="1039"/>
                </a:cubicBezTo>
                <a:cubicBezTo>
                  <a:pt x="1113" y="1055"/>
                  <a:pt x="1099" y="1071"/>
                  <a:pt x="1085" y="1085"/>
                </a:cubicBezTo>
                <a:cubicBezTo>
                  <a:pt x="1070" y="1100"/>
                  <a:pt x="1054" y="1114"/>
                  <a:pt x="1038" y="1127"/>
                </a:cubicBezTo>
                <a:cubicBezTo>
                  <a:pt x="1022" y="1140"/>
                  <a:pt x="1006" y="1153"/>
                  <a:pt x="988" y="1164"/>
                </a:cubicBezTo>
                <a:cubicBezTo>
                  <a:pt x="971" y="1176"/>
                  <a:pt x="953" y="1187"/>
                  <a:pt x="935" y="1196"/>
                </a:cubicBezTo>
                <a:cubicBezTo>
                  <a:pt x="916" y="1206"/>
                  <a:pt x="898" y="1215"/>
                  <a:pt x="879" y="1223"/>
                </a:cubicBezTo>
                <a:cubicBezTo>
                  <a:pt x="859" y="1231"/>
                  <a:pt x="840" y="1238"/>
                  <a:pt x="820" y="1244"/>
                </a:cubicBezTo>
                <a:cubicBezTo>
                  <a:pt x="800" y="1250"/>
                  <a:pt x="780" y="1255"/>
                  <a:pt x="759" y="1259"/>
                </a:cubicBezTo>
                <a:cubicBezTo>
                  <a:pt x="739" y="1263"/>
                  <a:pt x="718" y="1266"/>
                  <a:pt x="698" y="1268"/>
                </a:cubicBezTo>
                <a:cubicBezTo>
                  <a:pt x="677" y="1270"/>
                  <a:pt x="656" y="1271"/>
                  <a:pt x="635" y="1271"/>
                </a:cubicBezTo>
                <a:cubicBezTo>
                  <a:pt x="615" y="1271"/>
                  <a:pt x="594" y="1270"/>
                  <a:pt x="573" y="1268"/>
                </a:cubicBezTo>
                <a:cubicBezTo>
                  <a:pt x="553" y="1266"/>
                  <a:pt x="532" y="1263"/>
                  <a:pt x="512" y="1259"/>
                </a:cubicBezTo>
                <a:cubicBezTo>
                  <a:pt x="491" y="1255"/>
                  <a:pt x="471" y="1250"/>
                  <a:pt x="451" y="1244"/>
                </a:cubicBezTo>
                <a:cubicBezTo>
                  <a:pt x="431" y="1238"/>
                  <a:pt x="412" y="1231"/>
                  <a:pt x="392" y="1223"/>
                </a:cubicBezTo>
                <a:cubicBezTo>
                  <a:pt x="373" y="1215"/>
                  <a:pt x="355" y="1206"/>
                  <a:pt x="336" y="1196"/>
                </a:cubicBezTo>
                <a:cubicBezTo>
                  <a:pt x="318" y="1187"/>
                  <a:pt x="300" y="1176"/>
                  <a:pt x="283" y="1164"/>
                </a:cubicBezTo>
                <a:cubicBezTo>
                  <a:pt x="265" y="1153"/>
                  <a:pt x="249" y="1140"/>
                  <a:pt x="233" y="1127"/>
                </a:cubicBezTo>
                <a:cubicBezTo>
                  <a:pt x="217" y="1114"/>
                  <a:pt x="201" y="1100"/>
                  <a:pt x="186" y="1085"/>
                </a:cubicBezTo>
                <a:cubicBezTo>
                  <a:pt x="172" y="1071"/>
                  <a:pt x="158" y="1055"/>
                  <a:pt x="145" y="1039"/>
                </a:cubicBezTo>
                <a:cubicBezTo>
                  <a:pt x="131" y="1023"/>
                  <a:pt x="119" y="1006"/>
                  <a:pt x="108" y="989"/>
                </a:cubicBezTo>
                <a:cubicBezTo>
                  <a:pt x="96" y="972"/>
                  <a:pt x="85" y="954"/>
                  <a:pt x="75" y="936"/>
                </a:cubicBezTo>
                <a:cubicBezTo>
                  <a:pt x="66" y="917"/>
                  <a:pt x="57" y="899"/>
                  <a:pt x="49" y="879"/>
                </a:cubicBezTo>
                <a:cubicBezTo>
                  <a:pt x="41" y="860"/>
                  <a:pt x="34" y="841"/>
                  <a:pt x="28" y="821"/>
                </a:cubicBezTo>
                <a:cubicBezTo>
                  <a:pt x="22" y="801"/>
                  <a:pt x="17" y="781"/>
                  <a:pt x="13" y="760"/>
                </a:cubicBezTo>
                <a:cubicBezTo>
                  <a:pt x="9" y="740"/>
                  <a:pt x="6" y="719"/>
                  <a:pt x="4" y="699"/>
                </a:cubicBezTo>
                <a:cubicBezTo>
                  <a:pt x="2" y="678"/>
                  <a:pt x="1" y="657"/>
                  <a:pt x="0" y="636"/>
                </a:cubicBezTo>
                <a:cubicBezTo>
                  <a:pt x="1" y="616"/>
                  <a:pt x="2" y="595"/>
                  <a:pt x="4" y="574"/>
                </a:cubicBezTo>
                <a:cubicBezTo>
                  <a:pt x="6" y="553"/>
                  <a:pt x="9" y="533"/>
                  <a:pt x="13" y="511"/>
                </a:cubicBezTo>
                <a:cubicBezTo>
                  <a:pt x="17" y="491"/>
                  <a:pt x="22" y="471"/>
                  <a:pt x="28" y="451"/>
                </a:cubicBezTo>
                <a:cubicBezTo>
                  <a:pt x="34" y="431"/>
                  <a:pt x="41" y="412"/>
                  <a:pt x="49" y="392"/>
                </a:cubicBezTo>
                <a:cubicBezTo>
                  <a:pt x="57" y="373"/>
                  <a:pt x="66" y="354"/>
                  <a:pt x="75" y="336"/>
                </a:cubicBezTo>
                <a:cubicBezTo>
                  <a:pt x="85" y="318"/>
                  <a:pt x="96" y="300"/>
                  <a:pt x="108" y="283"/>
                </a:cubicBezTo>
                <a:cubicBezTo>
                  <a:pt x="119" y="265"/>
                  <a:pt x="131" y="249"/>
                  <a:pt x="145" y="232"/>
                </a:cubicBezTo>
                <a:cubicBezTo>
                  <a:pt x="158" y="216"/>
                  <a:pt x="172" y="201"/>
                  <a:pt x="186" y="186"/>
                </a:cubicBezTo>
                <a:cubicBezTo>
                  <a:pt x="201" y="172"/>
                  <a:pt x="217" y="158"/>
                  <a:pt x="233" y="144"/>
                </a:cubicBezTo>
                <a:cubicBezTo>
                  <a:pt x="249" y="131"/>
                  <a:pt x="265" y="119"/>
                  <a:pt x="283" y="107"/>
                </a:cubicBezTo>
                <a:cubicBezTo>
                  <a:pt x="300" y="96"/>
                  <a:pt x="318" y="85"/>
                  <a:pt x="336" y="75"/>
                </a:cubicBezTo>
                <a:cubicBezTo>
                  <a:pt x="355" y="66"/>
                  <a:pt x="373" y="57"/>
                  <a:pt x="392" y="49"/>
                </a:cubicBezTo>
                <a:cubicBezTo>
                  <a:pt x="412" y="41"/>
                  <a:pt x="431" y="34"/>
                  <a:pt x="451" y="28"/>
                </a:cubicBezTo>
                <a:cubicBezTo>
                  <a:pt x="471" y="22"/>
                  <a:pt x="491" y="17"/>
                  <a:pt x="512" y="13"/>
                </a:cubicBezTo>
                <a:cubicBezTo>
                  <a:pt x="532" y="8"/>
                  <a:pt x="553" y="5"/>
                  <a:pt x="573" y="3"/>
                </a:cubicBezTo>
                <a:cubicBezTo>
                  <a:pt x="594" y="1"/>
                  <a:pt x="615" y="0"/>
                  <a:pt x="635" y="0"/>
                </a:cubicBezTo>
                <a:cubicBezTo>
                  <a:pt x="656" y="0"/>
                  <a:pt x="677" y="1"/>
                  <a:pt x="698" y="3"/>
                </a:cubicBezTo>
                <a:cubicBezTo>
                  <a:pt x="718" y="5"/>
                  <a:pt x="739" y="8"/>
                  <a:pt x="759" y="13"/>
                </a:cubicBezTo>
                <a:cubicBezTo>
                  <a:pt x="780" y="17"/>
                  <a:pt x="800" y="22"/>
                  <a:pt x="820" y="28"/>
                </a:cubicBezTo>
                <a:cubicBezTo>
                  <a:pt x="840" y="34"/>
                  <a:pt x="859" y="41"/>
                  <a:pt x="879" y="49"/>
                </a:cubicBezTo>
                <a:cubicBezTo>
                  <a:pt x="898" y="57"/>
                  <a:pt x="916" y="66"/>
                  <a:pt x="935" y="75"/>
                </a:cubicBezTo>
                <a:cubicBezTo>
                  <a:pt x="953" y="85"/>
                  <a:pt x="971" y="96"/>
                  <a:pt x="988" y="107"/>
                </a:cubicBezTo>
                <a:cubicBezTo>
                  <a:pt x="1006" y="119"/>
                  <a:pt x="1022" y="131"/>
                  <a:pt x="1038" y="144"/>
                </a:cubicBezTo>
                <a:cubicBezTo>
                  <a:pt x="1054" y="158"/>
                  <a:pt x="1070" y="172"/>
                  <a:pt x="1085" y="186"/>
                </a:cubicBezTo>
                <a:cubicBezTo>
                  <a:pt x="1099" y="201"/>
                  <a:pt x="1113" y="216"/>
                  <a:pt x="1126" y="232"/>
                </a:cubicBezTo>
                <a:cubicBezTo>
                  <a:pt x="1140" y="249"/>
                  <a:pt x="1152" y="265"/>
                  <a:pt x="1163" y="283"/>
                </a:cubicBezTo>
                <a:cubicBezTo>
                  <a:pt x="1175" y="300"/>
                  <a:pt x="1186" y="318"/>
                  <a:pt x="1196" y="336"/>
                </a:cubicBezTo>
                <a:cubicBezTo>
                  <a:pt x="1205" y="354"/>
                  <a:pt x="1214" y="373"/>
                  <a:pt x="1222" y="392"/>
                </a:cubicBezTo>
                <a:cubicBezTo>
                  <a:pt x="1230" y="412"/>
                  <a:pt x="1237" y="431"/>
                  <a:pt x="1243" y="451"/>
                </a:cubicBezTo>
                <a:cubicBezTo>
                  <a:pt x="1249" y="471"/>
                  <a:pt x="1254" y="491"/>
                  <a:pt x="1258" y="511"/>
                </a:cubicBezTo>
                <a:cubicBezTo>
                  <a:pt x="1262" y="533"/>
                  <a:pt x="1265" y="553"/>
                  <a:pt x="1268" y="574"/>
                </a:cubicBezTo>
                <a:cubicBezTo>
                  <a:pt x="1270" y="595"/>
                  <a:pt x="1272" y="616"/>
                  <a:pt x="1271" y="636"/>
                </a:cubicBezTo>
                <a:close/>
              </a:path>
            </a:pathLst>
          </a:custGeom>
          <a:solidFill>
            <a:srgbClr val="E8F1F8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1333440" y="3909960"/>
            <a:ext cx="12056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Specific Aims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1793160" y="47347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1600200" y="5256720"/>
            <a:ext cx="9525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Analyze DEGs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1600200" y="5635440"/>
            <a:ext cx="23169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Analyze DEGs in BC patients receiving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8" name="Free-form: Shape 167"/>
          <p:cNvSpPr/>
          <p:nvPr/>
        </p:nvSpPr>
        <p:spPr>
          <a:xfrm>
            <a:off x="4600440" y="4381200"/>
            <a:ext cx="3010320" cy="1943640"/>
          </a:xfrm>
          <a:custGeom>
            <a:avLst/>
            <a:gdLst/>
            <a:ahLst/>
            <a:cxnLst/>
            <a:rect l="0" t="0" r="r" b="b"/>
            <a:pathLst>
              <a:path w="8362" h="5399">
                <a:moveTo>
                  <a:pt x="0" y="5187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3"/>
                  <a:pt x="62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8" y="11"/>
                  <a:pt x="117" y="7"/>
                  <a:pt x="128" y="4"/>
                </a:cubicBezTo>
                <a:cubicBezTo>
                  <a:pt x="138" y="2"/>
                  <a:pt x="148" y="0"/>
                  <a:pt x="159" y="0"/>
                </a:cubicBezTo>
                <a:lnTo>
                  <a:pt x="8150" y="0"/>
                </a:lnTo>
                <a:cubicBezTo>
                  <a:pt x="8164" y="0"/>
                  <a:pt x="8178" y="2"/>
                  <a:pt x="8191" y="4"/>
                </a:cubicBezTo>
                <a:cubicBezTo>
                  <a:pt x="8205" y="7"/>
                  <a:pt x="8218" y="11"/>
                  <a:pt x="8231" y="16"/>
                </a:cubicBezTo>
                <a:cubicBezTo>
                  <a:pt x="8244" y="22"/>
                  <a:pt x="8256" y="28"/>
                  <a:pt x="8268" y="36"/>
                </a:cubicBezTo>
                <a:cubicBezTo>
                  <a:pt x="8279" y="44"/>
                  <a:pt x="8290" y="53"/>
                  <a:pt x="8300" y="62"/>
                </a:cubicBezTo>
                <a:cubicBezTo>
                  <a:pt x="8310" y="72"/>
                  <a:pt x="8318" y="83"/>
                  <a:pt x="8326" y="94"/>
                </a:cubicBezTo>
                <a:cubicBezTo>
                  <a:pt x="8334" y="106"/>
                  <a:pt x="8340" y="118"/>
                  <a:pt x="8346" y="131"/>
                </a:cubicBezTo>
                <a:cubicBezTo>
                  <a:pt x="8351" y="144"/>
                  <a:pt x="8355" y="157"/>
                  <a:pt x="8358" y="171"/>
                </a:cubicBezTo>
                <a:cubicBezTo>
                  <a:pt x="8360" y="184"/>
                  <a:pt x="8362" y="198"/>
                  <a:pt x="8362" y="212"/>
                </a:cubicBezTo>
                <a:lnTo>
                  <a:pt x="8362" y="5187"/>
                </a:lnTo>
                <a:cubicBezTo>
                  <a:pt x="8362" y="5201"/>
                  <a:pt x="8360" y="5215"/>
                  <a:pt x="8358" y="5228"/>
                </a:cubicBezTo>
                <a:cubicBezTo>
                  <a:pt x="8355" y="5242"/>
                  <a:pt x="8351" y="5255"/>
                  <a:pt x="8346" y="5268"/>
                </a:cubicBezTo>
                <a:cubicBezTo>
                  <a:pt x="8340" y="5281"/>
                  <a:pt x="8334" y="5293"/>
                  <a:pt x="8326" y="5305"/>
                </a:cubicBezTo>
                <a:cubicBezTo>
                  <a:pt x="8318" y="5316"/>
                  <a:pt x="8310" y="5327"/>
                  <a:pt x="8300" y="5337"/>
                </a:cubicBezTo>
                <a:cubicBezTo>
                  <a:pt x="8290" y="5347"/>
                  <a:pt x="8279" y="5355"/>
                  <a:pt x="8268" y="5363"/>
                </a:cubicBezTo>
                <a:cubicBezTo>
                  <a:pt x="8256" y="5371"/>
                  <a:pt x="8244" y="5377"/>
                  <a:pt x="8231" y="5383"/>
                </a:cubicBezTo>
                <a:cubicBezTo>
                  <a:pt x="8218" y="5388"/>
                  <a:pt x="8205" y="5392"/>
                  <a:pt x="8191" y="5395"/>
                </a:cubicBezTo>
                <a:cubicBezTo>
                  <a:pt x="8178" y="5397"/>
                  <a:pt x="8164" y="5399"/>
                  <a:pt x="8150" y="5399"/>
                </a:cubicBezTo>
                <a:lnTo>
                  <a:pt x="159" y="5399"/>
                </a:lnTo>
                <a:cubicBezTo>
                  <a:pt x="148" y="5399"/>
                  <a:pt x="138" y="5397"/>
                  <a:pt x="128" y="5395"/>
                </a:cubicBezTo>
                <a:cubicBezTo>
                  <a:pt x="117" y="5392"/>
                  <a:pt x="108" y="5388"/>
                  <a:pt x="98" y="5383"/>
                </a:cubicBezTo>
                <a:cubicBezTo>
                  <a:pt x="88" y="5377"/>
                  <a:pt x="79" y="5371"/>
                  <a:pt x="70" y="5363"/>
                </a:cubicBezTo>
                <a:cubicBezTo>
                  <a:pt x="62" y="5355"/>
                  <a:pt x="54" y="5347"/>
                  <a:pt x="46" y="5337"/>
                </a:cubicBezTo>
                <a:cubicBezTo>
                  <a:pt x="39" y="5327"/>
                  <a:pt x="32" y="5316"/>
                  <a:pt x="27" y="5305"/>
                </a:cubicBezTo>
                <a:cubicBezTo>
                  <a:pt x="21" y="5293"/>
                  <a:pt x="16" y="5281"/>
                  <a:pt x="12" y="5268"/>
                </a:cubicBezTo>
                <a:cubicBezTo>
                  <a:pt x="8" y="5255"/>
                  <a:pt x="5" y="5242"/>
                  <a:pt x="3" y="5228"/>
                </a:cubicBezTo>
                <a:cubicBezTo>
                  <a:pt x="1" y="5215"/>
                  <a:pt x="0" y="5201"/>
                  <a:pt x="0" y="51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9" name="Free-form: Shape 168"/>
          <p:cNvSpPr/>
          <p:nvPr/>
        </p:nvSpPr>
        <p:spPr>
          <a:xfrm>
            <a:off x="4581360" y="4381200"/>
            <a:ext cx="76680" cy="1943640"/>
          </a:xfrm>
          <a:custGeom>
            <a:avLst/>
            <a:gdLst/>
            <a:ahLst/>
            <a:cxnLst/>
            <a:rect l="0" t="0" r="r" b="b"/>
            <a:pathLst>
              <a:path w="213" h="5399">
                <a:moveTo>
                  <a:pt x="0" y="0"/>
                </a:moveTo>
                <a:lnTo>
                  <a:pt x="213" y="0"/>
                </a:lnTo>
                <a:lnTo>
                  <a:pt x="213" y="5399"/>
                </a:lnTo>
                <a:lnTo>
                  <a:pt x="0" y="5399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0" name="Free-form: Shape 169"/>
          <p:cNvSpPr/>
          <p:nvPr/>
        </p:nvSpPr>
        <p:spPr>
          <a:xfrm>
            <a:off x="4848120" y="460980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6"/>
                </a:moveTo>
                <a:cubicBezTo>
                  <a:pt x="1271" y="657"/>
                  <a:pt x="1270" y="678"/>
                  <a:pt x="1268" y="699"/>
                </a:cubicBezTo>
                <a:cubicBezTo>
                  <a:pt x="1266" y="719"/>
                  <a:pt x="1263" y="740"/>
                  <a:pt x="1259" y="760"/>
                </a:cubicBezTo>
                <a:cubicBezTo>
                  <a:pt x="1255" y="781"/>
                  <a:pt x="1249" y="801"/>
                  <a:pt x="1243" y="821"/>
                </a:cubicBezTo>
                <a:cubicBezTo>
                  <a:pt x="1237" y="841"/>
                  <a:pt x="1230" y="860"/>
                  <a:pt x="1222" y="879"/>
                </a:cubicBezTo>
                <a:cubicBezTo>
                  <a:pt x="1214" y="899"/>
                  <a:pt x="1206" y="917"/>
                  <a:pt x="1196" y="936"/>
                </a:cubicBezTo>
                <a:cubicBezTo>
                  <a:pt x="1186" y="954"/>
                  <a:pt x="1175" y="972"/>
                  <a:pt x="1164" y="989"/>
                </a:cubicBezTo>
                <a:cubicBezTo>
                  <a:pt x="1152" y="1006"/>
                  <a:pt x="1140" y="1023"/>
                  <a:pt x="1126" y="1039"/>
                </a:cubicBezTo>
                <a:cubicBezTo>
                  <a:pt x="1112" y="1055"/>
                  <a:pt x="1099" y="1071"/>
                  <a:pt x="1084" y="1085"/>
                </a:cubicBezTo>
                <a:cubicBezTo>
                  <a:pt x="1069" y="1100"/>
                  <a:pt x="1054" y="1114"/>
                  <a:pt x="1038" y="1127"/>
                </a:cubicBezTo>
                <a:cubicBezTo>
                  <a:pt x="1022" y="1140"/>
                  <a:pt x="1005" y="1153"/>
                  <a:pt x="988" y="1164"/>
                </a:cubicBezTo>
                <a:cubicBezTo>
                  <a:pt x="970" y="1176"/>
                  <a:pt x="952" y="1187"/>
                  <a:pt x="934" y="1196"/>
                </a:cubicBezTo>
                <a:cubicBezTo>
                  <a:pt x="916" y="1206"/>
                  <a:pt x="897" y="1215"/>
                  <a:pt x="878" y="1223"/>
                </a:cubicBezTo>
                <a:cubicBezTo>
                  <a:pt x="859" y="1231"/>
                  <a:pt x="839" y="1238"/>
                  <a:pt x="819" y="1244"/>
                </a:cubicBezTo>
                <a:cubicBezTo>
                  <a:pt x="799" y="1250"/>
                  <a:pt x="779" y="1255"/>
                  <a:pt x="759" y="1259"/>
                </a:cubicBezTo>
                <a:cubicBezTo>
                  <a:pt x="738" y="1263"/>
                  <a:pt x="718" y="1266"/>
                  <a:pt x="697" y="1268"/>
                </a:cubicBezTo>
                <a:cubicBezTo>
                  <a:pt x="676" y="1270"/>
                  <a:pt x="656" y="1271"/>
                  <a:pt x="635" y="1271"/>
                </a:cubicBezTo>
                <a:cubicBezTo>
                  <a:pt x="614" y="1271"/>
                  <a:pt x="593" y="1270"/>
                  <a:pt x="573" y="1268"/>
                </a:cubicBezTo>
                <a:cubicBezTo>
                  <a:pt x="552" y="1266"/>
                  <a:pt x="531" y="1263"/>
                  <a:pt x="511" y="1259"/>
                </a:cubicBezTo>
                <a:cubicBezTo>
                  <a:pt x="491" y="1255"/>
                  <a:pt x="470" y="1250"/>
                  <a:pt x="450" y="1244"/>
                </a:cubicBezTo>
                <a:cubicBezTo>
                  <a:pt x="431" y="1238"/>
                  <a:pt x="411" y="1231"/>
                  <a:pt x="392" y="1223"/>
                </a:cubicBezTo>
                <a:cubicBezTo>
                  <a:pt x="373" y="1215"/>
                  <a:pt x="354" y="1206"/>
                  <a:pt x="335" y="1196"/>
                </a:cubicBezTo>
                <a:cubicBezTo>
                  <a:pt x="317" y="1187"/>
                  <a:pt x="299" y="1176"/>
                  <a:pt x="282" y="1164"/>
                </a:cubicBezTo>
                <a:cubicBezTo>
                  <a:pt x="265" y="1153"/>
                  <a:pt x="248" y="1140"/>
                  <a:pt x="232" y="1127"/>
                </a:cubicBezTo>
                <a:cubicBezTo>
                  <a:pt x="216" y="1114"/>
                  <a:pt x="200" y="1100"/>
                  <a:pt x="186" y="1085"/>
                </a:cubicBezTo>
                <a:cubicBezTo>
                  <a:pt x="171" y="1071"/>
                  <a:pt x="157" y="1055"/>
                  <a:pt x="144" y="1039"/>
                </a:cubicBezTo>
                <a:cubicBezTo>
                  <a:pt x="131" y="1023"/>
                  <a:pt x="118" y="1006"/>
                  <a:pt x="107" y="989"/>
                </a:cubicBezTo>
                <a:cubicBezTo>
                  <a:pt x="95" y="972"/>
                  <a:pt x="85" y="954"/>
                  <a:pt x="75" y="936"/>
                </a:cubicBezTo>
                <a:cubicBezTo>
                  <a:pt x="65" y="917"/>
                  <a:pt x="56" y="899"/>
                  <a:pt x="48" y="879"/>
                </a:cubicBezTo>
                <a:cubicBezTo>
                  <a:pt x="40" y="860"/>
                  <a:pt x="33" y="841"/>
                  <a:pt x="27" y="821"/>
                </a:cubicBezTo>
                <a:cubicBezTo>
                  <a:pt x="21" y="801"/>
                  <a:pt x="16" y="781"/>
                  <a:pt x="12" y="760"/>
                </a:cubicBezTo>
                <a:cubicBezTo>
                  <a:pt x="8" y="740"/>
                  <a:pt x="5" y="719"/>
                  <a:pt x="3" y="699"/>
                </a:cubicBezTo>
                <a:cubicBezTo>
                  <a:pt x="1" y="678"/>
                  <a:pt x="0" y="657"/>
                  <a:pt x="0" y="636"/>
                </a:cubicBezTo>
                <a:cubicBezTo>
                  <a:pt x="0" y="616"/>
                  <a:pt x="1" y="595"/>
                  <a:pt x="3" y="574"/>
                </a:cubicBezTo>
                <a:cubicBezTo>
                  <a:pt x="5" y="553"/>
                  <a:pt x="8" y="533"/>
                  <a:pt x="12" y="511"/>
                </a:cubicBezTo>
                <a:cubicBezTo>
                  <a:pt x="16" y="491"/>
                  <a:pt x="21" y="471"/>
                  <a:pt x="27" y="451"/>
                </a:cubicBezTo>
                <a:cubicBezTo>
                  <a:pt x="33" y="431"/>
                  <a:pt x="40" y="412"/>
                  <a:pt x="48" y="392"/>
                </a:cubicBezTo>
                <a:cubicBezTo>
                  <a:pt x="56" y="373"/>
                  <a:pt x="65" y="354"/>
                  <a:pt x="75" y="336"/>
                </a:cubicBezTo>
                <a:cubicBezTo>
                  <a:pt x="85" y="318"/>
                  <a:pt x="95" y="300"/>
                  <a:pt x="107" y="283"/>
                </a:cubicBezTo>
                <a:cubicBezTo>
                  <a:pt x="118" y="265"/>
                  <a:pt x="131" y="249"/>
                  <a:pt x="144" y="232"/>
                </a:cubicBezTo>
                <a:cubicBezTo>
                  <a:pt x="157" y="216"/>
                  <a:pt x="171" y="201"/>
                  <a:pt x="186" y="186"/>
                </a:cubicBezTo>
                <a:cubicBezTo>
                  <a:pt x="200" y="172"/>
                  <a:pt x="216" y="158"/>
                  <a:pt x="232" y="144"/>
                </a:cubicBezTo>
                <a:cubicBezTo>
                  <a:pt x="248" y="131"/>
                  <a:pt x="265" y="119"/>
                  <a:pt x="282" y="107"/>
                </a:cubicBezTo>
                <a:cubicBezTo>
                  <a:pt x="299" y="96"/>
                  <a:pt x="317" y="85"/>
                  <a:pt x="335" y="75"/>
                </a:cubicBezTo>
                <a:cubicBezTo>
                  <a:pt x="354" y="66"/>
                  <a:pt x="373" y="57"/>
                  <a:pt x="392" y="49"/>
                </a:cubicBezTo>
                <a:cubicBezTo>
                  <a:pt x="411" y="41"/>
                  <a:pt x="431" y="34"/>
                  <a:pt x="450" y="28"/>
                </a:cubicBezTo>
                <a:cubicBezTo>
                  <a:pt x="470" y="22"/>
                  <a:pt x="491" y="17"/>
                  <a:pt x="511" y="13"/>
                </a:cubicBezTo>
                <a:cubicBezTo>
                  <a:pt x="531" y="8"/>
                  <a:pt x="552" y="5"/>
                  <a:pt x="573" y="3"/>
                </a:cubicBezTo>
                <a:cubicBezTo>
                  <a:pt x="593" y="1"/>
                  <a:pt x="614" y="0"/>
                  <a:pt x="635" y="0"/>
                </a:cubicBezTo>
                <a:cubicBezTo>
                  <a:pt x="656" y="0"/>
                  <a:pt x="676" y="1"/>
                  <a:pt x="697" y="3"/>
                </a:cubicBezTo>
                <a:cubicBezTo>
                  <a:pt x="718" y="5"/>
                  <a:pt x="738" y="8"/>
                  <a:pt x="759" y="13"/>
                </a:cubicBezTo>
                <a:cubicBezTo>
                  <a:pt x="779" y="17"/>
                  <a:pt x="799" y="22"/>
                  <a:pt x="819" y="28"/>
                </a:cubicBezTo>
                <a:cubicBezTo>
                  <a:pt x="839" y="34"/>
                  <a:pt x="859" y="41"/>
                  <a:pt x="878" y="49"/>
                </a:cubicBezTo>
                <a:cubicBezTo>
                  <a:pt x="897" y="57"/>
                  <a:pt x="916" y="66"/>
                  <a:pt x="934" y="75"/>
                </a:cubicBezTo>
                <a:cubicBezTo>
                  <a:pt x="952" y="85"/>
                  <a:pt x="970" y="96"/>
                  <a:pt x="988" y="107"/>
                </a:cubicBezTo>
                <a:cubicBezTo>
                  <a:pt x="1005" y="119"/>
                  <a:pt x="1022" y="131"/>
                  <a:pt x="1038" y="144"/>
                </a:cubicBezTo>
                <a:cubicBezTo>
                  <a:pt x="1054" y="158"/>
                  <a:pt x="1069" y="172"/>
                  <a:pt x="1084" y="186"/>
                </a:cubicBezTo>
                <a:cubicBezTo>
                  <a:pt x="1099" y="201"/>
                  <a:pt x="1112" y="216"/>
                  <a:pt x="1126" y="232"/>
                </a:cubicBezTo>
                <a:cubicBezTo>
                  <a:pt x="1140" y="249"/>
                  <a:pt x="1152" y="265"/>
                  <a:pt x="1164" y="283"/>
                </a:cubicBezTo>
                <a:cubicBezTo>
                  <a:pt x="1175" y="300"/>
                  <a:pt x="1186" y="318"/>
                  <a:pt x="1196" y="336"/>
                </a:cubicBezTo>
                <a:cubicBezTo>
                  <a:pt x="1206" y="354"/>
                  <a:pt x="1214" y="373"/>
                  <a:pt x="1222" y="392"/>
                </a:cubicBezTo>
                <a:cubicBezTo>
                  <a:pt x="1230" y="412"/>
                  <a:pt x="1237" y="431"/>
                  <a:pt x="1243" y="451"/>
                </a:cubicBezTo>
                <a:cubicBezTo>
                  <a:pt x="1249" y="471"/>
                  <a:pt x="1255" y="491"/>
                  <a:pt x="1259" y="511"/>
                </a:cubicBezTo>
                <a:cubicBezTo>
                  <a:pt x="1263" y="533"/>
                  <a:pt x="1266" y="553"/>
                  <a:pt x="1268" y="574"/>
                </a:cubicBezTo>
                <a:cubicBezTo>
                  <a:pt x="1270" y="595"/>
                  <a:pt x="1271" y="616"/>
                  <a:pt x="1271" y="63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1600200" y="5883120"/>
            <a:ext cx="2113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non-cardiotoxic hormonal therapy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5031360" y="47347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4851360" y="5256720"/>
            <a:ext cx="123156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Compare Patterns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4851360" y="5635440"/>
            <a:ext cx="1983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Compare with CVD-related gene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5" name="Free-form: Shape 174"/>
          <p:cNvSpPr/>
          <p:nvPr/>
        </p:nvSpPr>
        <p:spPr>
          <a:xfrm>
            <a:off x="7858080" y="4381200"/>
            <a:ext cx="3000600" cy="1943640"/>
          </a:xfrm>
          <a:custGeom>
            <a:avLst/>
            <a:gdLst/>
            <a:ahLst/>
            <a:cxnLst/>
            <a:rect l="0" t="0" r="r" b="b"/>
            <a:pathLst>
              <a:path w="8335" h="5399">
                <a:moveTo>
                  <a:pt x="0" y="5187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3"/>
                  <a:pt x="62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2"/>
                  <a:pt x="148" y="0"/>
                  <a:pt x="158" y="0"/>
                </a:cubicBezTo>
                <a:lnTo>
                  <a:pt x="8123" y="0"/>
                </a:lnTo>
                <a:cubicBezTo>
                  <a:pt x="8137" y="0"/>
                  <a:pt x="8151" y="2"/>
                  <a:pt x="8165" y="4"/>
                </a:cubicBezTo>
                <a:cubicBezTo>
                  <a:pt x="8178" y="7"/>
                  <a:pt x="8191" y="11"/>
                  <a:pt x="8204" y="16"/>
                </a:cubicBezTo>
                <a:cubicBezTo>
                  <a:pt x="8217" y="22"/>
                  <a:pt x="8229" y="28"/>
                  <a:pt x="8241" y="36"/>
                </a:cubicBezTo>
                <a:cubicBezTo>
                  <a:pt x="8252" y="44"/>
                  <a:pt x="8263" y="53"/>
                  <a:pt x="8273" y="62"/>
                </a:cubicBezTo>
                <a:cubicBezTo>
                  <a:pt x="8283" y="72"/>
                  <a:pt x="8292" y="83"/>
                  <a:pt x="8299" y="94"/>
                </a:cubicBezTo>
                <a:cubicBezTo>
                  <a:pt x="8307" y="106"/>
                  <a:pt x="8314" y="118"/>
                  <a:pt x="8319" y="131"/>
                </a:cubicBezTo>
                <a:cubicBezTo>
                  <a:pt x="8324" y="144"/>
                  <a:pt x="8328" y="157"/>
                  <a:pt x="8331" y="171"/>
                </a:cubicBezTo>
                <a:cubicBezTo>
                  <a:pt x="8334" y="184"/>
                  <a:pt x="8335" y="198"/>
                  <a:pt x="8335" y="212"/>
                </a:cubicBezTo>
                <a:lnTo>
                  <a:pt x="8335" y="5187"/>
                </a:lnTo>
                <a:cubicBezTo>
                  <a:pt x="8335" y="5201"/>
                  <a:pt x="8334" y="5215"/>
                  <a:pt x="8331" y="5228"/>
                </a:cubicBezTo>
                <a:cubicBezTo>
                  <a:pt x="8328" y="5242"/>
                  <a:pt x="8324" y="5255"/>
                  <a:pt x="8319" y="5268"/>
                </a:cubicBezTo>
                <a:cubicBezTo>
                  <a:pt x="8314" y="5281"/>
                  <a:pt x="8307" y="5293"/>
                  <a:pt x="8299" y="5305"/>
                </a:cubicBezTo>
                <a:cubicBezTo>
                  <a:pt x="8292" y="5316"/>
                  <a:pt x="8283" y="5327"/>
                  <a:pt x="8273" y="5337"/>
                </a:cubicBezTo>
                <a:cubicBezTo>
                  <a:pt x="8263" y="5347"/>
                  <a:pt x="8252" y="5355"/>
                  <a:pt x="8241" y="5363"/>
                </a:cubicBezTo>
                <a:cubicBezTo>
                  <a:pt x="8229" y="5371"/>
                  <a:pt x="8217" y="5377"/>
                  <a:pt x="8204" y="5383"/>
                </a:cubicBezTo>
                <a:cubicBezTo>
                  <a:pt x="8191" y="5388"/>
                  <a:pt x="8178" y="5392"/>
                  <a:pt x="8165" y="5395"/>
                </a:cubicBezTo>
                <a:cubicBezTo>
                  <a:pt x="8151" y="5397"/>
                  <a:pt x="8137" y="5399"/>
                  <a:pt x="8123" y="5399"/>
                </a:cubicBezTo>
                <a:lnTo>
                  <a:pt x="158" y="5399"/>
                </a:lnTo>
                <a:cubicBezTo>
                  <a:pt x="148" y="5399"/>
                  <a:pt x="138" y="5397"/>
                  <a:pt x="127" y="5395"/>
                </a:cubicBezTo>
                <a:cubicBezTo>
                  <a:pt x="117" y="5392"/>
                  <a:pt x="107" y="5388"/>
                  <a:pt x="98" y="5383"/>
                </a:cubicBezTo>
                <a:cubicBezTo>
                  <a:pt x="88" y="5377"/>
                  <a:pt x="79" y="5371"/>
                  <a:pt x="70" y="5363"/>
                </a:cubicBezTo>
                <a:cubicBezTo>
                  <a:pt x="62" y="5355"/>
                  <a:pt x="53" y="5347"/>
                  <a:pt x="46" y="5337"/>
                </a:cubicBezTo>
                <a:cubicBezTo>
                  <a:pt x="39" y="5327"/>
                  <a:pt x="32" y="5316"/>
                  <a:pt x="26" y="5305"/>
                </a:cubicBezTo>
                <a:cubicBezTo>
                  <a:pt x="21" y="5293"/>
                  <a:pt x="16" y="5281"/>
                  <a:pt x="12" y="5268"/>
                </a:cubicBezTo>
                <a:cubicBezTo>
                  <a:pt x="8" y="5255"/>
                  <a:pt x="5" y="5242"/>
                  <a:pt x="3" y="5228"/>
                </a:cubicBezTo>
                <a:cubicBezTo>
                  <a:pt x="1" y="5215"/>
                  <a:pt x="0" y="5201"/>
                  <a:pt x="0" y="5187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6" name="Free-form: Shape 175"/>
          <p:cNvSpPr/>
          <p:nvPr/>
        </p:nvSpPr>
        <p:spPr>
          <a:xfrm>
            <a:off x="7839000" y="4381200"/>
            <a:ext cx="76320" cy="1943640"/>
          </a:xfrm>
          <a:custGeom>
            <a:avLst/>
            <a:gdLst/>
            <a:ahLst/>
            <a:cxnLst/>
            <a:rect l="0" t="0" r="r" b="b"/>
            <a:pathLst>
              <a:path w="212" h="5399">
                <a:moveTo>
                  <a:pt x="0" y="0"/>
                </a:moveTo>
                <a:lnTo>
                  <a:pt x="212" y="0"/>
                </a:lnTo>
                <a:lnTo>
                  <a:pt x="212" y="5399"/>
                </a:lnTo>
                <a:lnTo>
                  <a:pt x="0" y="5399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7" name="Free-form: Shape 176"/>
          <p:cNvSpPr/>
          <p:nvPr/>
        </p:nvSpPr>
        <p:spPr>
          <a:xfrm>
            <a:off x="8105760" y="460980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1271" y="636"/>
                </a:moveTo>
                <a:cubicBezTo>
                  <a:pt x="1271" y="657"/>
                  <a:pt x="1270" y="678"/>
                  <a:pt x="1267" y="699"/>
                </a:cubicBezTo>
                <a:cubicBezTo>
                  <a:pt x="1265" y="719"/>
                  <a:pt x="1262" y="740"/>
                  <a:pt x="1258" y="760"/>
                </a:cubicBezTo>
                <a:cubicBezTo>
                  <a:pt x="1254" y="781"/>
                  <a:pt x="1249" y="801"/>
                  <a:pt x="1243" y="821"/>
                </a:cubicBezTo>
                <a:cubicBezTo>
                  <a:pt x="1237" y="841"/>
                  <a:pt x="1230" y="860"/>
                  <a:pt x="1222" y="879"/>
                </a:cubicBezTo>
                <a:cubicBezTo>
                  <a:pt x="1214" y="899"/>
                  <a:pt x="1205" y="917"/>
                  <a:pt x="1196" y="936"/>
                </a:cubicBezTo>
                <a:cubicBezTo>
                  <a:pt x="1186" y="954"/>
                  <a:pt x="1175" y="972"/>
                  <a:pt x="1164" y="989"/>
                </a:cubicBezTo>
                <a:cubicBezTo>
                  <a:pt x="1152" y="1006"/>
                  <a:pt x="1140" y="1023"/>
                  <a:pt x="1126" y="1039"/>
                </a:cubicBezTo>
                <a:cubicBezTo>
                  <a:pt x="1113" y="1055"/>
                  <a:pt x="1099" y="1071"/>
                  <a:pt x="1085" y="1085"/>
                </a:cubicBezTo>
                <a:cubicBezTo>
                  <a:pt x="1070" y="1100"/>
                  <a:pt x="1054" y="1114"/>
                  <a:pt x="1038" y="1127"/>
                </a:cubicBezTo>
                <a:cubicBezTo>
                  <a:pt x="1022" y="1140"/>
                  <a:pt x="1006" y="1153"/>
                  <a:pt x="988" y="1164"/>
                </a:cubicBezTo>
                <a:cubicBezTo>
                  <a:pt x="971" y="1176"/>
                  <a:pt x="952" y="1187"/>
                  <a:pt x="934" y="1196"/>
                </a:cubicBezTo>
                <a:cubicBezTo>
                  <a:pt x="916" y="1206"/>
                  <a:pt x="897" y="1215"/>
                  <a:pt x="878" y="1223"/>
                </a:cubicBezTo>
                <a:cubicBezTo>
                  <a:pt x="858" y="1231"/>
                  <a:pt x="839" y="1238"/>
                  <a:pt x="819" y="1244"/>
                </a:cubicBezTo>
                <a:cubicBezTo>
                  <a:pt x="799" y="1250"/>
                  <a:pt x="779" y="1255"/>
                  <a:pt x="758" y="1259"/>
                </a:cubicBezTo>
                <a:cubicBezTo>
                  <a:pt x="738" y="1263"/>
                  <a:pt x="717" y="1266"/>
                  <a:pt x="697" y="1268"/>
                </a:cubicBezTo>
                <a:cubicBezTo>
                  <a:pt x="676" y="1270"/>
                  <a:pt x="655" y="1271"/>
                  <a:pt x="635" y="1271"/>
                </a:cubicBezTo>
                <a:cubicBezTo>
                  <a:pt x="614" y="1271"/>
                  <a:pt x="593" y="1270"/>
                  <a:pt x="572" y="1268"/>
                </a:cubicBezTo>
                <a:cubicBezTo>
                  <a:pt x="552" y="1266"/>
                  <a:pt x="531" y="1263"/>
                  <a:pt x="511" y="1259"/>
                </a:cubicBezTo>
                <a:cubicBezTo>
                  <a:pt x="490" y="1255"/>
                  <a:pt x="470" y="1250"/>
                  <a:pt x="450" y="1244"/>
                </a:cubicBezTo>
                <a:cubicBezTo>
                  <a:pt x="430" y="1238"/>
                  <a:pt x="411" y="1231"/>
                  <a:pt x="392" y="1223"/>
                </a:cubicBezTo>
                <a:cubicBezTo>
                  <a:pt x="372" y="1215"/>
                  <a:pt x="354" y="1206"/>
                  <a:pt x="335" y="1196"/>
                </a:cubicBezTo>
                <a:cubicBezTo>
                  <a:pt x="317" y="1187"/>
                  <a:pt x="299" y="1176"/>
                  <a:pt x="282" y="1164"/>
                </a:cubicBezTo>
                <a:cubicBezTo>
                  <a:pt x="264" y="1153"/>
                  <a:pt x="248" y="1140"/>
                  <a:pt x="232" y="1127"/>
                </a:cubicBezTo>
                <a:cubicBezTo>
                  <a:pt x="216" y="1114"/>
                  <a:pt x="200" y="1100"/>
                  <a:pt x="186" y="1085"/>
                </a:cubicBezTo>
                <a:cubicBezTo>
                  <a:pt x="171" y="1071"/>
                  <a:pt x="157" y="1055"/>
                  <a:pt x="144" y="1039"/>
                </a:cubicBezTo>
                <a:cubicBezTo>
                  <a:pt x="130" y="1023"/>
                  <a:pt x="118" y="1006"/>
                  <a:pt x="107" y="989"/>
                </a:cubicBezTo>
                <a:cubicBezTo>
                  <a:pt x="95" y="972"/>
                  <a:pt x="84" y="954"/>
                  <a:pt x="75" y="936"/>
                </a:cubicBezTo>
                <a:cubicBezTo>
                  <a:pt x="65" y="917"/>
                  <a:pt x="56" y="899"/>
                  <a:pt x="48" y="879"/>
                </a:cubicBezTo>
                <a:cubicBezTo>
                  <a:pt x="40" y="860"/>
                  <a:pt x="33" y="841"/>
                  <a:pt x="27" y="821"/>
                </a:cubicBezTo>
                <a:cubicBezTo>
                  <a:pt x="21" y="801"/>
                  <a:pt x="16" y="781"/>
                  <a:pt x="12" y="760"/>
                </a:cubicBezTo>
                <a:cubicBezTo>
                  <a:pt x="8" y="740"/>
                  <a:pt x="5" y="719"/>
                  <a:pt x="3" y="699"/>
                </a:cubicBezTo>
                <a:cubicBezTo>
                  <a:pt x="1" y="678"/>
                  <a:pt x="0" y="657"/>
                  <a:pt x="0" y="636"/>
                </a:cubicBezTo>
                <a:cubicBezTo>
                  <a:pt x="0" y="616"/>
                  <a:pt x="1" y="595"/>
                  <a:pt x="3" y="574"/>
                </a:cubicBezTo>
                <a:cubicBezTo>
                  <a:pt x="5" y="553"/>
                  <a:pt x="8" y="533"/>
                  <a:pt x="12" y="511"/>
                </a:cubicBezTo>
                <a:cubicBezTo>
                  <a:pt x="16" y="491"/>
                  <a:pt x="21" y="471"/>
                  <a:pt x="27" y="451"/>
                </a:cubicBezTo>
                <a:cubicBezTo>
                  <a:pt x="33" y="431"/>
                  <a:pt x="40" y="412"/>
                  <a:pt x="48" y="392"/>
                </a:cubicBezTo>
                <a:cubicBezTo>
                  <a:pt x="56" y="373"/>
                  <a:pt x="65" y="354"/>
                  <a:pt x="75" y="336"/>
                </a:cubicBezTo>
                <a:cubicBezTo>
                  <a:pt x="84" y="318"/>
                  <a:pt x="95" y="300"/>
                  <a:pt x="107" y="283"/>
                </a:cubicBezTo>
                <a:cubicBezTo>
                  <a:pt x="118" y="265"/>
                  <a:pt x="130" y="249"/>
                  <a:pt x="144" y="232"/>
                </a:cubicBezTo>
                <a:cubicBezTo>
                  <a:pt x="157" y="216"/>
                  <a:pt x="171" y="201"/>
                  <a:pt x="186" y="186"/>
                </a:cubicBezTo>
                <a:cubicBezTo>
                  <a:pt x="200" y="172"/>
                  <a:pt x="216" y="158"/>
                  <a:pt x="232" y="144"/>
                </a:cubicBezTo>
                <a:cubicBezTo>
                  <a:pt x="248" y="131"/>
                  <a:pt x="264" y="119"/>
                  <a:pt x="282" y="107"/>
                </a:cubicBezTo>
                <a:cubicBezTo>
                  <a:pt x="299" y="96"/>
                  <a:pt x="317" y="85"/>
                  <a:pt x="335" y="75"/>
                </a:cubicBezTo>
                <a:cubicBezTo>
                  <a:pt x="354" y="66"/>
                  <a:pt x="372" y="57"/>
                  <a:pt x="392" y="49"/>
                </a:cubicBezTo>
                <a:cubicBezTo>
                  <a:pt x="411" y="41"/>
                  <a:pt x="430" y="34"/>
                  <a:pt x="450" y="28"/>
                </a:cubicBezTo>
                <a:cubicBezTo>
                  <a:pt x="470" y="22"/>
                  <a:pt x="490" y="17"/>
                  <a:pt x="511" y="13"/>
                </a:cubicBezTo>
                <a:cubicBezTo>
                  <a:pt x="531" y="8"/>
                  <a:pt x="552" y="5"/>
                  <a:pt x="572" y="3"/>
                </a:cubicBezTo>
                <a:cubicBezTo>
                  <a:pt x="593" y="1"/>
                  <a:pt x="614" y="0"/>
                  <a:pt x="635" y="0"/>
                </a:cubicBezTo>
                <a:cubicBezTo>
                  <a:pt x="655" y="0"/>
                  <a:pt x="676" y="1"/>
                  <a:pt x="697" y="3"/>
                </a:cubicBezTo>
                <a:cubicBezTo>
                  <a:pt x="717" y="5"/>
                  <a:pt x="738" y="8"/>
                  <a:pt x="758" y="13"/>
                </a:cubicBezTo>
                <a:cubicBezTo>
                  <a:pt x="779" y="17"/>
                  <a:pt x="799" y="22"/>
                  <a:pt x="819" y="28"/>
                </a:cubicBezTo>
                <a:cubicBezTo>
                  <a:pt x="839" y="34"/>
                  <a:pt x="858" y="41"/>
                  <a:pt x="878" y="49"/>
                </a:cubicBezTo>
                <a:cubicBezTo>
                  <a:pt x="897" y="57"/>
                  <a:pt x="916" y="66"/>
                  <a:pt x="934" y="75"/>
                </a:cubicBezTo>
                <a:cubicBezTo>
                  <a:pt x="952" y="85"/>
                  <a:pt x="971" y="96"/>
                  <a:pt x="988" y="107"/>
                </a:cubicBezTo>
                <a:cubicBezTo>
                  <a:pt x="1006" y="119"/>
                  <a:pt x="1022" y="131"/>
                  <a:pt x="1038" y="144"/>
                </a:cubicBezTo>
                <a:cubicBezTo>
                  <a:pt x="1054" y="158"/>
                  <a:pt x="1070" y="172"/>
                  <a:pt x="1085" y="186"/>
                </a:cubicBezTo>
                <a:cubicBezTo>
                  <a:pt x="1099" y="201"/>
                  <a:pt x="1113" y="216"/>
                  <a:pt x="1126" y="232"/>
                </a:cubicBezTo>
                <a:cubicBezTo>
                  <a:pt x="1140" y="249"/>
                  <a:pt x="1152" y="265"/>
                  <a:pt x="1164" y="283"/>
                </a:cubicBezTo>
                <a:cubicBezTo>
                  <a:pt x="1175" y="300"/>
                  <a:pt x="1186" y="318"/>
                  <a:pt x="1196" y="336"/>
                </a:cubicBezTo>
                <a:cubicBezTo>
                  <a:pt x="1205" y="354"/>
                  <a:pt x="1214" y="373"/>
                  <a:pt x="1222" y="392"/>
                </a:cubicBezTo>
                <a:cubicBezTo>
                  <a:pt x="1230" y="412"/>
                  <a:pt x="1237" y="431"/>
                  <a:pt x="1243" y="451"/>
                </a:cubicBezTo>
                <a:cubicBezTo>
                  <a:pt x="1249" y="471"/>
                  <a:pt x="1254" y="491"/>
                  <a:pt x="1258" y="511"/>
                </a:cubicBezTo>
                <a:cubicBezTo>
                  <a:pt x="1262" y="533"/>
                  <a:pt x="1265" y="553"/>
                  <a:pt x="1267" y="574"/>
                </a:cubicBezTo>
                <a:cubicBezTo>
                  <a:pt x="1270" y="595"/>
                  <a:pt x="1271" y="616"/>
                  <a:pt x="1271" y="636"/>
                </a:cubicBezTo>
                <a:close/>
              </a:path>
            </a:pathLst>
          </a:custGeom>
          <a:solidFill>
            <a:srgbClr val="E3EBF2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4851360" y="5883120"/>
            <a:ext cx="1200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expression patterns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8284680" y="47347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2E5C8A"/>
                </a:solidFill>
                <a:effectLst/>
                <a:uFillTx/>
                <a:latin typeface="CrimsonPro"/>
                <a:ea typeface="CrimsonPro"/>
              </a:rPr>
              <a:t>3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102520" y="5256720"/>
            <a:ext cx="12344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Identify Pathways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102520" y="5635440"/>
            <a:ext cx="18669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Identify overlapping pathways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2" name="Free-form: Shape 181"/>
          <p:cNvSpPr/>
          <p:nvPr/>
        </p:nvSpPr>
        <p:spPr>
          <a:xfrm>
            <a:off x="571320" y="6553080"/>
            <a:ext cx="11049480" cy="9720"/>
          </a:xfrm>
          <a:custGeom>
            <a:avLst/>
            <a:gdLst/>
            <a:ahLst/>
            <a:cxnLst/>
            <a:rect l="0" t="0" r="r" b="b"/>
            <a:pathLst>
              <a:path w="30693" h="27">
                <a:moveTo>
                  <a:pt x="0" y="0"/>
                </a:moveTo>
                <a:lnTo>
                  <a:pt x="30693" y="0"/>
                </a:lnTo>
                <a:lnTo>
                  <a:pt x="30693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8102520" y="5883120"/>
            <a:ext cx="17964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implicated in both conditions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571320" y="6740640"/>
            <a:ext cx="3666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Shared Molecular Biomarkers: Heart Failure &amp;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11457000" y="6740640"/>
            <a:ext cx="164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06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ree-form: Shape 18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7" name="Free-form: Shape 18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8" name="Free-form: Shape 187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9" name="Free-form: Shape 188"/>
          <p:cNvSpPr/>
          <p:nvPr/>
        </p:nvSpPr>
        <p:spPr>
          <a:xfrm>
            <a:off x="590400" y="1714320"/>
            <a:ext cx="4401000" cy="1657800"/>
          </a:xfrm>
          <a:custGeom>
            <a:avLst/>
            <a:gdLst/>
            <a:ahLst/>
            <a:cxnLst/>
            <a:rect l="0" t="0" r="r" b="b"/>
            <a:pathLst>
              <a:path w="12225" h="4605">
                <a:moveTo>
                  <a:pt x="0" y="4393"/>
                </a:moveTo>
                <a:lnTo>
                  <a:pt x="0" y="212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4" y="52"/>
                  <a:pt x="62" y="43"/>
                  <a:pt x="70" y="36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1"/>
                  <a:pt x="117" y="7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2013" y="0"/>
                </a:lnTo>
                <a:cubicBezTo>
                  <a:pt x="12027" y="0"/>
                  <a:pt x="12041" y="1"/>
                  <a:pt x="12054" y="4"/>
                </a:cubicBezTo>
                <a:cubicBezTo>
                  <a:pt x="12068" y="7"/>
                  <a:pt x="12081" y="11"/>
                  <a:pt x="12094" y="16"/>
                </a:cubicBezTo>
                <a:cubicBezTo>
                  <a:pt x="12107" y="21"/>
                  <a:pt x="12119" y="28"/>
                  <a:pt x="12131" y="36"/>
                </a:cubicBezTo>
                <a:cubicBezTo>
                  <a:pt x="12142" y="43"/>
                  <a:pt x="12153" y="52"/>
                  <a:pt x="12163" y="62"/>
                </a:cubicBezTo>
                <a:cubicBezTo>
                  <a:pt x="12172" y="72"/>
                  <a:pt x="12181" y="83"/>
                  <a:pt x="12189" y="94"/>
                </a:cubicBezTo>
                <a:cubicBezTo>
                  <a:pt x="12197" y="106"/>
                  <a:pt x="12203" y="118"/>
                  <a:pt x="12209" y="131"/>
                </a:cubicBezTo>
                <a:cubicBezTo>
                  <a:pt x="12214" y="144"/>
                  <a:pt x="12218" y="157"/>
                  <a:pt x="12221" y="170"/>
                </a:cubicBezTo>
                <a:cubicBezTo>
                  <a:pt x="12223" y="184"/>
                  <a:pt x="12225" y="198"/>
                  <a:pt x="12225" y="212"/>
                </a:cubicBezTo>
                <a:lnTo>
                  <a:pt x="12225" y="4393"/>
                </a:lnTo>
                <a:cubicBezTo>
                  <a:pt x="12225" y="4407"/>
                  <a:pt x="12223" y="4421"/>
                  <a:pt x="12221" y="4434"/>
                </a:cubicBezTo>
                <a:cubicBezTo>
                  <a:pt x="12218" y="4448"/>
                  <a:pt x="12214" y="4461"/>
                  <a:pt x="12209" y="4474"/>
                </a:cubicBezTo>
                <a:cubicBezTo>
                  <a:pt x="12203" y="4487"/>
                  <a:pt x="12197" y="4499"/>
                  <a:pt x="12189" y="4511"/>
                </a:cubicBezTo>
                <a:cubicBezTo>
                  <a:pt x="12181" y="4522"/>
                  <a:pt x="12172" y="4533"/>
                  <a:pt x="12163" y="4543"/>
                </a:cubicBezTo>
                <a:cubicBezTo>
                  <a:pt x="12153" y="4553"/>
                  <a:pt x="12142" y="4561"/>
                  <a:pt x="12131" y="4569"/>
                </a:cubicBezTo>
                <a:cubicBezTo>
                  <a:pt x="12119" y="4577"/>
                  <a:pt x="12107" y="4583"/>
                  <a:pt x="12094" y="4589"/>
                </a:cubicBezTo>
                <a:cubicBezTo>
                  <a:pt x="12081" y="4594"/>
                  <a:pt x="12068" y="4598"/>
                  <a:pt x="12054" y="4601"/>
                </a:cubicBezTo>
                <a:cubicBezTo>
                  <a:pt x="12041" y="4603"/>
                  <a:pt x="12027" y="4605"/>
                  <a:pt x="12013" y="4605"/>
                </a:cubicBezTo>
                <a:lnTo>
                  <a:pt x="159" y="4605"/>
                </a:lnTo>
                <a:cubicBezTo>
                  <a:pt x="148" y="4605"/>
                  <a:pt x="138" y="4603"/>
                  <a:pt x="128" y="4601"/>
                </a:cubicBezTo>
                <a:cubicBezTo>
                  <a:pt x="117" y="4598"/>
                  <a:pt x="108" y="4594"/>
                  <a:pt x="98" y="4589"/>
                </a:cubicBezTo>
                <a:cubicBezTo>
                  <a:pt x="88" y="4583"/>
                  <a:pt x="79" y="4577"/>
                  <a:pt x="70" y="4569"/>
                </a:cubicBezTo>
                <a:cubicBezTo>
                  <a:pt x="62" y="4561"/>
                  <a:pt x="54" y="4553"/>
                  <a:pt x="46" y="4543"/>
                </a:cubicBezTo>
                <a:cubicBezTo>
                  <a:pt x="39" y="4533"/>
                  <a:pt x="32" y="4522"/>
                  <a:pt x="27" y="4511"/>
                </a:cubicBezTo>
                <a:cubicBezTo>
                  <a:pt x="21" y="4499"/>
                  <a:pt x="16" y="4487"/>
                  <a:pt x="12" y="4474"/>
                </a:cubicBezTo>
                <a:cubicBezTo>
                  <a:pt x="8" y="4461"/>
                  <a:pt x="5" y="4448"/>
                  <a:pt x="3" y="4434"/>
                </a:cubicBezTo>
                <a:cubicBezTo>
                  <a:pt x="1" y="4421"/>
                  <a:pt x="0" y="4407"/>
                  <a:pt x="0" y="439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0" name="Free-form: Shape 189"/>
          <p:cNvSpPr/>
          <p:nvPr/>
        </p:nvSpPr>
        <p:spPr>
          <a:xfrm>
            <a:off x="571320" y="1714320"/>
            <a:ext cx="76680" cy="1657800"/>
          </a:xfrm>
          <a:custGeom>
            <a:avLst/>
            <a:gdLst/>
            <a:ahLst/>
            <a:cxnLst/>
            <a:rect l="0" t="0" r="r" b="b"/>
            <a:pathLst>
              <a:path w="213" h="4605">
                <a:moveTo>
                  <a:pt x="0" y="0"/>
                </a:moveTo>
                <a:lnTo>
                  <a:pt x="213" y="0"/>
                </a:lnTo>
                <a:lnTo>
                  <a:pt x="213" y="4605"/>
                </a:lnTo>
                <a:lnTo>
                  <a:pt x="0" y="4605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571320" y="569160"/>
            <a:ext cx="484884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Bioinformatics Workflow Overview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838080" y="1972440"/>
            <a:ext cx="9180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Data Source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838080" y="2359080"/>
            <a:ext cx="1616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Microarray data from GEO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4" name="TextBox 193"/>
          <p:cNvSpPr txBox="1"/>
          <p:nvPr/>
        </p:nvSpPr>
        <p:spPr>
          <a:xfrm>
            <a:off x="838080" y="2682720"/>
            <a:ext cx="1715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GSE109169 - Breast Cancer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5" name="Free-form: Shape 194"/>
          <p:cNvSpPr/>
          <p:nvPr/>
        </p:nvSpPr>
        <p:spPr>
          <a:xfrm>
            <a:off x="590400" y="3600360"/>
            <a:ext cx="4401000" cy="1333800"/>
          </a:xfrm>
          <a:custGeom>
            <a:avLst/>
            <a:gdLst/>
            <a:ahLst/>
            <a:cxnLst/>
            <a:rect l="0" t="0" r="r" b="b"/>
            <a:pathLst>
              <a:path w="12225" h="3705">
                <a:moveTo>
                  <a:pt x="0" y="3493"/>
                </a:moveTo>
                <a:lnTo>
                  <a:pt x="0" y="211"/>
                </a:lnTo>
                <a:cubicBezTo>
                  <a:pt x="0" y="198"/>
                  <a:pt x="1" y="184"/>
                  <a:pt x="3" y="170"/>
                </a:cubicBezTo>
                <a:cubicBezTo>
                  <a:pt x="5" y="156"/>
                  <a:pt x="8" y="143"/>
                  <a:pt x="12" y="130"/>
                </a:cubicBezTo>
                <a:cubicBezTo>
                  <a:pt x="16" y="118"/>
                  <a:pt x="21" y="105"/>
                  <a:pt x="27" y="94"/>
                </a:cubicBezTo>
                <a:cubicBezTo>
                  <a:pt x="32" y="82"/>
                  <a:pt x="39" y="72"/>
                  <a:pt x="46" y="62"/>
                </a:cubicBezTo>
                <a:cubicBezTo>
                  <a:pt x="54" y="52"/>
                  <a:pt x="62" y="43"/>
                  <a:pt x="70" y="35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1"/>
                  <a:pt x="117" y="7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2013" y="0"/>
                </a:lnTo>
                <a:cubicBezTo>
                  <a:pt x="12027" y="0"/>
                  <a:pt x="12041" y="1"/>
                  <a:pt x="12054" y="4"/>
                </a:cubicBezTo>
                <a:cubicBezTo>
                  <a:pt x="12068" y="7"/>
                  <a:pt x="12081" y="11"/>
                  <a:pt x="12094" y="16"/>
                </a:cubicBezTo>
                <a:cubicBezTo>
                  <a:pt x="12107" y="21"/>
                  <a:pt x="12119" y="28"/>
                  <a:pt x="12131" y="35"/>
                </a:cubicBezTo>
                <a:cubicBezTo>
                  <a:pt x="12142" y="43"/>
                  <a:pt x="12153" y="52"/>
                  <a:pt x="12163" y="62"/>
                </a:cubicBezTo>
                <a:cubicBezTo>
                  <a:pt x="12172" y="72"/>
                  <a:pt x="12181" y="82"/>
                  <a:pt x="12189" y="94"/>
                </a:cubicBezTo>
                <a:cubicBezTo>
                  <a:pt x="12197" y="105"/>
                  <a:pt x="12203" y="118"/>
                  <a:pt x="12209" y="130"/>
                </a:cubicBezTo>
                <a:cubicBezTo>
                  <a:pt x="12214" y="143"/>
                  <a:pt x="12218" y="156"/>
                  <a:pt x="12221" y="170"/>
                </a:cubicBezTo>
                <a:cubicBezTo>
                  <a:pt x="12223" y="184"/>
                  <a:pt x="12225" y="198"/>
                  <a:pt x="12225" y="211"/>
                </a:cubicBezTo>
                <a:lnTo>
                  <a:pt x="12225" y="3493"/>
                </a:lnTo>
                <a:cubicBezTo>
                  <a:pt x="12225" y="3507"/>
                  <a:pt x="12223" y="3521"/>
                  <a:pt x="12221" y="3535"/>
                </a:cubicBezTo>
                <a:cubicBezTo>
                  <a:pt x="12218" y="3548"/>
                  <a:pt x="12214" y="3561"/>
                  <a:pt x="12209" y="3574"/>
                </a:cubicBezTo>
                <a:cubicBezTo>
                  <a:pt x="12203" y="3587"/>
                  <a:pt x="12197" y="3599"/>
                  <a:pt x="12189" y="3611"/>
                </a:cubicBezTo>
                <a:cubicBezTo>
                  <a:pt x="12181" y="3622"/>
                  <a:pt x="12172" y="3633"/>
                  <a:pt x="12163" y="3643"/>
                </a:cubicBezTo>
                <a:cubicBezTo>
                  <a:pt x="12153" y="3653"/>
                  <a:pt x="12142" y="3662"/>
                  <a:pt x="12131" y="3669"/>
                </a:cubicBezTo>
                <a:cubicBezTo>
                  <a:pt x="12119" y="3677"/>
                  <a:pt x="12107" y="3683"/>
                  <a:pt x="12094" y="3689"/>
                </a:cubicBezTo>
                <a:cubicBezTo>
                  <a:pt x="12081" y="3694"/>
                  <a:pt x="12068" y="3698"/>
                  <a:pt x="12054" y="3701"/>
                </a:cubicBezTo>
                <a:cubicBezTo>
                  <a:pt x="12041" y="3704"/>
                  <a:pt x="12027" y="3705"/>
                  <a:pt x="12013" y="3705"/>
                </a:cubicBezTo>
                <a:lnTo>
                  <a:pt x="159" y="3705"/>
                </a:lnTo>
                <a:cubicBezTo>
                  <a:pt x="148" y="3705"/>
                  <a:pt x="138" y="3704"/>
                  <a:pt x="128" y="3701"/>
                </a:cubicBezTo>
                <a:cubicBezTo>
                  <a:pt x="117" y="3698"/>
                  <a:pt x="108" y="3694"/>
                  <a:pt x="98" y="3689"/>
                </a:cubicBezTo>
                <a:cubicBezTo>
                  <a:pt x="88" y="3683"/>
                  <a:pt x="79" y="3677"/>
                  <a:pt x="70" y="3669"/>
                </a:cubicBezTo>
                <a:cubicBezTo>
                  <a:pt x="62" y="3662"/>
                  <a:pt x="54" y="3653"/>
                  <a:pt x="46" y="3643"/>
                </a:cubicBezTo>
                <a:cubicBezTo>
                  <a:pt x="39" y="3633"/>
                  <a:pt x="32" y="3622"/>
                  <a:pt x="27" y="3611"/>
                </a:cubicBezTo>
                <a:cubicBezTo>
                  <a:pt x="21" y="3599"/>
                  <a:pt x="16" y="3587"/>
                  <a:pt x="12" y="3574"/>
                </a:cubicBezTo>
                <a:cubicBezTo>
                  <a:pt x="8" y="3561"/>
                  <a:pt x="5" y="3548"/>
                  <a:pt x="3" y="3535"/>
                </a:cubicBezTo>
                <a:cubicBezTo>
                  <a:pt x="1" y="3521"/>
                  <a:pt x="0" y="3507"/>
                  <a:pt x="0" y="3493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6" name="Free-form: Shape 195"/>
          <p:cNvSpPr/>
          <p:nvPr/>
        </p:nvSpPr>
        <p:spPr>
          <a:xfrm>
            <a:off x="571320" y="3600360"/>
            <a:ext cx="76680" cy="1333800"/>
          </a:xfrm>
          <a:custGeom>
            <a:avLst/>
            <a:gdLst/>
            <a:ahLst/>
            <a:cxnLst/>
            <a:rect l="0" t="0" r="r" b="b"/>
            <a:pathLst>
              <a:path w="213" h="3705">
                <a:moveTo>
                  <a:pt x="0" y="0"/>
                </a:moveTo>
                <a:lnTo>
                  <a:pt x="213" y="0"/>
                </a:lnTo>
                <a:lnTo>
                  <a:pt x="213" y="3705"/>
                </a:lnTo>
                <a:lnTo>
                  <a:pt x="0" y="3705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7" name="TextBox 196"/>
          <p:cNvSpPr txBox="1"/>
          <p:nvPr/>
        </p:nvSpPr>
        <p:spPr>
          <a:xfrm>
            <a:off x="838080" y="2930400"/>
            <a:ext cx="1427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• Heart Failure datasets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838080" y="3858480"/>
            <a:ext cx="97560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Sample Type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9" name="TextBox 198"/>
          <p:cNvSpPr txBox="1"/>
          <p:nvPr/>
        </p:nvSpPr>
        <p:spPr>
          <a:xfrm>
            <a:off x="838080" y="4245120"/>
            <a:ext cx="36187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Whole blood samples (minimally invasive, reflects systemic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0" name="Free-form: Shape 199"/>
          <p:cNvSpPr/>
          <p:nvPr/>
        </p:nvSpPr>
        <p:spPr>
          <a:xfrm>
            <a:off x="590400" y="5162400"/>
            <a:ext cx="4401000" cy="1086120"/>
          </a:xfrm>
          <a:custGeom>
            <a:avLst/>
            <a:gdLst/>
            <a:ahLst/>
            <a:cxnLst/>
            <a:rect l="0" t="0" r="r" b="b"/>
            <a:pathLst>
              <a:path w="12225" h="3017">
                <a:moveTo>
                  <a:pt x="0" y="2805"/>
                </a:moveTo>
                <a:lnTo>
                  <a:pt x="0" y="212"/>
                </a:lnTo>
                <a:cubicBezTo>
                  <a:pt x="0" y="198"/>
                  <a:pt x="1" y="184"/>
                  <a:pt x="3" y="170"/>
                </a:cubicBezTo>
                <a:cubicBezTo>
                  <a:pt x="5" y="157"/>
                  <a:pt x="8" y="143"/>
                  <a:pt x="12" y="131"/>
                </a:cubicBezTo>
                <a:cubicBezTo>
                  <a:pt x="16" y="118"/>
                  <a:pt x="21" y="106"/>
                  <a:pt x="27" y="94"/>
                </a:cubicBezTo>
                <a:cubicBezTo>
                  <a:pt x="32" y="82"/>
                  <a:pt x="39" y="72"/>
                  <a:pt x="46" y="62"/>
                </a:cubicBezTo>
                <a:cubicBezTo>
                  <a:pt x="54" y="52"/>
                  <a:pt x="62" y="43"/>
                  <a:pt x="70" y="36"/>
                </a:cubicBezTo>
                <a:cubicBezTo>
                  <a:pt x="79" y="28"/>
                  <a:pt x="88" y="21"/>
                  <a:pt x="98" y="16"/>
                </a:cubicBezTo>
                <a:cubicBezTo>
                  <a:pt x="108" y="11"/>
                  <a:pt x="117" y="7"/>
                  <a:pt x="128" y="4"/>
                </a:cubicBezTo>
                <a:cubicBezTo>
                  <a:pt x="138" y="1"/>
                  <a:pt x="148" y="0"/>
                  <a:pt x="159" y="0"/>
                </a:cubicBezTo>
                <a:lnTo>
                  <a:pt x="12013" y="0"/>
                </a:lnTo>
                <a:cubicBezTo>
                  <a:pt x="12027" y="0"/>
                  <a:pt x="12041" y="1"/>
                  <a:pt x="12054" y="4"/>
                </a:cubicBezTo>
                <a:cubicBezTo>
                  <a:pt x="12068" y="7"/>
                  <a:pt x="12081" y="11"/>
                  <a:pt x="12094" y="16"/>
                </a:cubicBezTo>
                <a:cubicBezTo>
                  <a:pt x="12107" y="21"/>
                  <a:pt x="12119" y="28"/>
                  <a:pt x="12131" y="36"/>
                </a:cubicBezTo>
                <a:cubicBezTo>
                  <a:pt x="12142" y="43"/>
                  <a:pt x="12153" y="52"/>
                  <a:pt x="12163" y="62"/>
                </a:cubicBezTo>
                <a:cubicBezTo>
                  <a:pt x="12172" y="72"/>
                  <a:pt x="12181" y="82"/>
                  <a:pt x="12189" y="94"/>
                </a:cubicBezTo>
                <a:cubicBezTo>
                  <a:pt x="12197" y="106"/>
                  <a:pt x="12203" y="118"/>
                  <a:pt x="12209" y="131"/>
                </a:cubicBezTo>
                <a:cubicBezTo>
                  <a:pt x="12214" y="143"/>
                  <a:pt x="12218" y="157"/>
                  <a:pt x="12221" y="170"/>
                </a:cubicBezTo>
                <a:cubicBezTo>
                  <a:pt x="12223" y="184"/>
                  <a:pt x="12225" y="198"/>
                  <a:pt x="12225" y="212"/>
                </a:cubicBezTo>
                <a:lnTo>
                  <a:pt x="12225" y="2805"/>
                </a:lnTo>
                <a:cubicBezTo>
                  <a:pt x="12225" y="2819"/>
                  <a:pt x="12223" y="2833"/>
                  <a:pt x="12221" y="2847"/>
                </a:cubicBezTo>
                <a:cubicBezTo>
                  <a:pt x="12218" y="2860"/>
                  <a:pt x="12214" y="2874"/>
                  <a:pt x="12209" y="2886"/>
                </a:cubicBezTo>
                <a:cubicBezTo>
                  <a:pt x="12203" y="2899"/>
                  <a:pt x="12197" y="2912"/>
                  <a:pt x="12189" y="2923"/>
                </a:cubicBezTo>
                <a:cubicBezTo>
                  <a:pt x="12181" y="2935"/>
                  <a:pt x="12172" y="2945"/>
                  <a:pt x="12163" y="2955"/>
                </a:cubicBezTo>
                <a:cubicBezTo>
                  <a:pt x="12153" y="2965"/>
                  <a:pt x="12142" y="2974"/>
                  <a:pt x="12131" y="2981"/>
                </a:cubicBezTo>
                <a:cubicBezTo>
                  <a:pt x="12119" y="2989"/>
                  <a:pt x="12107" y="2996"/>
                  <a:pt x="12094" y="3001"/>
                </a:cubicBezTo>
                <a:cubicBezTo>
                  <a:pt x="12081" y="3006"/>
                  <a:pt x="12068" y="3010"/>
                  <a:pt x="12054" y="3013"/>
                </a:cubicBezTo>
                <a:cubicBezTo>
                  <a:pt x="12041" y="3016"/>
                  <a:pt x="12027" y="3017"/>
                  <a:pt x="12013" y="3017"/>
                </a:cubicBezTo>
                <a:lnTo>
                  <a:pt x="159" y="3017"/>
                </a:lnTo>
                <a:cubicBezTo>
                  <a:pt x="148" y="3017"/>
                  <a:pt x="138" y="3016"/>
                  <a:pt x="128" y="3013"/>
                </a:cubicBezTo>
                <a:cubicBezTo>
                  <a:pt x="117" y="3010"/>
                  <a:pt x="108" y="3006"/>
                  <a:pt x="98" y="3001"/>
                </a:cubicBezTo>
                <a:cubicBezTo>
                  <a:pt x="88" y="2996"/>
                  <a:pt x="79" y="2989"/>
                  <a:pt x="70" y="2981"/>
                </a:cubicBezTo>
                <a:cubicBezTo>
                  <a:pt x="62" y="2974"/>
                  <a:pt x="54" y="2965"/>
                  <a:pt x="46" y="2955"/>
                </a:cubicBezTo>
                <a:cubicBezTo>
                  <a:pt x="39" y="2945"/>
                  <a:pt x="32" y="2935"/>
                  <a:pt x="27" y="2923"/>
                </a:cubicBezTo>
                <a:cubicBezTo>
                  <a:pt x="21" y="2912"/>
                  <a:pt x="16" y="2899"/>
                  <a:pt x="12" y="2886"/>
                </a:cubicBezTo>
                <a:cubicBezTo>
                  <a:pt x="8" y="2874"/>
                  <a:pt x="5" y="2860"/>
                  <a:pt x="3" y="2847"/>
                </a:cubicBezTo>
                <a:cubicBezTo>
                  <a:pt x="1" y="2833"/>
                  <a:pt x="0" y="2819"/>
                  <a:pt x="0" y="280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1" name="Free-form: Shape 200"/>
          <p:cNvSpPr/>
          <p:nvPr/>
        </p:nvSpPr>
        <p:spPr>
          <a:xfrm>
            <a:off x="571320" y="5162400"/>
            <a:ext cx="76680" cy="1086120"/>
          </a:xfrm>
          <a:custGeom>
            <a:avLst/>
            <a:gdLst/>
            <a:ahLst/>
            <a:cxnLst/>
            <a:rect l="0" t="0" r="r" b="b"/>
            <a:pathLst>
              <a:path w="213" h="3017">
                <a:moveTo>
                  <a:pt x="0" y="0"/>
                </a:moveTo>
                <a:lnTo>
                  <a:pt x="213" y="0"/>
                </a:lnTo>
                <a:lnTo>
                  <a:pt x="213" y="3017"/>
                </a:lnTo>
                <a:lnTo>
                  <a:pt x="0" y="3017"/>
                </a:lnTo>
                <a:lnTo>
                  <a:pt x="0" y="0"/>
                </a:ln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838080" y="4492440"/>
            <a:ext cx="552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changes)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838080" y="5420520"/>
            <a:ext cx="6692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Platform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838080" y="5807160"/>
            <a:ext cx="3008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RStudio with specialized bioinformatics packages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5" name="Free-form: Shape 204"/>
          <p:cNvSpPr/>
          <p:nvPr/>
        </p:nvSpPr>
        <p:spPr>
          <a:xfrm>
            <a:off x="5371920" y="188568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60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2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2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2"/>
                  <a:pt x="1165" y="28"/>
                  <a:pt x="1177" y="36"/>
                </a:cubicBezTo>
                <a:cubicBezTo>
                  <a:pt x="1188" y="44"/>
                  <a:pt x="1199" y="52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1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60"/>
                </a:lnTo>
                <a:cubicBezTo>
                  <a:pt x="1271" y="1073"/>
                  <a:pt x="1270" y="1087"/>
                  <a:pt x="1267" y="1101"/>
                </a:cubicBezTo>
                <a:cubicBezTo>
                  <a:pt x="1264" y="1115"/>
                  <a:pt x="1260" y="1128"/>
                  <a:pt x="1255" y="1141"/>
                </a:cubicBezTo>
                <a:cubicBezTo>
                  <a:pt x="1250" y="1153"/>
                  <a:pt x="1243" y="1166"/>
                  <a:pt x="1235" y="1177"/>
                </a:cubicBezTo>
                <a:cubicBezTo>
                  <a:pt x="1228" y="1189"/>
                  <a:pt x="1219" y="1199"/>
                  <a:pt x="1209" y="1209"/>
                </a:cubicBezTo>
                <a:cubicBezTo>
                  <a:pt x="1199" y="1219"/>
                  <a:pt x="1188" y="1228"/>
                  <a:pt x="1177" y="1236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50"/>
                  <a:pt x="106" y="1243"/>
                  <a:pt x="94" y="1236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199"/>
                  <a:pt x="43" y="1189"/>
                  <a:pt x="36" y="1177"/>
                </a:cubicBezTo>
                <a:cubicBezTo>
                  <a:pt x="28" y="1166"/>
                  <a:pt x="21" y="1153"/>
                  <a:pt x="16" y="1141"/>
                </a:cubicBezTo>
                <a:cubicBezTo>
                  <a:pt x="11" y="1128"/>
                  <a:pt x="7" y="1115"/>
                  <a:pt x="4" y="1101"/>
                </a:cubicBezTo>
                <a:cubicBezTo>
                  <a:pt x="1" y="1087"/>
                  <a:pt x="0" y="1073"/>
                  <a:pt x="0" y="1060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5371920" y="1376280"/>
            <a:ext cx="154476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Analysis Pipeline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5564880" y="201060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5981760" y="1999080"/>
            <a:ext cx="2387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Data Acquisition &amp; Quality Control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9" name="Free-form: Shape 208"/>
          <p:cNvSpPr/>
          <p:nvPr/>
        </p:nvSpPr>
        <p:spPr>
          <a:xfrm>
            <a:off x="8420040" y="2647800"/>
            <a:ext cx="152640" cy="114480"/>
          </a:xfrm>
          <a:custGeom>
            <a:avLst/>
            <a:gdLst/>
            <a:ahLst/>
            <a:cxnLst/>
            <a:rect l="0" t="0" r="r" b="b"/>
            <a:pathLst>
              <a:path w="424" h="318">
                <a:moveTo>
                  <a:pt x="0" y="0"/>
                </a:moveTo>
                <a:lnTo>
                  <a:pt x="212" y="318"/>
                </a:lnTo>
                <a:lnTo>
                  <a:pt x="424" y="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10" name="Free-form: Shape 209"/>
          <p:cNvSpPr/>
          <p:nvPr/>
        </p:nvSpPr>
        <p:spPr>
          <a:xfrm>
            <a:off x="5371920" y="29145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2"/>
                </a:lnTo>
                <a:cubicBezTo>
                  <a:pt x="0" y="199"/>
                  <a:pt x="1" y="185"/>
                  <a:pt x="4" y="171"/>
                </a:cubicBezTo>
                <a:cubicBezTo>
                  <a:pt x="7" y="157"/>
                  <a:pt x="11" y="143"/>
                  <a:pt x="16" y="130"/>
                </a:cubicBezTo>
                <a:cubicBezTo>
                  <a:pt x="21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1"/>
                  <a:pt x="1165" y="28"/>
                  <a:pt x="1177" y="35"/>
                </a:cubicBezTo>
                <a:cubicBezTo>
                  <a:pt x="1188" y="43"/>
                  <a:pt x="1199" y="52"/>
                  <a:pt x="1209" y="62"/>
                </a:cubicBezTo>
                <a:cubicBezTo>
                  <a:pt x="1219" y="72"/>
                  <a:pt x="1228" y="82"/>
                  <a:pt x="1235" y="94"/>
                </a:cubicBezTo>
                <a:cubicBezTo>
                  <a:pt x="1243" y="105"/>
                  <a:pt x="1250" y="118"/>
                  <a:pt x="1255" y="130"/>
                </a:cubicBezTo>
                <a:cubicBezTo>
                  <a:pt x="1260" y="143"/>
                  <a:pt x="1264" y="157"/>
                  <a:pt x="1267" y="171"/>
                </a:cubicBezTo>
                <a:cubicBezTo>
                  <a:pt x="1270" y="185"/>
                  <a:pt x="1271" y="199"/>
                  <a:pt x="1271" y="212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9"/>
                  <a:pt x="1188" y="1227"/>
                  <a:pt x="1177" y="1235"/>
                </a:cubicBezTo>
                <a:cubicBezTo>
                  <a:pt x="1165" y="1243"/>
                  <a:pt x="1153" y="1249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9"/>
                  <a:pt x="62" y="1209"/>
                </a:cubicBezTo>
                <a:cubicBezTo>
                  <a:pt x="52" y="1199"/>
                  <a:pt x="43" y="1188"/>
                  <a:pt x="36" y="1177"/>
                </a:cubicBezTo>
                <a:cubicBezTo>
                  <a:pt x="28" y="1165"/>
                  <a:pt x="21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5981760" y="2292480"/>
            <a:ext cx="3627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Download raw data, assess technical quality, detect outliers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5551920" y="30391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5981760" y="3027600"/>
            <a:ext cx="26161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Preprocessing &amp; Normalization (RMA)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4" name="Free-form: Shape 213"/>
          <p:cNvSpPr/>
          <p:nvPr/>
        </p:nvSpPr>
        <p:spPr>
          <a:xfrm>
            <a:off x="8420040" y="3676320"/>
            <a:ext cx="152640" cy="114840"/>
          </a:xfrm>
          <a:custGeom>
            <a:avLst/>
            <a:gdLst/>
            <a:ahLst/>
            <a:cxnLst/>
            <a:rect l="0" t="0" r="r" b="b"/>
            <a:pathLst>
              <a:path w="424" h="319">
                <a:moveTo>
                  <a:pt x="0" y="0"/>
                </a:moveTo>
                <a:lnTo>
                  <a:pt x="212" y="319"/>
                </a:lnTo>
                <a:lnTo>
                  <a:pt x="424" y="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15" name="Free-form: Shape 214"/>
          <p:cNvSpPr/>
          <p:nvPr/>
        </p:nvSpPr>
        <p:spPr>
          <a:xfrm>
            <a:off x="5371920" y="394308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2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2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2"/>
                  <a:pt x="1165" y="28"/>
                  <a:pt x="1177" y="36"/>
                </a:cubicBezTo>
                <a:cubicBezTo>
                  <a:pt x="1188" y="44"/>
                  <a:pt x="1199" y="52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1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59"/>
                </a:lnTo>
                <a:cubicBezTo>
                  <a:pt x="1271" y="1072"/>
                  <a:pt x="1270" y="1086"/>
                  <a:pt x="1267" y="1100"/>
                </a:cubicBezTo>
                <a:cubicBezTo>
                  <a:pt x="1264" y="1115"/>
                  <a:pt x="1260" y="1128"/>
                  <a:pt x="1255" y="1141"/>
                </a:cubicBezTo>
                <a:cubicBezTo>
                  <a:pt x="1250" y="1153"/>
                  <a:pt x="1243" y="1166"/>
                  <a:pt x="1235" y="1177"/>
                </a:cubicBezTo>
                <a:cubicBezTo>
                  <a:pt x="1228" y="1189"/>
                  <a:pt x="1219" y="1199"/>
                  <a:pt x="1209" y="1209"/>
                </a:cubicBezTo>
                <a:cubicBezTo>
                  <a:pt x="1199" y="1219"/>
                  <a:pt x="1188" y="1228"/>
                  <a:pt x="1177" y="1236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50"/>
                  <a:pt x="106" y="1243"/>
                  <a:pt x="94" y="1236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199"/>
                  <a:pt x="43" y="1189"/>
                  <a:pt x="36" y="1177"/>
                </a:cubicBezTo>
                <a:cubicBezTo>
                  <a:pt x="28" y="1166"/>
                  <a:pt x="21" y="1153"/>
                  <a:pt x="16" y="1141"/>
                </a:cubicBezTo>
                <a:cubicBezTo>
                  <a:pt x="11" y="1128"/>
                  <a:pt x="7" y="1115"/>
                  <a:pt x="4" y="1100"/>
                </a:cubicBezTo>
                <a:cubicBezTo>
                  <a:pt x="1" y="1086"/>
                  <a:pt x="0" y="1072"/>
                  <a:pt x="0" y="1059"/>
                </a:cubicBezTo>
                <a:close/>
              </a:path>
            </a:pathLst>
          </a:custGeom>
          <a:solidFill>
            <a:srgbClr val="B8C5B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5981760" y="3321000"/>
            <a:ext cx="3984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Background correction, quantile normalization, probe annotation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5554080" y="406800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3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5981760" y="4056480"/>
            <a:ext cx="27694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Differential Expression Analysis (limma)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9" name="Free-form: Shape 218"/>
          <p:cNvSpPr/>
          <p:nvPr/>
        </p:nvSpPr>
        <p:spPr>
          <a:xfrm>
            <a:off x="8420040" y="4705200"/>
            <a:ext cx="152640" cy="114480"/>
          </a:xfrm>
          <a:custGeom>
            <a:avLst/>
            <a:gdLst/>
            <a:ahLst/>
            <a:cxnLst/>
            <a:rect l="0" t="0" r="r" b="b"/>
            <a:pathLst>
              <a:path w="424" h="318">
                <a:moveTo>
                  <a:pt x="0" y="0"/>
                </a:moveTo>
                <a:lnTo>
                  <a:pt x="212" y="318"/>
                </a:lnTo>
                <a:lnTo>
                  <a:pt x="424" y="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20" name="Free-form: Shape 219"/>
          <p:cNvSpPr/>
          <p:nvPr/>
        </p:nvSpPr>
        <p:spPr>
          <a:xfrm>
            <a:off x="5371920" y="49719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1"/>
                </a:lnTo>
                <a:cubicBezTo>
                  <a:pt x="0" y="198"/>
                  <a:pt x="1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1" y="118"/>
                  <a:pt x="28" y="105"/>
                  <a:pt x="36" y="94"/>
                </a:cubicBezTo>
                <a:cubicBezTo>
                  <a:pt x="43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1"/>
                  <a:pt x="1165" y="28"/>
                  <a:pt x="1177" y="35"/>
                </a:cubicBezTo>
                <a:cubicBezTo>
                  <a:pt x="1188" y="43"/>
                  <a:pt x="1199" y="52"/>
                  <a:pt x="1209" y="62"/>
                </a:cubicBezTo>
                <a:cubicBezTo>
                  <a:pt x="1219" y="72"/>
                  <a:pt x="1228" y="82"/>
                  <a:pt x="1235" y="94"/>
                </a:cubicBezTo>
                <a:cubicBezTo>
                  <a:pt x="1243" y="105"/>
                  <a:pt x="1250" y="118"/>
                  <a:pt x="1255" y="130"/>
                </a:cubicBezTo>
                <a:cubicBezTo>
                  <a:pt x="1260" y="143"/>
                  <a:pt x="1264" y="156"/>
                  <a:pt x="1267" y="170"/>
                </a:cubicBezTo>
                <a:cubicBezTo>
                  <a:pt x="1270" y="184"/>
                  <a:pt x="1271" y="198"/>
                  <a:pt x="1271" y="211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9"/>
                  <a:pt x="1188" y="1227"/>
                  <a:pt x="1177" y="1235"/>
                </a:cubicBezTo>
                <a:cubicBezTo>
                  <a:pt x="1165" y="1243"/>
                  <a:pt x="1153" y="1249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9"/>
                  <a:pt x="62" y="1209"/>
                </a:cubicBezTo>
                <a:cubicBezTo>
                  <a:pt x="52" y="1199"/>
                  <a:pt x="43" y="1188"/>
                  <a:pt x="36" y="1177"/>
                </a:cubicBezTo>
                <a:cubicBezTo>
                  <a:pt x="28" y="1165"/>
                  <a:pt x="21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1" y="1087"/>
                  <a:pt x="0" y="1073"/>
                  <a:pt x="0" y="1059"/>
                </a:cubicBezTo>
                <a:close/>
              </a:path>
            </a:pathLst>
          </a:custGeom>
          <a:solidFill>
            <a:srgbClr val="2E5C8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5981760" y="4349880"/>
            <a:ext cx="4241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Identify DEGs with statistical significance and fold-change thresholds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5549400" y="509652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4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5981760" y="5085000"/>
            <a:ext cx="28846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Functional Enrichment (GO, KEGG, GSEA)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4" name="Free-form: Shape 223"/>
          <p:cNvSpPr/>
          <p:nvPr/>
        </p:nvSpPr>
        <p:spPr>
          <a:xfrm>
            <a:off x="8420040" y="5733720"/>
            <a:ext cx="152640" cy="114840"/>
          </a:xfrm>
          <a:custGeom>
            <a:avLst/>
            <a:gdLst/>
            <a:ahLst/>
            <a:cxnLst/>
            <a:rect l="0" t="0" r="r" b="b"/>
            <a:pathLst>
              <a:path w="424" h="319">
                <a:moveTo>
                  <a:pt x="0" y="0"/>
                </a:moveTo>
                <a:lnTo>
                  <a:pt x="212" y="319"/>
                </a:lnTo>
                <a:lnTo>
                  <a:pt x="424" y="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25" name="Free-form: Shape 224"/>
          <p:cNvSpPr/>
          <p:nvPr/>
        </p:nvSpPr>
        <p:spPr>
          <a:xfrm>
            <a:off x="5371920" y="600048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60"/>
                </a:moveTo>
                <a:lnTo>
                  <a:pt x="0" y="212"/>
                </a:lnTo>
                <a:cubicBezTo>
                  <a:pt x="0" y="198"/>
                  <a:pt x="1" y="184"/>
                  <a:pt x="4" y="171"/>
                </a:cubicBezTo>
                <a:cubicBezTo>
                  <a:pt x="7" y="157"/>
                  <a:pt x="11" y="144"/>
                  <a:pt x="16" y="131"/>
                </a:cubicBezTo>
                <a:cubicBezTo>
                  <a:pt x="21" y="118"/>
                  <a:pt x="28" y="106"/>
                  <a:pt x="36" y="94"/>
                </a:cubicBezTo>
                <a:cubicBezTo>
                  <a:pt x="43" y="83"/>
                  <a:pt x="52" y="72"/>
                  <a:pt x="62" y="62"/>
                </a:cubicBezTo>
                <a:cubicBezTo>
                  <a:pt x="72" y="52"/>
                  <a:pt x="83" y="44"/>
                  <a:pt x="94" y="36"/>
                </a:cubicBezTo>
                <a:cubicBezTo>
                  <a:pt x="106" y="28"/>
                  <a:pt x="118" y="22"/>
                  <a:pt x="131" y="16"/>
                </a:cubicBezTo>
                <a:cubicBezTo>
                  <a:pt x="144" y="11"/>
                  <a:pt x="157" y="7"/>
                  <a:pt x="170" y="4"/>
                </a:cubicBezTo>
                <a:cubicBezTo>
                  <a:pt x="184" y="2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2"/>
                  <a:pt x="1101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3" y="22"/>
                  <a:pt x="1165" y="28"/>
                  <a:pt x="1177" y="36"/>
                </a:cubicBezTo>
                <a:cubicBezTo>
                  <a:pt x="1188" y="44"/>
                  <a:pt x="1199" y="52"/>
                  <a:pt x="1209" y="62"/>
                </a:cubicBezTo>
                <a:cubicBezTo>
                  <a:pt x="1219" y="72"/>
                  <a:pt x="1228" y="83"/>
                  <a:pt x="1235" y="94"/>
                </a:cubicBezTo>
                <a:cubicBezTo>
                  <a:pt x="1243" y="106"/>
                  <a:pt x="1250" y="118"/>
                  <a:pt x="1255" y="131"/>
                </a:cubicBezTo>
                <a:cubicBezTo>
                  <a:pt x="1260" y="144"/>
                  <a:pt x="1264" y="157"/>
                  <a:pt x="1267" y="171"/>
                </a:cubicBezTo>
                <a:cubicBezTo>
                  <a:pt x="1270" y="184"/>
                  <a:pt x="1271" y="198"/>
                  <a:pt x="1271" y="212"/>
                </a:cubicBezTo>
                <a:lnTo>
                  <a:pt x="1271" y="1060"/>
                </a:lnTo>
                <a:cubicBezTo>
                  <a:pt x="1271" y="1073"/>
                  <a:pt x="1270" y="1087"/>
                  <a:pt x="1267" y="1101"/>
                </a:cubicBezTo>
                <a:cubicBezTo>
                  <a:pt x="1264" y="1115"/>
                  <a:pt x="1260" y="1128"/>
                  <a:pt x="1255" y="1141"/>
                </a:cubicBezTo>
                <a:cubicBezTo>
                  <a:pt x="1250" y="1153"/>
                  <a:pt x="1243" y="1166"/>
                  <a:pt x="1235" y="1177"/>
                </a:cubicBezTo>
                <a:cubicBezTo>
                  <a:pt x="1228" y="1189"/>
                  <a:pt x="1219" y="1199"/>
                  <a:pt x="1209" y="1209"/>
                </a:cubicBezTo>
                <a:cubicBezTo>
                  <a:pt x="1199" y="1219"/>
                  <a:pt x="1188" y="1228"/>
                  <a:pt x="1177" y="1236"/>
                </a:cubicBezTo>
                <a:cubicBezTo>
                  <a:pt x="1165" y="1243"/>
                  <a:pt x="1153" y="1250"/>
                  <a:pt x="1140" y="1255"/>
                </a:cubicBezTo>
                <a:cubicBezTo>
                  <a:pt x="1127" y="1260"/>
                  <a:pt x="1114" y="1264"/>
                  <a:pt x="1101" y="1267"/>
                </a:cubicBezTo>
                <a:cubicBezTo>
                  <a:pt x="1087" y="1270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70"/>
                  <a:pt x="170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50"/>
                  <a:pt x="106" y="1243"/>
                  <a:pt x="94" y="1236"/>
                </a:cubicBezTo>
                <a:cubicBezTo>
                  <a:pt x="83" y="1228"/>
                  <a:pt x="72" y="1219"/>
                  <a:pt x="62" y="1209"/>
                </a:cubicBezTo>
                <a:cubicBezTo>
                  <a:pt x="52" y="1199"/>
                  <a:pt x="43" y="1189"/>
                  <a:pt x="36" y="1177"/>
                </a:cubicBezTo>
                <a:cubicBezTo>
                  <a:pt x="28" y="1166"/>
                  <a:pt x="21" y="1153"/>
                  <a:pt x="16" y="1141"/>
                </a:cubicBezTo>
                <a:cubicBezTo>
                  <a:pt x="11" y="1128"/>
                  <a:pt x="7" y="1115"/>
                  <a:pt x="4" y="1101"/>
                </a:cubicBezTo>
                <a:cubicBezTo>
                  <a:pt x="1" y="1087"/>
                  <a:pt x="0" y="1073"/>
                  <a:pt x="0" y="1060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5981760" y="5378400"/>
            <a:ext cx="324180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Identify biological pathways and molecular functions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5554080" y="6125400"/>
            <a:ext cx="19008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FFFFFF"/>
                </a:solidFill>
                <a:effectLst/>
                <a:uFillTx/>
                <a:latin typeface="CrimsonPro"/>
                <a:ea typeface="CrimsonPro"/>
              </a:rPr>
              <a:t>5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5981760" y="6113880"/>
            <a:ext cx="304848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Cross-Condition Integration (Venn Analysis)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9" name="Free-form: Shape 228"/>
          <p:cNvSpPr/>
          <p:nvPr/>
        </p:nvSpPr>
        <p:spPr>
          <a:xfrm>
            <a:off x="571320" y="6838920"/>
            <a:ext cx="11049480" cy="9720"/>
          </a:xfrm>
          <a:custGeom>
            <a:avLst/>
            <a:gdLst/>
            <a:ahLst/>
            <a:cxnLst/>
            <a:rect l="0" t="0" r="r" b="b"/>
            <a:pathLst>
              <a:path w="30693" h="27">
                <a:moveTo>
                  <a:pt x="0" y="0"/>
                </a:moveTo>
                <a:lnTo>
                  <a:pt x="30693" y="0"/>
                </a:lnTo>
                <a:lnTo>
                  <a:pt x="30693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5981760" y="6407280"/>
            <a:ext cx="41583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Identify overlapping DEGs and shared pathways between BC and HF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Free-form: Shape 23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2" name="Free-form: Shape 23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3" name="Free-form: Shape 232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34" name="Free-form: Shape 233"/>
          <p:cNvSpPr/>
          <p:nvPr/>
        </p:nvSpPr>
        <p:spPr>
          <a:xfrm>
            <a:off x="1333440" y="4647960"/>
            <a:ext cx="9525240" cy="1019520"/>
          </a:xfrm>
          <a:custGeom>
            <a:avLst/>
            <a:gdLst/>
            <a:ahLst/>
            <a:cxnLst/>
            <a:rect l="0" t="0" r="r" b="b"/>
            <a:pathLst>
              <a:path w="26459" h="2832">
                <a:moveTo>
                  <a:pt x="0" y="2514"/>
                </a:moveTo>
                <a:lnTo>
                  <a:pt x="0" y="318"/>
                </a:lnTo>
                <a:cubicBezTo>
                  <a:pt x="0" y="297"/>
                  <a:pt x="2" y="276"/>
                  <a:pt x="6" y="256"/>
                </a:cubicBezTo>
                <a:cubicBezTo>
                  <a:pt x="10" y="235"/>
                  <a:pt x="16" y="215"/>
                  <a:pt x="24" y="196"/>
                </a:cubicBezTo>
                <a:cubicBezTo>
                  <a:pt x="32" y="177"/>
                  <a:pt x="42" y="159"/>
                  <a:pt x="53" y="141"/>
                </a:cubicBezTo>
                <a:cubicBezTo>
                  <a:pt x="65" y="124"/>
                  <a:pt x="78" y="108"/>
                  <a:pt x="93" y="93"/>
                </a:cubicBezTo>
                <a:cubicBezTo>
                  <a:pt x="107" y="78"/>
                  <a:pt x="123" y="65"/>
                  <a:pt x="141" y="54"/>
                </a:cubicBezTo>
                <a:cubicBezTo>
                  <a:pt x="158" y="42"/>
                  <a:pt x="176" y="32"/>
                  <a:pt x="196" y="24"/>
                </a:cubicBezTo>
                <a:cubicBezTo>
                  <a:pt x="215" y="16"/>
                  <a:pt x="235" y="10"/>
                  <a:pt x="255" y="6"/>
                </a:cubicBezTo>
                <a:cubicBezTo>
                  <a:pt x="276" y="2"/>
                  <a:pt x="296" y="0"/>
                  <a:pt x="317" y="0"/>
                </a:cubicBezTo>
                <a:lnTo>
                  <a:pt x="26141" y="0"/>
                </a:lnTo>
                <a:cubicBezTo>
                  <a:pt x="26162" y="0"/>
                  <a:pt x="26183" y="2"/>
                  <a:pt x="26203" y="6"/>
                </a:cubicBezTo>
                <a:cubicBezTo>
                  <a:pt x="26224" y="10"/>
                  <a:pt x="26244" y="16"/>
                  <a:pt x="26263" y="24"/>
                </a:cubicBezTo>
                <a:cubicBezTo>
                  <a:pt x="26282" y="32"/>
                  <a:pt x="26301" y="42"/>
                  <a:pt x="26318" y="54"/>
                </a:cubicBezTo>
                <a:cubicBezTo>
                  <a:pt x="26335" y="65"/>
                  <a:pt x="26351" y="78"/>
                  <a:pt x="26366" y="93"/>
                </a:cubicBezTo>
                <a:cubicBezTo>
                  <a:pt x="26381" y="108"/>
                  <a:pt x="26394" y="124"/>
                  <a:pt x="26405" y="141"/>
                </a:cubicBezTo>
                <a:cubicBezTo>
                  <a:pt x="26417" y="159"/>
                  <a:pt x="26427" y="177"/>
                  <a:pt x="26435" y="196"/>
                </a:cubicBezTo>
                <a:cubicBezTo>
                  <a:pt x="26443" y="215"/>
                  <a:pt x="26449" y="235"/>
                  <a:pt x="26453" y="256"/>
                </a:cubicBezTo>
                <a:cubicBezTo>
                  <a:pt x="26457" y="276"/>
                  <a:pt x="26459" y="297"/>
                  <a:pt x="26459" y="318"/>
                </a:cubicBezTo>
                <a:lnTo>
                  <a:pt x="26459" y="2514"/>
                </a:lnTo>
                <a:cubicBezTo>
                  <a:pt x="26459" y="2535"/>
                  <a:pt x="26457" y="2555"/>
                  <a:pt x="26453" y="2576"/>
                </a:cubicBezTo>
                <a:cubicBezTo>
                  <a:pt x="26449" y="2596"/>
                  <a:pt x="26443" y="2616"/>
                  <a:pt x="26435" y="2635"/>
                </a:cubicBezTo>
                <a:cubicBezTo>
                  <a:pt x="26427" y="2654"/>
                  <a:pt x="26417" y="2674"/>
                  <a:pt x="26405" y="2691"/>
                </a:cubicBezTo>
                <a:cubicBezTo>
                  <a:pt x="26394" y="2708"/>
                  <a:pt x="26381" y="2724"/>
                  <a:pt x="26366" y="2739"/>
                </a:cubicBezTo>
                <a:cubicBezTo>
                  <a:pt x="26351" y="2754"/>
                  <a:pt x="26335" y="2767"/>
                  <a:pt x="26318" y="2779"/>
                </a:cubicBezTo>
                <a:cubicBezTo>
                  <a:pt x="26301" y="2790"/>
                  <a:pt x="26282" y="2800"/>
                  <a:pt x="26263" y="2808"/>
                </a:cubicBezTo>
                <a:cubicBezTo>
                  <a:pt x="26244" y="2816"/>
                  <a:pt x="26224" y="2822"/>
                  <a:pt x="26203" y="2826"/>
                </a:cubicBezTo>
                <a:cubicBezTo>
                  <a:pt x="26183" y="2830"/>
                  <a:pt x="26162" y="2832"/>
                  <a:pt x="26141" y="2832"/>
                </a:cubicBezTo>
                <a:lnTo>
                  <a:pt x="317" y="2832"/>
                </a:lnTo>
                <a:cubicBezTo>
                  <a:pt x="296" y="2832"/>
                  <a:pt x="276" y="2830"/>
                  <a:pt x="255" y="2826"/>
                </a:cubicBezTo>
                <a:cubicBezTo>
                  <a:pt x="235" y="2822"/>
                  <a:pt x="215" y="2816"/>
                  <a:pt x="196" y="2808"/>
                </a:cubicBezTo>
                <a:cubicBezTo>
                  <a:pt x="176" y="2800"/>
                  <a:pt x="158" y="2790"/>
                  <a:pt x="141" y="2779"/>
                </a:cubicBezTo>
                <a:cubicBezTo>
                  <a:pt x="123" y="2767"/>
                  <a:pt x="107" y="2754"/>
                  <a:pt x="93" y="2739"/>
                </a:cubicBezTo>
                <a:cubicBezTo>
                  <a:pt x="78" y="2724"/>
                  <a:pt x="65" y="2708"/>
                  <a:pt x="53" y="2691"/>
                </a:cubicBezTo>
                <a:cubicBezTo>
                  <a:pt x="42" y="2674"/>
                  <a:pt x="32" y="2654"/>
                  <a:pt x="24" y="2635"/>
                </a:cubicBezTo>
                <a:cubicBezTo>
                  <a:pt x="16" y="2616"/>
                  <a:pt x="10" y="2596"/>
                  <a:pt x="6" y="2576"/>
                </a:cubicBezTo>
                <a:cubicBezTo>
                  <a:pt x="2" y="2555"/>
                  <a:pt x="0" y="2535"/>
                  <a:pt x="0" y="2514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5" name="Free-form: Shape 234"/>
          <p:cNvSpPr/>
          <p:nvPr/>
        </p:nvSpPr>
        <p:spPr>
          <a:xfrm>
            <a:off x="1352520" y="1390320"/>
            <a:ext cx="4515120" cy="2953080"/>
          </a:xfrm>
          <a:custGeom>
            <a:avLst/>
            <a:gdLst/>
            <a:ahLst/>
            <a:cxnLst/>
            <a:rect l="0" t="0" r="r" b="b"/>
            <a:pathLst>
              <a:path w="12542" h="8203">
                <a:moveTo>
                  <a:pt x="0" y="7886"/>
                </a:moveTo>
                <a:lnTo>
                  <a:pt x="0" y="319"/>
                </a:lnTo>
                <a:cubicBezTo>
                  <a:pt x="0" y="298"/>
                  <a:pt x="1" y="277"/>
                  <a:pt x="5" y="257"/>
                </a:cubicBezTo>
                <a:cubicBezTo>
                  <a:pt x="8" y="236"/>
                  <a:pt x="13" y="216"/>
                  <a:pt x="20" y="196"/>
                </a:cubicBezTo>
                <a:cubicBezTo>
                  <a:pt x="26" y="177"/>
                  <a:pt x="35" y="159"/>
                  <a:pt x="44" y="142"/>
                </a:cubicBezTo>
                <a:cubicBezTo>
                  <a:pt x="54" y="124"/>
                  <a:pt x="65" y="108"/>
                  <a:pt x="77" y="93"/>
                </a:cubicBezTo>
                <a:cubicBezTo>
                  <a:pt x="89" y="79"/>
                  <a:pt x="103" y="66"/>
                  <a:pt x="117" y="54"/>
                </a:cubicBezTo>
                <a:cubicBezTo>
                  <a:pt x="132" y="42"/>
                  <a:pt x="147" y="33"/>
                  <a:pt x="163" y="25"/>
                </a:cubicBezTo>
                <a:cubicBezTo>
                  <a:pt x="179" y="17"/>
                  <a:pt x="196" y="11"/>
                  <a:pt x="213" y="7"/>
                </a:cubicBezTo>
                <a:cubicBezTo>
                  <a:pt x="230" y="2"/>
                  <a:pt x="247" y="0"/>
                  <a:pt x="264" y="0"/>
                </a:cubicBezTo>
                <a:lnTo>
                  <a:pt x="12224" y="0"/>
                </a:lnTo>
                <a:cubicBezTo>
                  <a:pt x="12245" y="0"/>
                  <a:pt x="12266" y="2"/>
                  <a:pt x="12286" y="7"/>
                </a:cubicBezTo>
                <a:cubicBezTo>
                  <a:pt x="12307" y="11"/>
                  <a:pt x="12327" y="17"/>
                  <a:pt x="12346" y="25"/>
                </a:cubicBezTo>
                <a:cubicBezTo>
                  <a:pt x="12365" y="33"/>
                  <a:pt x="12383" y="42"/>
                  <a:pt x="12401" y="54"/>
                </a:cubicBezTo>
                <a:cubicBezTo>
                  <a:pt x="12418" y="66"/>
                  <a:pt x="12434" y="79"/>
                  <a:pt x="12449" y="93"/>
                </a:cubicBezTo>
                <a:cubicBezTo>
                  <a:pt x="12464" y="108"/>
                  <a:pt x="12477" y="124"/>
                  <a:pt x="12488" y="142"/>
                </a:cubicBezTo>
                <a:cubicBezTo>
                  <a:pt x="12500" y="159"/>
                  <a:pt x="12510" y="177"/>
                  <a:pt x="12518" y="196"/>
                </a:cubicBezTo>
                <a:cubicBezTo>
                  <a:pt x="12526" y="216"/>
                  <a:pt x="12532" y="236"/>
                  <a:pt x="12536" y="257"/>
                </a:cubicBezTo>
                <a:cubicBezTo>
                  <a:pt x="12540" y="277"/>
                  <a:pt x="12542" y="298"/>
                  <a:pt x="12542" y="319"/>
                </a:cubicBezTo>
                <a:lnTo>
                  <a:pt x="12542" y="7886"/>
                </a:lnTo>
                <a:cubicBezTo>
                  <a:pt x="12542" y="7907"/>
                  <a:pt x="12540" y="7927"/>
                  <a:pt x="12536" y="7948"/>
                </a:cubicBezTo>
                <a:cubicBezTo>
                  <a:pt x="12532" y="7968"/>
                  <a:pt x="12526" y="7988"/>
                  <a:pt x="12518" y="8007"/>
                </a:cubicBezTo>
                <a:cubicBezTo>
                  <a:pt x="12510" y="8027"/>
                  <a:pt x="12500" y="8045"/>
                  <a:pt x="12488" y="8062"/>
                </a:cubicBezTo>
                <a:cubicBezTo>
                  <a:pt x="12477" y="8080"/>
                  <a:pt x="12464" y="8096"/>
                  <a:pt x="12449" y="8111"/>
                </a:cubicBezTo>
                <a:cubicBezTo>
                  <a:pt x="12434" y="8125"/>
                  <a:pt x="12418" y="8138"/>
                  <a:pt x="12401" y="8150"/>
                </a:cubicBezTo>
                <a:cubicBezTo>
                  <a:pt x="12383" y="8162"/>
                  <a:pt x="12365" y="8171"/>
                  <a:pt x="12346" y="8179"/>
                </a:cubicBezTo>
                <a:cubicBezTo>
                  <a:pt x="12327" y="8187"/>
                  <a:pt x="12307" y="8193"/>
                  <a:pt x="12286" y="8197"/>
                </a:cubicBezTo>
                <a:cubicBezTo>
                  <a:pt x="12266" y="8201"/>
                  <a:pt x="12245" y="8203"/>
                  <a:pt x="12224" y="8203"/>
                </a:cubicBezTo>
                <a:lnTo>
                  <a:pt x="264" y="8203"/>
                </a:lnTo>
                <a:cubicBezTo>
                  <a:pt x="247" y="8203"/>
                  <a:pt x="230" y="8201"/>
                  <a:pt x="213" y="8197"/>
                </a:cubicBezTo>
                <a:cubicBezTo>
                  <a:pt x="196" y="8193"/>
                  <a:pt x="179" y="8187"/>
                  <a:pt x="163" y="8179"/>
                </a:cubicBezTo>
                <a:cubicBezTo>
                  <a:pt x="147" y="8171"/>
                  <a:pt x="132" y="8162"/>
                  <a:pt x="117" y="8150"/>
                </a:cubicBezTo>
                <a:cubicBezTo>
                  <a:pt x="103" y="8138"/>
                  <a:pt x="89" y="8125"/>
                  <a:pt x="77" y="8111"/>
                </a:cubicBezTo>
                <a:cubicBezTo>
                  <a:pt x="65" y="8096"/>
                  <a:pt x="54" y="8080"/>
                  <a:pt x="44" y="8062"/>
                </a:cubicBezTo>
                <a:cubicBezTo>
                  <a:pt x="35" y="8045"/>
                  <a:pt x="26" y="8027"/>
                  <a:pt x="20" y="8007"/>
                </a:cubicBezTo>
                <a:cubicBezTo>
                  <a:pt x="13" y="7988"/>
                  <a:pt x="8" y="7968"/>
                  <a:pt x="5" y="7948"/>
                </a:cubicBezTo>
                <a:cubicBezTo>
                  <a:pt x="1" y="7927"/>
                  <a:pt x="0" y="7907"/>
                  <a:pt x="0" y="788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6" name="Free-form: Shape 235"/>
          <p:cNvSpPr/>
          <p:nvPr/>
        </p:nvSpPr>
        <p:spPr>
          <a:xfrm>
            <a:off x="1333440" y="1390320"/>
            <a:ext cx="114480" cy="2953080"/>
          </a:xfrm>
          <a:custGeom>
            <a:avLst/>
            <a:gdLst/>
            <a:ahLst/>
            <a:cxnLst/>
            <a:rect l="0" t="0" r="r" b="b"/>
            <a:pathLst>
              <a:path w="318" h="8203">
                <a:moveTo>
                  <a:pt x="0" y="0"/>
                </a:moveTo>
                <a:lnTo>
                  <a:pt x="318" y="0"/>
                </a:lnTo>
                <a:lnTo>
                  <a:pt x="318" y="8203"/>
                </a:lnTo>
                <a:lnTo>
                  <a:pt x="0" y="8203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37" name="Free-form: Shape 236"/>
          <p:cNvSpPr/>
          <p:nvPr/>
        </p:nvSpPr>
        <p:spPr>
          <a:xfrm>
            <a:off x="1676160" y="17715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7" y="1"/>
                  <a:pt x="1101" y="4"/>
                </a:cubicBezTo>
                <a:cubicBezTo>
                  <a:pt x="1114" y="7"/>
                  <a:pt x="1128" y="11"/>
                  <a:pt x="1141" y="16"/>
                </a:cubicBezTo>
                <a:cubicBezTo>
                  <a:pt x="1153" y="21"/>
                  <a:pt x="1166" y="28"/>
                  <a:pt x="1177" y="35"/>
                </a:cubicBezTo>
                <a:cubicBezTo>
                  <a:pt x="1189" y="43"/>
                  <a:pt x="1199" y="52"/>
                  <a:pt x="1209" y="62"/>
                </a:cubicBezTo>
                <a:cubicBezTo>
                  <a:pt x="1219" y="72"/>
                  <a:pt x="1228" y="82"/>
                  <a:pt x="1235" y="94"/>
                </a:cubicBezTo>
                <a:cubicBezTo>
                  <a:pt x="1243" y="105"/>
                  <a:pt x="1250" y="118"/>
                  <a:pt x="1255" y="130"/>
                </a:cubicBezTo>
                <a:cubicBezTo>
                  <a:pt x="1260" y="143"/>
                  <a:pt x="1264" y="156"/>
                  <a:pt x="1267" y="170"/>
                </a:cubicBezTo>
                <a:cubicBezTo>
                  <a:pt x="1270" y="184"/>
                  <a:pt x="1271" y="198"/>
                  <a:pt x="1271" y="211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4" y="1114"/>
                  <a:pt x="1260" y="1127"/>
                  <a:pt x="1255" y="1140"/>
                </a:cubicBezTo>
                <a:cubicBezTo>
                  <a:pt x="1250" y="1153"/>
                  <a:pt x="1243" y="1165"/>
                  <a:pt x="1235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199" y="1219"/>
                  <a:pt x="1189" y="1227"/>
                  <a:pt x="1177" y="1235"/>
                </a:cubicBezTo>
                <a:cubicBezTo>
                  <a:pt x="1166" y="1243"/>
                  <a:pt x="1153" y="1249"/>
                  <a:pt x="1141" y="1255"/>
                </a:cubicBezTo>
                <a:cubicBezTo>
                  <a:pt x="1128" y="1260"/>
                  <a:pt x="1114" y="1264"/>
                  <a:pt x="1101" y="1267"/>
                </a:cubicBezTo>
                <a:cubicBezTo>
                  <a:pt x="1087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1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9"/>
                  <a:pt x="62" y="1209"/>
                </a:cubicBezTo>
                <a:cubicBezTo>
                  <a:pt x="52" y="1199"/>
                  <a:pt x="44" y="1188"/>
                  <a:pt x="36" y="1177"/>
                </a:cubicBezTo>
                <a:cubicBezTo>
                  <a:pt x="28" y="1165"/>
                  <a:pt x="22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2" y="1087"/>
                  <a:pt x="0" y="1073"/>
                  <a:pt x="0" y="1059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571320" y="569160"/>
            <a:ext cx="364788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Results: Two-Part Analysis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1862280" y="1871640"/>
            <a:ext cx="228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1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2247840" y="1719360"/>
            <a:ext cx="261720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Differential Gene Expression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1" name="Free-form: Shape 240"/>
          <p:cNvSpPr/>
          <p:nvPr/>
        </p:nvSpPr>
        <p:spPr>
          <a:xfrm>
            <a:off x="2247840" y="253332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7"/>
                </a:moveTo>
                <a:cubicBezTo>
                  <a:pt x="212" y="121"/>
                  <a:pt x="210" y="135"/>
                  <a:pt x="204" y="148"/>
                </a:cubicBezTo>
                <a:cubicBezTo>
                  <a:pt x="199" y="161"/>
                  <a:pt x="190" y="172"/>
                  <a:pt x="180" y="182"/>
                </a:cubicBezTo>
                <a:cubicBezTo>
                  <a:pt x="170" y="192"/>
                  <a:pt x="159" y="200"/>
                  <a:pt x="146" y="205"/>
                </a:cubicBezTo>
                <a:cubicBezTo>
                  <a:pt x="133" y="210"/>
                  <a:pt x="120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200"/>
                  <a:pt x="41" y="192"/>
                  <a:pt x="31" y="182"/>
                </a:cubicBezTo>
                <a:cubicBezTo>
                  <a:pt x="21" y="172"/>
                  <a:pt x="13" y="161"/>
                  <a:pt x="8" y="148"/>
                </a:cubicBezTo>
                <a:cubicBezTo>
                  <a:pt x="2" y="135"/>
                  <a:pt x="0" y="121"/>
                  <a:pt x="0" y="107"/>
                </a:cubicBezTo>
                <a:cubicBezTo>
                  <a:pt x="0" y="93"/>
                  <a:pt x="2" y="80"/>
                  <a:pt x="8" y="67"/>
                </a:cubicBezTo>
                <a:cubicBezTo>
                  <a:pt x="13" y="54"/>
                  <a:pt x="21" y="42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0" y="21"/>
                  <a:pt x="180" y="31"/>
                </a:cubicBezTo>
                <a:cubicBezTo>
                  <a:pt x="190" y="42"/>
                  <a:pt x="199" y="54"/>
                  <a:pt x="204" y="67"/>
                </a:cubicBezTo>
                <a:cubicBezTo>
                  <a:pt x="210" y="80"/>
                  <a:pt x="212" y="93"/>
                  <a:pt x="212" y="107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2" name="TextBox 241"/>
          <p:cNvSpPr txBox="1"/>
          <p:nvPr/>
        </p:nvSpPr>
        <p:spPr>
          <a:xfrm>
            <a:off x="2247840" y="2023920"/>
            <a:ext cx="76392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Analysis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3" name="Free-form: Shape 242"/>
          <p:cNvSpPr/>
          <p:nvPr/>
        </p:nvSpPr>
        <p:spPr>
          <a:xfrm>
            <a:off x="2247840" y="289548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7"/>
                </a:moveTo>
                <a:cubicBezTo>
                  <a:pt x="212" y="121"/>
                  <a:pt x="210" y="134"/>
                  <a:pt x="204" y="147"/>
                </a:cubicBezTo>
                <a:cubicBezTo>
                  <a:pt x="199" y="160"/>
                  <a:pt x="190" y="172"/>
                  <a:pt x="180" y="182"/>
                </a:cubicBezTo>
                <a:cubicBezTo>
                  <a:pt x="170" y="191"/>
                  <a:pt x="159" y="199"/>
                  <a:pt x="146" y="204"/>
                </a:cubicBezTo>
                <a:cubicBezTo>
                  <a:pt x="133" y="210"/>
                  <a:pt x="120" y="212"/>
                  <a:pt x="105" y="212"/>
                </a:cubicBezTo>
                <a:cubicBezTo>
                  <a:pt x="91" y="212"/>
                  <a:pt x="78" y="210"/>
                  <a:pt x="65" y="204"/>
                </a:cubicBezTo>
                <a:cubicBezTo>
                  <a:pt x="52" y="199"/>
                  <a:pt x="41" y="191"/>
                  <a:pt x="31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2" y="134"/>
                  <a:pt x="0" y="121"/>
                  <a:pt x="0" y="107"/>
                </a:cubicBezTo>
                <a:cubicBezTo>
                  <a:pt x="0" y="93"/>
                  <a:pt x="2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3"/>
                  <a:pt x="170" y="21"/>
                  <a:pt x="180" y="31"/>
                </a:cubicBezTo>
                <a:cubicBezTo>
                  <a:pt x="190" y="41"/>
                  <a:pt x="199" y="52"/>
                  <a:pt x="204" y="65"/>
                </a:cubicBezTo>
                <a:cubicBezTo>
                  <a:pt x="210" y="78"/>
                  <a:pt x="212" y="93"/>
                  <a:pt x="212" y="107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4" name="TextBox 243"/>
          <p:cNvSpPr txBox="1"/>
          <p:nvPr/>
        </p:nvSpPr>
        <p:spPr>
          <a:xfrm>
            <a:off x="2400120" y="2492280"/>
            <a:ext cx="2081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Quality control and normalization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5" name="Free-form: Shape 244"/>
          <p:cNvSpPr/>
          <p:nvPr/>
        </p:nvSpPr>
        <p:spPr>
          <a:xfrm>
            <a:off x="2247840" y="325728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5"/>
                  <a:pt x="204" y="148"/>
                </a:cubicBezTo>
                <a:cubicBezTo>
                  <a:pt x="199" y="161"/>
                  <a:pt x="190" y="172"/>
                  <a:pt x="180" y="182"/>
                </a:cubicBezTo>
                <a:cubicBezTo>
                  <a:pt x="170" y="192"/>
                  <a:pt x="159" y="199"/>
                  <a:pt x="146" y="205"/>
                </a:cubicBezTo>
                <a:cubicBezTo>
                  <a:pt x="133" y="210"/>
                  <a:pt x="120" y="213"/>
                  <a:pt x="105" y="213"/>
                </a:cubicBezTo>
                <a:cubicBezTo>
                  <a:pt x="91" y="213"/>
                  <a:pt x="78" y="210"/>
                  <a:pt x="65" y="205"/>
                </a:cubicBezTo>
                <a:cubicBezTo>
                  <a:pt x="52" y="199"/>
                  <a:pt x="41" y="192"/>
                  <a:pt x="31" y="182"/>
                </a:cubicBezTo>
                <a:cubicBezTo>
                  <a:pt x="21" y="172"/>
                  <a:pt x="13" y="161"/>
                  <a:pt x="8" y="148"/>
                </a:cubicBezTo>
                <a:cubicBezTo>
                  <a:pt x="2" y="135"/>
                  <a:pt x="0" y="120"/>
                  <a:pt x="0" y="106"/>
                </a:cubicBezTo>
                <a:cubicBezTo>
                  <a:pt x="0" y="92"/>
                  <a:pt x="2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1" y="21"/>
                  <a:pt x="52" y="14"/>
                  <a:pt x="65" y="8"/>
                </a:cubicBezTo>
                <a:cubicBezTo>
                  <a:pt x="78" y="3"/>
                  <a:pt x="91" y="0"/>
                  <a:pt x="105" y="0"/>
                </a:cubicBezTo>
                <a:cubicBezTo>
                  <a:pt x="120" y="0"/>
                  <a:pt x="133" y="3"/>
                  <a:pt x="146" y="8"/>
                </a:cubicBezTo>
                <a:cubicBezTo>
                  <a:pt x="159" y="14"/>
                  <a:pt x="170" y="21"/>
                  <a:pt x="180" y="31"/>
                </a:cubicBezTo>
                <a:cubicBezTo>
                  <a:pt x="190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2400120" y="2854440"/>
            <a:ext cx="25336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Identification of up/downregulated genes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7" name="Free-form: Shape 246"/>
          <p:cNvSpPr/>
          <p:nvPr/>
        </p:nvSpPr>
        <p:spPr>
          <a:xfrm>
            <a:off x="2247840" y="361944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20"/>
                  <a:pt x="210" y="133"/>
                  <a:pt x="204" y="146"/>
                </a:cubicBezTo>
                <a:cubicBezTo>
                  <a:pt x="199" y="159"/>
                  <a:pt x="190" y="170"/>
                  <a:pt x="180" y="181"/>
                </a:cubicBezTo>
                <a:cubicBezTo>
                  <a:pt x="170" y="191"/>
                  <a:pt x="159" y="199"/>
                  <a:pt x="146" y="204"/>
                </a:cubicBezTo>
                <a:cubicBezTo>
                  <a:pt x="133" y="210"/>
                  <a:pt x="120" y="212"/>
                  <a:pt x="105" y="212"/>
                </a:cubicBezTo>
                <a:cubicBezTo>
                  <a:pt x="91" y="212"/>
                  <a:pt x="78" y="210"/>
                  <a:pt x="65" y="204"/>
                </a:cubicBezTo>
                <a:cubicBezTo>
                  <a:pt x="52" y="199"/>
                  <a:pt x="41" y="191"/>
                  <a:pt x="31" y="181"/>
                </a:cubicBezTo>
                <a:cubicBezTo>
                  <a:pt x="21" y="170"/>
                  <a:pt x="13" y="159"/>
                  <a:pt x="8" y="146"/>
                </a:cubicBezTo>
                <a:cubicBezTo>
                  <a:pt x="2" y="133"/>
                  <a:pt x="0" y="120"/>
                  <a:pt x="0" y="105"/>
                </a:cubicBezTo>
                <a:cubicBezTo>
                  <a:pt x="0" y="91"/>
                  <a:pt x="2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2" y="13"/>
                  <a:pt x="65" y="8"/>
                </a:cubicBezTo>
                <a:cubicBezTo>
                  <a:pt x="78" y="2"/>
                  <a:pt x="91" y="0"/>
                  <a:pt x="105" y="0"/>
                </a:cubicBezTo>
                <a:cubicBezTo>
                  <a:pt x="120" y="0"/>
                  <a:pt x="133" y="2"/>
                  <a:pt x="146" y="8"/>
                </a:cubicBezTo>
                <a:cubicBezTo>
                  <a:pt x="159" y="13"/>
                  <a:pt x="170" y="21"/>
                  <a:pt x="180" y="31"/>
                </a:cubicBezTo>
                <a:cubicBezTo>
                  <a:pt x="190" y="41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8" name="TextBox 247"/>
          <p:cNvSpPr txBox="1"/>
          <p:nvPr/>
        </p:nvSpPr>
        <p:spPr>
          <a:xfrm>
            <a:off x="2400120" y="3216240"/>
            <a:ext cx="27237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Functional pathway enrichment (GO, KEGG)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9" name="Free-form: Shape 248"/>
          <p:cNvSpPr/>
          <p:nvPr/>
        </p:nvSpPr>
        <p:spPr>
          <a:xfrm>
            <a:off x="6343560" y="1390320"/>
            <a:ext cx="4515120" cy="2953080"/>
          </a:xfrm>
          <a:custGeom>
            <a:avLst/>
            <a:gdLst/>
            <a:ahLst/>
            <a:cxnLst/>
            <a:rect l="0" t="0" r="r" b="b"/>
            <a:pathLst>
              <a:path w="12542" h="8203">
                <a:moveTo>
                  <a:pt x="0" y="7886"/>
                </a:moveTo>
                <a:lnTo>
                  <a:pt x="0" y="319"/>
                </a:lnTo>
                <a:cubicBezTo>
                  <a:pt x="0" y="298"/>
                  <a:pt x="1" y="277"/>
                  <a:pt x="5" y="257"/>
                </a:cubicBezTo>
                <a:cubicBezTo>
                  <a:pt x="8" y="236"/>
                  <a:pt x="13" y="216"/>
                  <a:pt x="20" y="196"/>
                </a:cubicBezTo>
                <a:cubicBezTo>
                  <a:pt x="27" y="177"/>
                  <a:pt x="35" y="159"/>
                  <a:pt x="44" y="142"/>
                </a:cubicBezTo>
                <a:cubicBezTo>
                  <a:pt x="54" y="124"/>
                  <a:pt x="65" y="108"/>
                  <a:pt x="77" y="93"/>
                </a:cubicBezTo>
                <a:cubicBezTo>
                  <a:pt x="90" y="79"/>
                  <a:pt x="103" y="66"/>
                  <a:pt x="117" y="54"/>
                </a:cubicBezTo>
                <a:cubicBezTo>
                  <a:pt x="132" y="42"/>
                  <a:pt x="147" y="33"/>
                  <a:pt x="163" y="25"/>
                </a:cubicBezTo>
                <a:cubicBezTo>
                  <a:pt x="179" y="17"/>
                  <a:pt x="196" y="11"/>
                  <a:pt x="213" y="7"/>
                </a:cubicBezTo>
                <a:cubicBezTo>
                  <a:pt x="230" y="2"/>
                  <a:pt x="247" y="0"/>
                  <a:pt x="264" y="0"/>
                </a:cubicBezTo>
                <a:lnTo>
                  <a:pt x="12224" y="0"/>
                </a:lnTo>
                <a:cubicBezTo>
                  <a:pt x="12245" y="0"/>
                  <a:pt x="12266" y="2"/>
                  <a:pt x="12286" y="7"/>
                </a:cubicBezTo>
                <a:cubicBezTo>
                  <a:pt x="12307" y="11"/>
                  <a:pt x="12327" y="17"/>
                  <a:pt x="12346" y="25"/>
                </a:cubicBezTo>
                <a:cubicBezTo>
                  <a:pt x="12365" y="33"/>
                  <a:pt x="12384" y="42"/>
                  <a:pt x="12401" y="54"/>
                </a:cubicBezTo>
                <a:cubicBezTo>
                  <a:pt x="12418" y="66"/>
                  <a:pt x="12434" y="79"/>
                  <a:pt x="12449" y="93"/>
                </a:cubicBezTo>
                <a:cubicBezTo>
                  <a:pt x="12464" y="108"/>
                  <a:pt x="12477" y="124"/>
                  <a:pt x="12488" y="142"/>
                </a:cubicBezTo>
                <a:cubicBezTo>
                  <a:pt x="12500" y="159"/>
                  <a:pt x="12510" y="177"/>
                  <a:pt x="12518" y="196"/>
                </a:cubicBezTo>
                <a:cubicBezTo>
                  <a:pt x="12526" y="216"/>
                  <a:pt x="12532" y="236"/>
                  <a:pt x="12536" y="257"/>
                </a:cubicBezTo>
                <a:cubicBezTo>
                  <a:pt x="12540" y="277"/>
                  <a:pt x="12542" y="298"/>
                  <a:pt x="12542" y="319"/>
                </a:cubicBezTo>
                <a:lnTo>
                  <a:pt x="12542" y="7886"/>
                </a:lnTo>
                <a:cubicBezTo>
                  <a:pt x="12542" y="7907"/>
                  <a:pt x="12540" y="7927"/>
                  <a:pt x="12536" y="7948"/>
                </a:cubicBezTo>
                <a:cubicBezTo>
                  <a:pt x="12532" y="7968"/>
                  <a:pt x="12526" y="7988"/>
                  <a:pt x="12518" y="8007"/>
                </a:cubicBezTo>
                <a:cubicBezTo>
                  <a:pt x="12510" y="8027"/>
                  <a:pt x="12500" y="8045"/>
                  <a:pt x="12488" y="8062"/>
                </a:cubicBezTo>
                <a:cubicBezTo>
                  <a:pt x="12477" y="8080"/>
                  <a:pt x="12464" y="8096"/>
                  <a:pt x="12449" y="8111"/>
                </a:cubicBezTo>
                <a:cubicBezTo>
                  <a:pt x="12434" y="8125"/>
                  <a:pt x="12418" y="8138"/>
                  <a:pt x="12401" y="8150"/>
                </a:cubicBezTo>
                <a:cubicBezTo>
                  <a:pt x="12384" y="8162"/>
                  <a:pt x="12365" y="8171"/>
                  <a:pt x="12346" y="8179"/>
                </a:cubicBezTo>
                <a:cubicBezTo>
                  <a:pt x="12327" y="8187"/>
                  <a:pt x="12307" y="8193"/>
                  <a:pt x="12286" y="8197"/>
                </a:cubicBezTo>
                <a:cubicBezTo>
                  <a:pt x="12266" y="8201"/>
                  <a:pt x="12245" y="8203"/>
                  <a:pt x="12224" y="8203"/>
                </a:cubicBezTo>
                <a:lnTo>
                  <a:pt x="264" y="8203"/>
                </a:lnTo>
                <a:cubicBezTo>
                  <a:pt x="247" y="8203"/>
                  <a:pt x="230" y="8201"/>
                  <a:pt x="213" y="8197"/>
                </a:cubicBezTo>
                <a:cubicBezTo>
                  <a:pt x="196" y="8193"/>
                  <a:pt x="179" y="8187"/>
                  <a:pt x="163" y="8179"/>
                </a:cubicBezTo>
                <a:cubicBezTo>
                  <a:pt x="147" y="8171"/>
                  <a:pt x="132" y="8162"/>
                  <a:pt x="117" y="8150"/>
                </a:cubicBezTo>
                <a:cubicBezTo>
                  <a:pt x="103" y="8138"/>
                  <a:pt x="90" y="8125"/>
                  <a:pt x="77" y="8111"/>
                </a:cubicBezTo>
                <a:cubicBezTo>
                  <a:pt x="65" y="8096"/>
                  <a:pt x="54" y="8080"/>
                  <a:pt x="44" y="8062"/>
                </a:cubicBezTo>
                <a:cubicBezTo>
                  <a:pt x="35" y="8045"/>
                  <a:pt x="27" y="8027"/>
                  <a:pt x="20" y="8007"/>
                </a:cubicBezTo>
                <a:cubicBezTo>
                  <a:pt x="13" y="7988"/>
                  <a:pt x="8" y="7968"/>
                  <a:pt x="5" y="7948"/>
                </a:cubicBezTo>
                <a:cubicBezTo>
                  <a:pt x="1" y="7927"/>
                  <a:pt x="0" y="7907"/>
                  <a:pt x="0" y="7886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0" name="Free-form: Shape 249"/>
          <p:cNvSpPr/>
          <p:nvPr/>
        </p:nvSpPr>
        <p:spPr>
          <a:xfrm>
            <a:off x="6324480" y="1390320"/>
            <a:ext cx="114480" cy="2953080"/>
          </a:xfrm>
          <a:custGeom>
            <a:avLst/>
            <a:gdLst/>
            <a:ahLst/>
            <a:cxnLst/>
            <a:rect l="0" t="0" r="r" b="b"/>
            <a:pathLst>
              <a:path w="318" h="8203">
                <a:moveTo>
                  <a:pt x="0" y="0"/>
                </a:moveTo>
                <a:lnTo>
                  <a:pt x="318" y="0"/>
                </a:lnTo>
                <a:lnTo>
                  <a:pt x="318" y="8203"/>
                </a:lnTo>
                <a:lnTo>
                  <a:pt x="0" y="8203"/>
                </a:lnTo>
                <a:lnTo>
                  <a:pt x="0" y="0"/>
                </a:ln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51" name="Free-form: Shape 250"/>
          <p:cNvSpPr/>
          <p:nvPr/>
        </p:nvSpPr>
        <p:spPr>
          <a:xfrm>
            <a:off x="6667200" y="1771560"/>
            <a:ext cx="457560" cy="457560"/>
          </a:xfrm>
          <a:custGeom>
            <a:avLst/>
            <a:gdLst/>
            <a:ahLst/>
            <a:cxnLst/>
            <a:rect l="0" t="0" r="r" b="b"/>
            <a:pathLst>
              <a:path w="1271" h="1271">
                <a:moveTo>
                  <a:pt x="0" y="1059"/>
                </a:moveTo>
                <a:lnTo>
                  <a:pt x="0" y="211"/>
                </a:lnTo>
                <a:cubicBezTo>
                  <a:pt x="0" y="198"/>
                  <a:pt x="2" y="184"/>
                  <a:pt x="4" y="170"/>
                </a:cubicBezTo>
                <a:cubicBezTo>
                  <a:pt x="7" y="156"/>
                  <a:pt x="11" y="143"/>
                  <a:pt x="16" y="130"/>
                </a:cubicBezTo>
                <a:cubicBezTo>
                  <a:pt x="22" y="118"/>
                  <a:pt x="28" y="105"/>
                  <a:pt x="36" y="94"/>
                </a:cubicBezTo>
                <a:cubicBezTo>
                  <a:pt x="44" y="82"/>
                  <a:pt x="52" y="72"/>
                  <a:pt x="62" y="62"/>
                </a:cubicBezTo>
                <a:cubicBezTo>
                  <a:pt x="72" y="52"/>
                  <a:pt x="83" y="43"/>
                  <a:pt x="94" y="35"/>
                </a:cubicBezTo>
                <a:cubicBezTo>
                  <a:pt x="106" y="28"/>
                  <a:pt x="118" y="21"/>
                  <a:pt x="131" y="16"/>
                </a:cubicBezTo>
                <a:cubicBezTo>
                  <a:pt x="144" y="11"/>
                  <a:pt x="157" y="7"/>
                  <a:pt x="171" y="4"/>
                </a:cubicBezTo>
                <a:cubicBezTo>
                  <a:pt x="184" y="1"/>
                  <a:pt x="198" y="0"/>
                  <a:pt x="212" y="0"/>
                </a:cubicBezTo>
                <a:lnTo>
                  <a:pt x="1059" y="0"/>
                </a:lnTo>
                <a:cubicBezTo>
                  <a:pt x="1073" y="0"/>
                  <a:pt x="1086" y="1"/>
                  <a:pt x="1100" y="4"/>
                </a:cubicBezTo>
                <a:cubicBezTo>
                  <a:pt x="1114" y="7"/>
                  <a:pt x="1127" y="11"/>
                  <a:pt x="1140" y="16"/>
                </a:cubicBezTo>
                <a:cubicBezTo>
                  <a:pt x="1154" y="21"/>
                  <a:pt x="1166" y="28"/>
                  <a:pt x="1177" y="35"/>
                </a:cubicBezTo>
                <a:cubicBezTo>
                  <a:pt x="1189" y="43"/>
                  <a:pt x="1200" y="52"/>
                  <a:pt x="1209" y="62"/>
                </a:cubicBezTo>
                <a:cubicBezTo>
                  <a:pt x="1219" y="72"/>
                  <a:pt x="1228" y="82"/>
                  <a:pt x="1236" y="94"/>
                </a:cubicBezTo>
                <a:cubicBezTo>
                  <a:pt x="1243" y="105"/>
                  <a:pt x="1250" y="118"/>
                  <a:pt x="1255" y="130"/>
                </a:cubicBezTo>
                <a:cubicBezTo>
                  <a:pt x="1261" y="143"/>
                  <a:pt x="1265" y="156"/>
                  <a:pt x="1267" y="170"/>
                </a:cubicBezTo>
                <a:cubicBezTo>
                  <a:pt x="1270" y="184"/>
                  <a:pt x="1271" y="198"/>
                  <a:pt x="1271" y="211"/>
                </a:cubicBezTo>
                <a:lnTo>
                  <a:pt x="1271" y="1059"/>
                </a:lnTo>
                <a:cubicBezTo>
                  <a:pt x="1271" y="1073"/>
                  <a:pt x="1270" y="1087"/>
                  <a:pt x="1267" y="1100"/>
                </a:cubicBezTo>
                <a:cubicBezTo>
                  <a:pt x="1265" y="1114"/>
                  <a:pt x="1261" y="1127"/>
                  <a:pt x="1255" y="1140"/>
                </a:cubicBezTo>
                <a:cubicBezTo>
                  <a:pt x="1250" y="1153"/>
                  <a:pt x="1243" y="1165"/>
                  <a:pt x="1236" y="1177"/>
                </a:cubicBezTo>
                <a:cubicBezTo>
                  <a:pt x="1228" y="1188"/>
                  <a:pt x="1219" y="1199"/>
                  <a:pt x="1209" y="1209"/>
                </a:cubicBezTo>
                <a:cubicBezTo>
                  <a:pt x="1200" y="1219"/>
                  <a:pt x="1189" y="1227"/>
                  <a:pt x="1177" y="1235"/>
                </a:cubicBezTo>
                <a:cubicBezTo>
                  <a:pt x="1166" y="1243"/>
                  <a:pt x="1154" y="1249"/>
                  <a:pt x="1140" y="1255"/>
                </a:cubicBezTo>
                <a:cubicBezTo>
                  <a:pt x="1127" y="1260"/>
                  <a:pt x="1114" y="1264"/>
                  <a:pt x="1100" y="1267"/>
                </a:cubicBezTo>
                <a:cubicBezTo>
                  <a:pt x="1086" y="1269"/>
                  <a:pt x="1073" y="1271"/>
                  <a:pt x="1059" y="1271"/>
                </a:cubicBezTo>
                <a:lnTo>
                  <a:pt x="212" y="1271"/>
                </a:lnTo>
                <a:cubicBezTo>
                  <a:pt x="198" y="1271"/>
                  <a:pt x="184" y="1269"/>
                  <a:pt x="171" y="1267"/>
                </a:cubicBezTo>
                <a:cubicBezTo>
                  <a:pt x="157" y="1264"/>
                  <a:pt x="144" y="1260"/>
                  <a:pt x="131" y="1255"/>
                </a:cubicBezTo>
                <a:cubicBezTo>
                  <a:pt x="118" y="1249"/>
                  <a:pt x="106" y="1243"/>
                  <a:pt x="94" y="1235"/>
                </a:cubicBezTo>
                <a:cubicBezTo>
                  <a:pt x="83" y="1227"/>
                  <a:pt x="72" y="1219"/>
                  <a:pt x="62" y="1209"/>
                </a:cubicBezTo>
                <a:cubicBezTo>
                  <a:pt x="52" y="1199"/>
                  <a:pt x="44" y="1188"/>
                  <a:pt x="36" y="1177"/>
                </a:cubicBezTo>
                <a:cubicBezTo>
                  <a:pt x="28" y="1165"/>
                  <a:pt x="22" y="1153"/>
                  <a:pt x="16" y="1140"/>
                </a:cubicBezTo>
                <a:cubicBezTo>
                  <a:pt x="11" y="1127"/>
                  <a:pt x="7" y="1114"/>
                  <a:pt x="4" y="1100"/>
                </a:cubicBezTo>
                <a:cubicBezTo>
                  <a:pt x="2" y="1087"/>
                  <a:pt x="0" y="1073"/>
                  <a:pt x="0" y="1059"/>
                </a:cubicBezTo>
                <a:close/>
              </a:path>
            </a:pathLst>
          </a:custGeom>
          <a:solidFill>
            <a:srgbClr val="E8F2FA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2400120" y="3578040"/>
            <a:ext cx="1982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Biological process interpretation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3" name="TextBox 252"/>
          <p:cNvSpPr txBox="1"/>
          <p:nvPr/>
        </p:nvSpPr>
        <p:spPr>
          <a:xfrm>
            <a:off x="6837840" y="1871640"/>
            <a:ext cx="22824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5B9BD5"/>
                </a:solidFill>
                <a:effectLst/>
                <a:uFillTx/>
                <a:latin typeface="CrimsonPro"/>
                <a:ea typeface="CrimsonPro"/>
              </a:rPr>
              <a:t>2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4" name="TextBox 253"/>
          <p:cNvSpPr txBox="1"/>
          <p:nvPr/>
        </p:nvSpPr>
        <p:spPr>
          <a:xfrm>
            <a:off x="7238880" y="1719360"/>
            <a:ext cx="239796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Machine Learning Feature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5" name="Free-form: Shape 254"/>
          <p:cNvSpPr/>
          <p:nvPr/>
        </p:nvSpPr>
        <p:spPr>
          <a:xfrm>
            <a:off x="7238880" y="253332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7"/>
                </a:moveTo>
                <a:cubicBezTo>
                  <a:pt x="212" y="121"/>
                  <a:pt x="210" y="135"/>
                  <a:pt x="204" y="148"/>
                </a:cubicBezTo>
                <a:cubicBezTo>
                  <a:pt x="199" y="161"/>
                  <a:pt x="191" y="172"/>
                  <a:pt x="181" y="182"/>
                </a:cubicBezTo>
                <a:cubicBezTo>
                  <a:pt x="172" y="192"/>
                  <a:pt x="160" y="200"/>
                  <a:pt x="147" y="205"/>
                </a:cubicBezTo>
                <a:cubicBezTo>
                  <a:pt x="134" y="210"/>
                  <a:pt x="121" y="213"/>
                  <a:pt x="107" y="213"/>
                </a:cubicBezTo>
                <a:cubicBezTo>
                  <a:pt x="93" y="213"/>
                  <a:pt x="79" y="210"/>
                  <a:pt x="66" y="205"/>
                </a:cubicBezTo>
                <a:cubicBezTo>
                  <a:pt x="53" y="200"/>
                  <a:pt x="41" y="192"/>
                  <a:pt x="31" y="182"/>
                </a:cubicBezTo>
                <a:cubicBezTo>
                  <a:pt x="21" y="172"/>
                  <a:pt x="13" y="161"/>
                  <a:pt x="8" y="148"/>
                </a:cubicBezTo>
                <a:cubicBezTo>
                  <a:pt x="3" y="135"/>
                  <a:pt x="0" y="121"/>
                  <a:pt x="0" y="107"/>
                </a:cubicBezTo>
                <a:cubicBezTo>
                  <a:pt x="0" y="93"/>
                  <a:pt x="3" y="80"/>
                  <a:pt x="8" y="67"/>
                </a:cubicBezTo>
                <a:cubicBezTo>
                  <a:pt x="13" y="54"/>
                  <a:pt x="21" y="42"/>
                  <a:pt x="31" y="31"/>
                </a:cubicBezTo>
                <a:cubicBezTo>
                  <a:pt x="41" y="21"/>
                  <a:pt x="53" y="14"/>
                  <a:pt x="66" y="8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8"/>
                </a:cubicBezTo>
                <a:cubicBezTo>
                  <a:pt x="160" y="14"/>
                  <a:pt x="172" y="21"/>
                  <a:pt x="181" y="31"/>
                </a:cubicBezTo>
                <a:cubicBezTo>
                  <a:pt x="191" y="42"/>
                  <a:pt x="199" y="54"/>
                  <a:pt x="204" y="67"/>
                </a:cubicBezTo>
                <a:cubicBezTo>
                  <a:pt x="210" y="80"/>
                  <a:pt x="212" y="93"/>
                  <a:pt x="212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7238880" y="2023920"/>
            <a:ext cx="835200" cy="253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Selection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7" name="Free-form: Shape 256"/>
          <p:cNvSpPr/>
          <p:nvPr/>
        </p:nvSpPr>
        <p:spPr>
          <a:xfrm>
            <a:off x="7238880" y="289548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7"/>
                </a:moveTo>
                <a:cubicBezTo>
                  <a:pt x="212" y="121"/>
                  <a:pt x="210" y="134"/>
                  <a:pt x="204" y="147"/>
                </a:cubicBezTo>
                <a:cubicBezTo>
                  <a:pt x="199" y="160"/>
                  <a:pt x="191" y="172"/>
                  <a:pt x="181" y="182"/>
                </a:cubicBezTo>
                <a:cubicBezTo>
                  <a:pt x="172" y="191"/>
                  <a:pt x="160" y="199"/>
                  <a:pt x="147" y="204"/>
                </a:cubicBezTo>
                <a:cubicBezTo>
                  <a:pt x="134" y="210"/>
                  <a:pt x="121" y="212"/>
                  <a:pt x="107" y="212"/>
                </a:cubicBezTo>
                <a:cubicBezTo>
                  <a:pt x="93" y="212"/>
                  <a:pt x="79" y="210"/>
                  <a:pt x="66" y="204"/>
                </a:cubicBezTo>
                <a:cubicBezTo>
                  <a:pt x="53" y="199"/>
                  <a:pt x="41" y="191"/>
                  <a:pt x="31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3" y="134"/>
                  <a:pt x="0" y="121"/>
                  <a:pt x="0" y="107"/>
                </a:cubicBezTo>
                <a:cubicBezTo>
                  <a:pt x="0" y="93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3" y="13"/>
                  <a:pt x="66" y="8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8"/>
                </a:cubicBezTo>
                <a:cubicBezTo>
                  <a:pt x="160" y="13"/>
                  <a:pt x="172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3"/>
                  <a:pt x="212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7391520" y="2492280"/>
            <a:ext cx="2729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LASSO regression for sparse feature selection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9" name="TextBox 258"/>
          <p:cNvSpPr txBox="1"/>
          <p:nvPr/>
        </p:nvSpPr>
        <p:spPr>
          <a:xfrm>
            <a:off x="7391520" y="2854440"/>
            <a:ext cx="27464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Random Forest classification and importance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0" name="Free-form: Shape 259"/>
          <p:cNvSpPr/>
          <p:nvPr/>
        </p:nvSpPr>
        <p:spPr>
          <a:xfrm>
            <a:off x="7238880" y="350496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7"/>
                </a:moveTo>
                <a:cubicBezTo>
                  <a:pt x="212" y="121"/>
                  <a:pt x="210" y="135"/>
                  <a:pt x="204" y="147"/>
                </a:cubicBezTo>
                <a:cubicBezTo>
                  <a:pt x="199" y="160"/>
                  <a:pt x="191" y="172"/>
                  <a:pt x="181" y="182"/>
                </a:cubicBezTo>
                <a:cubicBezTo>
                  <a:pt x="172" y="192"/>
                  <a:pt x="160" y="199"/>
                  <a:pt x="147" y="205"/>
                </a:cubicBezTo>
                <a:cubicBezTo>
                  <a:pt x="134" y="210"/>
                  <a:pt x="121" y="213"/>
                  <a:pt x="107" y="213"/>
                </a:cubicBezTo>
                <a:cubicBezTo>
                  <a:pt x="93" y="213"/>
                  <a:pt x="79" y="210"/>
                  <a:pt x="66" y="205"/>
                </a:cubicBezTo>
                <a:cubicBezTo>
                  <a:pt x="53" y="199"/>
                  <a:pt x="41" y="192"/>
                  <a:pt x="31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3" y="135"/>
                  <a:pt x="0" y="121"/>
                  <a:pt x="0" y="107"/>
                </a:cubicBezTo>
                <a:cubicBezTo>
                  <a:pt x="0" y="93"/>
                  <a:pt x="3" y="79"/>
                  <a:pt x="8" y="65"/>
                </a:cubicBezTo>
                <a:cubicBezTo>
                  <a:pt x="13" y="53"/>
                  <a:pt x="21" y="41"/>
                  <a:pt x="31" y="31"/>
                </a:cubicBezTo>
                <a:cubicBezTo>
                  <a:pt x="41" y="21"/>
                  <a:pt x="53" y="14"/>
                  <a:pt x="66" y="8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8"/>
                </a:cubicBezTo>
                <a:cubicBezTo>
                  <a:pt x="160" y="14"/>
                  <a:pt x="172" y="21"/>
                  <a:pt x="181" y="31"/>
                </a:cubicBezTo>
                <a:cubicBezTo>
                  <a:pt x="191" y="41"/>
                  <a:pt x="199" y="53"/>
                  <a:pt x="204" y="65"/>
                </a:cubicBezTo>
                <a:cubicBezTo>
                  <a:pt x="210" y="79"/>
                  <a:pt x="212" y="93"/>
                  <a:pt x="212" y="107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61" name="TextBox 260"/>
          <p:cNvSpPr txBox="1"/>
          <p:nvPr/>
        </p:nvSpPr>
        <p:spPr>
          <a:xfrm>
            <a:off x="7391520" y="3102120"/>
            <a:ext cx="475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ranking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2" name="Free-form: Shape 261"/>
          <p:cNvSpPr/>
          <p:nvPr/>
        </p:nvSpPr>
        <p:spPr>
          <a:xfrm>
            <a:off x="7238880" y="386712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5"/>
                </a:moveTo>
                <a:cubicBezTo>
                  <a:pt x="212" y="119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2" y="191"/>
                  <a:pt x="160" y="199"/>
                  <a:pt x="147" y="204"/>
                </a:cubicBezTo>
                <a:cubicBezTo>
                  <a:pt x="134" y="210"/>
                  <a:pt x="121" y="212"/>
                  <a:pt x="107" y="212"/>
                </a:cubicBezTo>
                <a:cubicBezTo>
                  <a:pt x="93" y="212"/>
                  <a:pt x="79" y="210"/>
                  <a:pt x="66" y="204"/>
                </a:cubicBezTo>
                <a:cubicBezTo>
                  <a:pt x="53" y="199"/>
                  <a:pt x="41" y="191"/>
                  <a:pt x="31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3" y="134"/>
                  <a:pt x="0" y="119"/>
                  <a:pt x="0" y="105"/>
                </a:cubicBezTo>
                <a:cubicBezTo>
                  <a:pt x="0" y="91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1" y="21"/>
                  <a:pt x="53" y="13"/>
                  <a:pt x="66" y="8"/>
                </a:cubicBezTo>
                <a:cubicBezTo>
                  <a:pt x="79" y="2"/>
                  <a:pt x="93" y="0"/>
                  <a:pt x="107" y="0"/>
                </a:cubicBezTo>
                <a:cubicBezTo>
                  <a:pt x="121" y="0"/>
                  <a:pt x="134" y="2"/>
                  <a:pt x="147" y="8"/>
                </a:cubicBezTo>
                <a:cubicBezTo>
                  <a:pt x="160" y="13"/>
                  <a:pt x="172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1"/>
                  <a:pt x="212" y="105"/>
                </a:cubicBezTo>
                <a:close/>
              </a:path>
            </a:pathLst>
          </a:custGeom>
          <a:solidFill>
            <a:srgbClr val="5B9BD5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63" name="TextBox 262"/>
          <p:cNvSpPr txBox="1"/>
          <p:nvPr/>
        </p:nvSpPr>
        <p:spPr>
          <a:xfrm>
            <a:off x="7391520" y="3463920"/>
            <a:ext cx="21715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Consensus biomarker identification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4" name="TextBox 263"/>
          <p:cNvSpPr txBox="1"/>
          <p:nvPr/>
        </p:nvSpPr>
        <p:spPr>
          <a:xfrm>
            <a:off x="7391520" y="3825720"/>
            <a:ext cx="18752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Model performance evaluation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5" name="TextBox 264"/>
          <p:cNvSpPr txBox="1"/>
          <p:nvPr/>
        </p:nvSpPr>
        <p:spPr>
          <a:xfrm>
            <a:off x="1751760" y="4913640"/>
            <a:ext cx="85849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Integrated Approach:</a:t>
            </a:r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Combining traditional differential expression analysis with machine learning methods to identify robust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6" name="Free-form: Shape 265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7" name="TextBox 266"/>
          <p:cNvSpPr txBox="1"/>
          <p:nvPr/>
        </p:nvSpPr>
        <p:spPr>
          <a:xfrm>
            <a:off x="4216320" y="5199480"/>
            <a:ext cx="374652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molecular biomarkers for cardio-oncology applications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8" name="TextBox 267"/>
          <p:cNvSpPr txBox="1"/>
          <p:nvPr/>
        </p:nvSpPr>
        <p:spPr>
          <a:xfrm>
            <a:off x="571320" y="6083280"/>
            <a:ext cx="3350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11452320" y="608328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Free-form: Shape 26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1" name="Free-form: Shape 27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AF9F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2" name="Free-form: Shape 271"/>
          <p:cNvSpPr/>
          <p:nvPr/>
        </p:nvSpPr>
        <p:spPr>
          <a:xfrm>
            <a:off x="571320" y="1066680"/>
            <a:ext cx="609840" cy="19440"/>
          </a:xfrm>
          <a:custGeom>
            <a:avLst/>
            <a:gdLst/>
            <a:ahLst/>
            <a:cxnLst/>
            <a:rect l="0" t="0" r="r" b="b"/>
            <a:pathLst>
              <a:path w="1694" h="54">
                <a:moveTo>
                  <a:pt x="0" y="0"/>
                </a:moveTo>
                <a:lnTo>
                  <a:pt x="1694" y="0"/>
                </a:lnTo>
                <a:lnTo>
                  <a:pt x="1694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571320" y="569160"/>
            <a:ext cx="3418200" cy="3812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7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Data Quality Assessment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4" name="Free-form: Shape 273"/>
          <p:cNvSpPr/>
          <p:nvPr/>
        </p:nvSpPr>
        <p:spPr>
          <a:xfrm>
            <a:off x="576000" y="1938240"/>
            <a:ext cx="6620400" cy="3562560"/>
          </a:xfrm>
          <a:custGeom>
            <a:avLst/>
            <a:gdLst/>
            <a:ahLst/>
            <a:cxnLst/>
            <a:rect l="0" t="0" r="r" b="b"/>
            <a:pathLst>
              <a:path w="18390" h="9896">
                <a:moveTo>
                  <a:pt x="0" y="9698"/>
                </a:moveTo>
                <a:lnTo>
                  <a:pt x="0" y="198"/>
                </a:lnTo>
                <a:cubicBezTo>
                  <a:pt x="0" y="185"/>
                  <a:pt x="2" y="172"/>
                  <a:pt x="4" y="159"/>
                </a:cubicBezTo>
                <a:cubicBezTo>
                  <a:pt x="7" y="147"/>
                  <a:pt x="10" y="134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9"/>
                  <a:pt x="78" y="40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4"/>
                </a:cubicBezTo>
                <a:cubicBezTo>
                  <a:pt x="173" y="1"/>
                  <a:pt x="186" y="0"/>
                  <a:pt x="199" y="0"/>
                </a:cubicBezTo>
                <a:lnTo>
                  <a:pt x="18191" y="0"/>
                </a:lnTo>
                <a:cubicBezTo>
                  <a:pt x="18204" y="0"/>
                  <a:pt x="18217" y="1"/>
                  <a:pt x="18230" y="4"/>
                </a:cubicBezTo>
                <a:cubicBezTo>
                  <a:pt x="18243" y="6"/>
                  <a:pt x="18255" y="10"/>
                  <a:pt x="18267" y="15"/>
                </a:cubicBezTo>
                <a:cubicBezTo>
                  <a:pt x="18279" y="20"/>
                  <a:pt x="18291" y="26"/>
                  <a:pt x="18302" y="33"/>
                </a:cubicBezTo>
                <a:cubicBezTo>
                  <a:pt x="18312" y="40"/>
                  <a:pt x="18322" y="49"/>
                  <a:pt x="18332" y="58"/>
                </a:cubicBezTo>
                <a:cubicBezTo>
                  <a:pt x="18341" y="67"/>
                  <a:pt x="18349" y="77"/>
                  <a:pt x="18356" y="88"/>
                </a:cubicBezTo>
                <a:cubicBezTo>
                  <a:pt x="18364" y="99"/>
                  <a:pt x="18370" y="110"/>
                  <a:pt x="18375" y="122"/>
                </a:cubicBezTo>
                <a:cubicBezTo>
                  <a:pt x="18380" y="134"/>
                  <a:pt x="18383" y="147"/>
                  <a:pt x="18386" y="159"/>
                </a:cubicBezTo>
                <a:cubicBezTo>
                  <a:pt x="18388" y="172"/>
                  <a:pt x="18390" y="185"/>
                  <a:pt x="18390" y="198"/>
                </a:cubicBezTo>
                <a:lnTo>
                  <a:pt x="18390" y="9698"/>
                </a:lnTo>
                <a:cubicBezTo>
                  <a:pt x="18390" y="9711"/>
                  <a:pt x="18388" y="9724"/>
                  <a:pt x="18386" y="9736"/>
                </a:cubicBezTo>
                <a:cubicBezTo>
                  <a:pt x="18383" y="9749"/>
                  <a:pt x="18380" y="9762"/>
                  <a:pt x="18375" y="9774"/>
                </a:cubicBezTo>
                <a:cubicBezTo>
                  <a:pt x="18370" y="9786"/>
                  <a:pt x="18364" y="9797"/>
                  <a:pt x="18356" y="9808"/>
                </a:cubicBezTo>
                <a:cubicBezTo>
                  <a:pt x="18349" y="9819"/>
                  <a:pt x="18341" y="9829"/>
                  <a:pt x="18332" y="9838"/>
                </a:cubicBezTo>
                <a:cubicBezTo>
                  <a:pt x="18322" y="9847"/>
                  <a:pt x="18312" y="9856"/>
                  <a:pt x="18302" y="9863"/>
                </a:cubicBezTo>
                <a:cubicBezTo>
                  <a:pt x="18291" y="9870"/>
                  <a:pt x="18279" y="9876"/>
                  <a:pt x="18267" y="9881"/>
                </a:cubicBezTo>
                <a:cubicBezTo>
                  <a:pt x="18255" y="9886"/>
                  <a:pt x="18243" y="9890"/>
                  <a:pt x="18230" y="9892"/>
                </a:cubicBezTo>
                <a:cubicBezTo>
                  <a:pt x="18217" y="9895"/>
                  <a:pt x="18204" y="9896"/>
                  <a:pt x="18191" y="9896"/>
                </a:cubicBezTo>
                <a:lnTo>
                  <a:pt x="199" y="9896"/>
                </a:lnTo>
                <a:cubicBezTo>
                  <a:pt x="186" y="9896"/>
                  <a:pt x="173" y="9895"/>
                  <a:pt x="160" y="9892"/>
                </a:cubicBezTo>
                <a:cubicBezTo>
                  <a:pt x="147" y="9890"/>
                  <a:pt x="135" y="9886"/>
                  <a:pt x="123" y="9881"/>
                </a:cubicBezTo>
                <a:cubicBezTo>
                  <a:pt x="111" y="9876"/>
                  <a:pt x="99" y="9870"/>
                  <a:pt x="88" y="9863"/>
                </a:cubicBezTo>
                <a:cubicBezTo>
                  <a:pt x="78" y="9856"/>
                  <a:pt x="68" y="9847"/>
                  <a:pt x="58" y="9838"/>
                </a:cubicBezTo>
                <a:cubicBezTo>
                  <a:pt x="49" y="9829"/>
                  <a:pt x="41" y="9819"/>
                  <a:pt x="34" y="9808"/>
                </a:cubicBezTo>
                <a:cubicBezTo>
                  <a:pt x="26" y="9797"/>
                  <a:pt x="20" y="9786"/>
                  <a:pt x="15" y="9774"/>
                </a:cubicBezTo>
                <a:cubicBezTo>
                  <a:pt x="10" y="9762"/>
                  <a:pt x="7" y="9749"/>
                  <a:pt x="4" y="9736"/>
                </a:cubicBezTo>
                <a:cubicBezTo>
                  <a:pt x="2" y="9724"/>
                  <a:pt x="0" y="9711"/>
                  <a:pt x="0" y="969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5" name="Free-form: Shape 274"/>
          <p:cNvSpPr/>
          <p:nvPr/>
        </p:nvSpPr>
        <p:spPr>
          <a:xfrm>
            <a:off x="576000" y="1938240"/>
            <a:ext cx="6620400" cy="3562560"/>
          </a:xfrm>
          <a:custGeom>
            <a:avLst/>
            <a:gdLst/>
            <a:ahLst/>
            <a:cxnLst/>
            <a:rect l="0" t="0" r="r" b="b"/>
            <a:pathLst>
              <a:path w="18390" h="9896" fill="none">
                <a:moveTo>
                  <a:pt x="0" y="9698"/>
                </a:moveTo>
                <a:lnTo>
                  <a:pt x="0" y="198"/>
                </a:lnTo>
                <a:cubicBezTo>
                  <a:pt x="0" y="185"/>
                  <a:pt x="2" y="172"/>
                  <a:pt x="4" y="159"/>
                </a:cubicBezTo>
                <a:cubicBezTo>
                  <a:pt x="7" y="147"/>
                  <a:pt x="10" y="134"/>
                  <a:pt x="15" y="122"/>
                </a:cubicBezTo>
                <a:cubicBezTo>
                  <a:pt x="20" y="110"/>
                  <a:pt x="26" y="99"/>
                  <a:pt x="34" y="88"/>
                </a:cubicBezTo>
                <a:cubicBezTo>
                  <a:pt x="41" y="77"/>
                  <a:pt x="49" y="67"/>
                  <a:pt x="58" y="58"/>
                </a:cubicBezTo>
                <a:cubicBezTo>
                  <a:pt x="68" y="49"/>
                  <a:pt x="78" y="40"/>
                  <a:pt x="88" y="33"/>
                </a:cubicBezTo>
                <a:cubicBezTo>
                  <a:pt x="99" y="26"/>
                  <a:pt x="111" y="20"/>
                  <a:pt x="123" y="15"/>
                </a:cubicBezTo>
                <a:cubicBezTo>
                  <a:pt x="135" y="10"/>
                  <a:pt x="147" y="6"/>
                  <a:pt x="160" y="4"/>
                </a:cubicBezTo>
                <a:cubicBezTo>
                  <a:pt x="173" y="1"/>
                  <a:pt x="186" y="0"/>
                  <a:pt x="199" y="0"/>
                </a:cubicBezTo>
                <a:lnTo>
                  <a:pt x="18191" y="0"/>
                </a:lnTo>
                <a:cubicBezTo>
                  <a:pt x="18204" y="0"/>
                  <a:pt x="18217" y="1"/>
                  <a:pt x="18230" y="4"/>
                </a:cubicBezTo>
                <a:cubicBezTo>
                  <a:pt x="18243" y="6"/>
                  <a:pt x="18255" y="10"/>
                  <a:pt x="18267" y="15"/>
                </a:cubicBezTo>
                <a:cubicBezTo>
                  <a:pt x="18279" y="20"/>
                  <a:pt x="18291" y="26"/>
                  <a:pt x="18302" y="33"/>
                </a:cubicBezTo>
                <a:cubicBezTo>
                  <a:pt x="18312" y="40"/>
                  <a:pt x="18322" y="49"/>
                  <a:pt x="18332" y="58"/>
                </a:cubicBezTo>
                <a:cubicBezTo>
                  <a:pt x="18341" y="67"/>
                  <a:pt x="18349" y="77"/>
                  <a:pt x="18356" y="88"/>
                </a:cubicBezTo>
                <a:cubicBezTo>
                  <a:pt x="18364" y="99"/>
                  <a:pt x="18370" y="110"/>
                  <a:pt x="18375" y="122"/>
                </a:cubicBezTo>
                <a:cubicBezTo>
                  <a:pt x="18380" y="134"/>
                  <a:pt x="18383" y="147"/>
                  <a:pt x="18386" y="159"/>
                </a:cubicBezTo>
                <a:cubicBezTo>
                  <a:pt x="18388" y="172"/>
                  <a:pt x="18390" y="185"/>
                  <a:pt x="18390" y="198"/>
                </a:cubicBezTo>
                <a:lnTo>
                  <a:pt x="18390" y="9698"/>
                </a:lnTo>
                <a:cubicBezTo>
                  <a:pt x="18390" y="9711"/>
                  <a:pt x="18388" y="9724"/>
                  <a:pt x="18386" y="9736"/>
                </a:cubicBezTo>
                <a:cubicBezTo>
                  <a:pt x="18383" y="9749"/>
                  <a:pt x="18380" y="9762"/>
                  <a:pt x="18375" y="9774"/>
                </a:cubicBezTo>
                <a:cubicBezTo>
                  <a:pt x="18370" y="9786"/>
                  <a:pt x="18364" y="9797"/>
                  <a:pt x="18356" y="9808"/>
                </a:cubicBezTo>
                <a:cubicBezTo>
                  <a:pt x="18349" y="9819"/>
                  <a:pt x="18341" y="9829"/>
                  <a:pt x="18332" y="9838"/>
                </a:cubicBezTo>
                <a:cubicBezTo>
                  <a:pt x="18322" y="9847"/>
                  <a:pt x="18312" y="9856"/>
                  <a:pt x="18302" y="9863"/>
                </a:cubicBezTo>
                <a:cubicBezTo>
                  <a:pt x="18291" y="9870"/>
                  <a:pt x="18279" y="9876"/>
                  <a:pt x="18267" y="9881"/>
                </a:cubicBezTo>
                <a:cubicBezTo>
                  <a:pt x="18255" y="9886"/>
                  <a:pt x="18243" y="9890"/>
                  <a:pt x="18230" y="9892"/>
                </a:cubicBezTo>
                <a:cubicBezTo>
                  <a:pt x="18217" y="9895"/>
                  <a:pt x="18204" y="9896"/>
                  <a:pt x="18191" y="9896"/>
                </a:cubicBezTo>
                <a:lnTo>
                  <a:pt x="199" y="9896"/>
                </a:lnTo>
                <a:cubicBezTo>
                  <a:pt x="186" y="9896"/>
                  <a:pt x="173" y="9895"/>
                  <a:pt x="160" y="9892"/>
                </a:cubicBezTo>
                <a:cubicBezTo>
                  <a:pt x="147" y="9890"/>
                  <a:pt x="135" y="9886"/>
                  <a:pt x="123" y="9881"/>
                </a:cubicBezTo>
                <a:cubicBezTo>
                  <a:pt x="111" y="9876"/>
                  <a:pt x="99" y="9870"/>
                  <a:pt x="88" y="9863"/>
                </a:cubicBezTo>
                <a:cubicBezTo>
                  <a:pt x="78" y="9856"/>
                  <a:pt x="68" y="9847"/>
                  <a:pt x="58" y="9838"/>
                </a:cubicBezTo>
                <a:cubicBezTo>
                  <a:pt x="49" y="9829"/>
                  <a:pt x="41" y="9819"/>
                  <a:pt x="34" y="9808"/>
                </a:cubicBezTo>
                <a:cubicBezTo>
                  <a:pt x="26" y="9797"/>
                  <a:pt x="20" y="9786"/>
                  <a:pt x="15" y="9774"/>
                </a:cubicBezTo>
                <a:cubicBezTo>
                  <a:pt x="10" y="9762"/>
                  <a:pt x="7" y="9749"/>
                  <a:pt x="4" y="9736"/>
                </a:cubicBezTo>
                <a:cubicBezTo>
                  <a:pt x="2" y="9724"/>
                  <a:pt x="0" y="9711"/>
                  <a:pt x="0" y="9698"/>
                </a:cubicBezTo>
              </a:path>
            </a:pathLst>
          </a:custGeom>
          <a:ln w="9360">
            <a:solidFill>
              <a:srgbClr val="E0E0E0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276" name="Picture 275"/>
          <p:cNvPicPr/>
          <p:nvPr/>
        </p:nvPicPr>
        <p:blipFill>
          <a:blip r:embed="rId2"/>
          <a:stretch/>
        </p:blipFill>
        <p:spPr>
          <a:xfrm>
            <a:off x="733320" y="2095560"/>
            <a:ext cx="6305040" cy="3247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7" name="Free-form: Shape 276"/>
          <p:cNvSpPr/>
          <p:nvPr/>
        </p:nvSpPr>
        <p:spPr>
          <a:xfrm>
            <a:off x="7505640" y="1476360"/>
            <a:ext cx="4115160" cy="2590920"/>
          </a:xfrm>
          <a:custGeom>
            <a:avLst/>
            <a:gdLst/>
            <a:ahLst/>
            <a:cxnLst/>
            <a:rect l="0" t="0" r="r" b="b"/>
            <a:pathLst>
              <a:path w="11431" h="7197">
                <a:moveTo>
                  <a:pt x="0" y="6986"/>
                </a:moveTo>
                <a:lnTo>
                  <a:pt x="0" y="211"/>
                </a:lnTo>
                <a:cubicBezTo>
                  <a:pt x="0" y="197"/>
                  <a:pt x="1" y="184"/>
                  <a:pt x="4" y="170"/>
                </a:cubicBezTo>
                <a:cubicBezTo>
                  <a:pt x="6" y="156"/>
                  <a:pt x="10" y="143"/>
                  <a:pt x="16" y="130"/>
                </a:cubicBezTo>
                <a:cubicBezTo>
                  <a:pt x="21" y="117"/>
                  <a:pt x="28" y="105"/>
                  <a:pt x="35" y="94"/>
                </a:cubicBezTo>
                <a:cubicBezTo>
                  <a:pt x="43" y="82"/>
                  <a:pt x="52" y="71"/>
                  <a:pt x="62" y="62"/>
                </a:cubicBezTo>
                <a:cubicBezTo>
                  <a:pt x="71" y="52"/>
                  <a:pt x="82" y="43"/>
                  <a:pt x="94" y="35"/>
                </a:cubicBezTo>
                <a:cubicBezTo>
                  <a:pt x="105" y="27"/>
                  <a:pt x="117" y="21"/>
                  <a:pt x="130" y="16"/>
                </a:cubicBezTo>
                <a:cubicBezTo>
                  <a:pt x="143" y="10"/>
                  <a:pt x="156" y="6"/>
                  <a:pt x="170" y="4"/>
                </a:cubicBezTo>
                <a:cubicBezTo>
                  <a:pt x="184" y="1"/>
                  <a:pt x="197" y="0"/>
                  <a:pt x="211" y="0"/>
                </a:cubicBezTo>
                <a:lnTo>
                  <a:pt x="11219" y="0"/>
                </a:lnTo>
                <a:cubicBezTo>
                  <a:pt x="11233" y="0"/>
                  <a:pt x="11247" y="1"/>
                  <a:pt x="11260" y="4"/>
                </a:cubicBezTo>
                <a:cubicBezTo>
                  <a:pt x="11274" y="6"/>
                  <a:pt x="11287" y="10"/>
                  <a:pt x="11300" y="16"/>
                </a:cubicBezTo>
                <a:cubicBezTo>
                  <a:pt x="11313" y="21"/>
                  <a:pt x="11325" y="27"/>
                  <a:pt x="11337" y="35"/>
                </a:cubicBezTo>
                <a:cubicBezTo>
                  <a:pt x="11348" y="43"/>
                  <a:pt x="11359" y="52"/>
                  <a:pt x="11369" y="62"/>
                </a:cubicBezTo>
                <a:cubicBezTo>
                  <a:pt x="11378" y="71"/>
                  <a:pt x="11387" y="82"/>
                  <a:pt x="11395" y="94"/>
                </a:cubicBezTo>
                <a:cubicBezTo>
                  <a:pt x="11403" y="105"/>
                  <a:pt x="11409" y="117"/>
                  <a:pt x="11415" y="130"/>
                </a:cubicBezTo>
                <a:cubicBezTo>
                  <a:pt x="11420" y="143"/>
                  <a:pt x="11424" y="156"/>
                  <a:pt x="11427" y="170"/>
                </a:cubicBezTo>
                <a:cubicBezTo>
                  <a:pt x="11429" y="184"/>
                  <a:pt x="11431" y="197"/>
                  <a:pt x="11431" y="211"/>
                </a:cubicBezTo>
                <a:lnTo>
                  <a:pt x="11431" y="6986"/>
                </a:lnTo>
                <a:cubicBezTo>
                  <a:pt x="11431" y="6999"/>
                  <a:pt x="11429" y="7013"/>
                  <a:pt x="11427" y="7027"/>
                </a:cubicBezTo>
                <a:cubicBezTo>
                  <a:pt x="11424" y="7040"/>
                  <a:pt x="11420" y="7054"/>
                  <a:pt x="11415" y="7067"/>
                </a:cubicBezTo>
                <a:cubicBezTo>
                  <a:pt x="11409" y="7079"/>
                  <a:pt x="11403" y="7092"/>
                  <a:pt x="11395" y="7103"/>
                </a:cubicBezTo>
                <a:cubicBezTo>
                  <a:pt x="11387" y="7115"/>
                  <a:pt x="11378" y="7125"/>
                  <a:pt x="11369" y="7135"/>
                </a:cubicBezTo>
                <a:cubicBezTo>
                  <a:pt x="11359" y="7145"/>
                  <a:pt x="11348" y="7154"/>
                  <a:pt x="11337" y="7162"/>
                </a:cubicBezTo>
                <a:cubicBezTo>
                  <a:pt x="11325" y="7169"/>
                  <a:pt x="11313" y="7176"/>
                  <a:pt x="11300" y="7181"/>
                </a:cubicBezTo>
                <a:cubicBezTo>
                  <a:pt x="11287" y="7186"/>
                  <a:pt x="11274" y="7190"/>
                  <a:pt x="11260" y="7193"/>
                </a:cubicBezTo>
                <a:cubicBezTo>
                  <a:pt x="11247" y="7196"/>
                  <a:pt x="11233" y="7197"/>
                  <a:pt x="11219" y="7197"/>
                </a:cubicBezTo>
                <a:lnTo>
                  <a:pt x="211" y="7197"/>
                </a:lnTo>
                <a:cubicBezTo>
                  <a:pt x="197" y="7197"/>
                  <a:pt x="184" y="7196"/>
                  <a:pt x="170" y="7193"/>
                </a:cubicBezTo>
                <a:cubicBezTo>
                  <a:pt x="156" y="7190"/>
                  <a:pt x="143" y="7186"/>
                  <a:pt x="130" y="7181"/>
                </a:cubicBezTo>
                <a:cubicBezTo>
                  <a:pt x="117" y="7176"/>
                  <a:pt x="105" y="7169"/>
                  <a:pt x="94" y="7162"/>
                </a:cubicBezTo>
                <a:cubicBezTo>
                  <a:pt x="82" y="7154"/>
                  <a:pt x="71" y="7145"/>
                  <a:pt x="62" y="7135"/>
                </a:cubicBezTo>
                <a:cubicBezTo>
                  <a:pt x="52" y="7125"/>
                  <a:pt x="43" y="7115"/>
                  <a:pt x="35" y="7103"/>
                </a:cubicBezTo>
                <a:cubicBezTo>
                  <a:pt x="28" y="7092"/>
                  <a:pt x="21" y="7079"/>
                  <a:pt x="16" y="7067"/>
                </a:cubicBezTo>
                <a:cubicBezTo>
                  <a:pt x="10" y="7054"/>
                  <a:pt x="6" y="7040"/>
                  <a:pt x="4" y="7027"/>
                </a:cubicBezTo>
                <a:cubicBezTo>
                  <a:pt x="1" y="7013"/>
                  <a:pt x="0" y="6999"/>
                  <a:pt x="0" y="6986"/>
                </a:cubicBezTo>
                <a:close/>
              </a:path>
            </a:pathLst>
          </a:custGeom>
          <a:solidFill>
            <a:srgbClr val="F5E6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8" name="TextBox 277"/>
          <p:cNvSpPr txBox="1"/>
          <p:nvPr/>
        </p:nvSpPr>
        <p:spPr>
          <a:xfrm>
            <a:off x="571320" y="1543680"/>
            <a:ext cx="3041640" cy="2120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5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Quality Control - Raw Data Distribution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9" name="Free-form: Shape 278"/>
          <p:cNvSpPr/>
          <p:nvPr/>
        </p:nvSpPr>
        <p:spPr>
          <a:xfrm>
            <a:off x="7696080" y="2124000"/>
            <a:ext cx="76320" cy="76320"/>
          </a:xfrm>
          <a:custGeom>
            <a:avLst/>
            <a:gdLst/>
            <a:ahLst/>
            <a:cxnLst/>
            <a:rect l="0" t="0" r="r" b="b"/>
            <a:pathLst>
              <a:path w="212" h="212">
                <a:moveTo>
                  <a:pt x="212" y="106"/>
                </a:moveTo>
                <a:cubicBezTo>
                  <a:pt x="212" y="121"/>
                  <a:pt x="210" y="134"/>
                  <a:pt x="204" y="147"/>
                </a:cubicBezTo>
                <a:cubicBezTo>
                  <a:pt x="199" y="160"/>
                  <a:pt x="191" y="171"/>
                  <a:pt x="181" y="181"/>
                </a:cubicBezTo>
                <a:cubicBezTo>
                  <a:pt x="172" y="191"/>
                  <a:pt x="160" y="199"/>
                  <a:pt x="147" y="204"/>
                </a:cubicBezTo>
                <a:cubicBezTo>
                  <a:pt x="134" y="210"/>
                  <a:pt x="121" y="212"/>
                  <a:pt x="107" y="212"/>
                </a:cubicBezTo>
                <a:cubicBezTo>
                  <a:pt x="93" y="212"/>
                  <a:pt x="79" y="210"/>
                  <a:pt x="66" y="204"/>
                </a:cubicBezTo>
                <a:cubicBezTo>
                  <a:pt x="53" y="199"/>
                  <a:pt x="42" y="191"/>
                  <a:pt x="31" y="181"/>
                </a:cubicBezTo>
                <a:cubicBezTo>
                  <a:pt x="21" y="171"/>
                  <a:pt x="13" y="160"/>
                  <a:pt x="8" y="147"/>
                </a:cubicBezTo>
                <a:cubicBezTo>
                  <a:pt x="3" y="134"/>
                  <a:pt x="0" y="121"/>
                  <a:pt x="0" y="106"/>
                </a:cubicBezTo>
                <a:cubicBezTo>
                  <a:pt x="0" y="92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2" y="21"/>
                  <a:pt x="53" y="13"/>
                  <a:pt x="66" y="8"/>
                </a:cubicBezTo>
                <a:cubicBezTo>
                  <a:pt x="79" y="2"/>
                  <a:pt x="93" y="0"/>
                  <a:pt x="107" y="0"/>
                </a:cubicBezTo>
                <a:cubicBezTo>
                  <a:pt x="121" y="0"/>
                  <a:pt x="134" y="2"/>
                  <a:pt x="147" y="8"/>
                </a:cubicBezTo>
                <a:cubicBezTo>
                  <a:pt x="160" y="13"/>
                  <a:pt x="172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80" name="TextBox 279"/>
          <p:cNvSpPr txBox="1"/>
          <p:nvPr/>
        </p:nvSpPr>
        <p:spPr>
          <a:xfrm>
            <a:off x="7696080" y="1703880"/>
            <a:ext cx="1191240" cy="189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350" b="0" u="none" strike="noStrike">
                <a:solidFill>
                  <a:srgbClr val="DA7756"/>
                </a:solidFill>
                <a:effectLst/>
                <a:uFillTx/>
                <a:latin typeface="CrimsonPro"/>
                <a:ea typeface="CrimsonPro"/>
              </a:rPr>
              <a:t>Key Observations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1" name="TextBox 280"/>
          <p:cNvSpPr txBox="1"/>
          <p:nvPr/>
        </p:nvSpPr>
        <p:spPr>
          <a:xfrm>
            <a:off x="7886520" y="2082600"/>
            <a:ext cx="3399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Consistent distributions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across all samples with median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2" name="Free-form: Shape 281"/>
          <p:cNvSpPr/>
          <p:nvPr/>
        </p:nvSpPr>
        <p:spPr>
          <a:xfrm>
            <a:off x="7696080" y="273348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1"/>
                  <a:pt x="210" y="134"/>
                  <a:pt x="204" y="147"/>
                </a:cubicBezTo>
                <a:cubicBezTo>
                  <a:pt x="199" y="160"/>
                  <a:pt x="191" y="172"/>
                  <a:pt x="181" y="182"/>
                </a:cubicBezTo>
                <a:cubicBezTo>
                  <a:pt x="172" y="192"/>
                  <a:pt x="160" y="199"/>
                  <a:pt x="147" y="205"/>
                </a:cubicBezTo>
                <a:cubicBezTo>
                  <a:pt x="134" y="210"/>
                  <a:pt x="121" y="213"/>
                  <a:pt x="107" y="213"/>
                </a:cubicBezTo>
                <a:cubicBezTo>
                  <a:pt x="93" y="213"/>
                  <a:pt x="79" y="210"/>
                  <a:pt x="66" y="205"/>
                </a:cubicBezTo>
                <a:cubicBezTo>
                  <a:pt x="53" y="199"/>
                  <a:pt x="42" y="192"/>
                  <a:pt x="31" y="182"/>
                </a:cubicBezTo>
                <a:cubicBezTo>
                  <a:pt x="21" y="172"/>
                  <a:pt x="13" y="160"/>
                  <a:pt x="8" y="147"/>
                </a:cubicBezTo>
                <a:cubicBezTo>
                  <a:pt x="3" y="134"/>
                  <a:pt x="0" y="121"/>
                  <a:pt x="0" y="106"/>
                </a:cubicBezTo>
                <a:cubicBezTo>
                  <a:pt x="0" y="92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2" y="21"/>
                  <a:pt x="53" y="13"/>
                  <a:pt x="66" y="8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8"/>
                </a:cubicBezTo>
                <a:cubicBezTo>
                  <a:pt x="160" y="13"/>
                  <a:pt x="172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83" name="TextBox 282"/>
          <p:cNvSpPr txBox="1"/>
          <p:nvPr/>
        </p:nvSpPr>
        <p:spPr>
          <a:xfrm>
            <a:off x="7886520" y="2330280"/>
            <a:ext cx="2086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intensities around 6-8 on log scale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4" name="Free-form: Shape 283"/>
          <p:cNvSpPr/>
          <p:nvPr/>
        </p:nvSpPr>
        <p:spPr>
          <a:xfrm>
            <a:off x="7696080" y="309528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4"/>
                  <a:pt x="204" y="147"/>
                </a:cubicBezTo>
                <a:cubicBezTo>
                  <a:pt x="199" y="161"/>
                  <a:pt x="191" y="172"/>
                  <a:pt x="181" y="182"/>
                </a:cubicBezTo>
                <a:cubicBezTo>
                  <a:pt x="172" y="192"/>
                  <a:pt x="160" y="200"/>
                  <a:pt x="147" y="205"/>
                </a:cubicBezTo>
                <a:cubicBezTo>
                  <a:pt x="134" y="210"/>
                  <a:pt x="121" y="213"/>
                  <a:pt x="107" y="213"/>
                </a:cubicBezTo>
                <a:cubicBezTo>
                  <a:pt x="93" y="213"/>
                  <a:pt x="79" y="210"/>
                  <a:pt x="66" y="205"/>
                </a:cubicBezTo>
                <a:cubicBezTo>
                  <a:pt x="53" y="200"/>
                  <a:pt x="42" y="192"/>
                  <a:pt x="31" y="182"/>
                </a:cubicBezTo>
                <a:cubicBezTo>
                  <a:pt x="21" y="172"/>
                  <a:pt x="13" y="161"/>
                  <a:pt x="8" y="147"/>
                </a:cubicBezTo>
                <a:cubicBezTo>
                  <a:pt x="3" y="134"/>
                  <a:pt x="0" y="120"/>
                  <a:pt x="0" y="106"/>
                </a:cubicBezTo>
                <a:cubicBezTo>
                  <a:pt x="0" y="92"/>
                  <a:pt x="3" y="79"/>
                  <a:pt x="8" y="66"/>
                </a:cubicBezTo>
                <a:cubicBezTo>
                  <a:pt x="13" y="53"/>
                  <a:pt x="21" y="41"/>
                  <a:pt x="31" y="31"/>
                </a:cubicBezTo>
                <a:cubicBezTo>
                  <a:pt x="42" y="22"/>
                  <a:pt x="53" y="14"/>
                  <a:pt x="66" y="9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9"/>
                </a:cubicBezTo>
                <a:cubicBezTo>
                  <a:pt x="160" y="14"/>
                  <a:pt x="172" y="22"/>
                  <a:pt x="181" y="31"/>
                </a:cubicBezTo>
                <a:cubicBezTo>
                  <a:pt x="191" y="41"/>
                  <a:pt x="199" y="53"/>
                  <a:pt x="204" y="66"/>
                </a:cubicBezTo>
                <a:cubicBezTo>
                  <a:pt x="210" y="79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85" name="TextBox 284"/>
          <p:cNvSpPr txBox="1"/>
          <p:nvPr/>
        </p:nvSpPr>
        <p:spPr>
          <a:xfrm>
            <a:off x="7886520" y="2692440"/>
            <a:ext cx="31939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Uniform variance patterns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indicate high data quality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6" name="Free-form: Shape 285"/>
          <p:cNvSpPr/>
          <p:nvPr/>
        </p:nvSpPr>
        <p:spPr>
          <a:xfrm>
            <a:off x="7696080" y="3457440"/>
            <a:ext cx="76320" cy="76680"/>
          </a:xfrm>
          <a:custGeom>
            <a:avLst/>
            <a:gdLst/>
            <a:ahLst/>
            <a:cxnLst/>
            <a:rect l="0" t="0" r="r" b="b"/>
            <a:pathLst>
              <a:path w="212" h="213">
                <a:moveTo>
                  <a:pt x="212" y="106"/>
                </a:moveTo>
                <a:cubicBezTo>
                  <a:pt x="212" y="120"/>
                  <a:pt x="210" y="133"/>
                  <a:pt x="204" y="146"/>
                </a:cubicBezTo>
                <a:cubicBezTo>
                  <a:pt x="199" y="159"/>
                  <a:pt x="191" y="171"/>
                  <a:pt x="181" y="181"/>
                </a:cubicBezTo>
                <a:cubicBezTo>
                  <a:pt x="172" y="190"/>
                  <a:pt x="160" y="198"/>
                  <a:pt x="147" y="203"/>
                </a:cubicBezTo>
                <a:cubicBezTo>
                  <a:pt x="134" y="210"/>
                  <a:pt x="121" y="213"/>
                  <a:pt x="107" y="213"/>
                </a:cubicBezTo>
                <a:cubicBezTo>
                  <a:pt x="93" y="213"/>
                  <a:pt x="79" y="210"/>
                  <a:pt x="66" y="203"/>
                </a:cubicBezTo>
                <a:cubicBezTo>
                  <a:pt x="53" y="198"/>
                  <a:pt x="42" y="190"/>
                  <a:pt x="31" y="181"/>
                </a:cubicBezTo>
                <a:cubicBezTo>
                  <a:pt x="21" y="171"/>
                  <a:pt x="13" y="159"/>
                  <a:pt x="8" y="146"/>
                </a:cubicBezTo>
                <a:cubicBezTo>
                  <a:pt x="3" y="133"/>
                  <a:pt x="0" y="120"/>
                  <a:pt x="0" y="106"/>
                </a:cubicBezTo>
                <a:cubicBezTo>
                  <a:pt x="0" y="92"/>
                  <a:pt x="3" y="78"/>
                  <a:pt x="8" y="65"/>
                </a:cubicBezTo>
                <a:cubicBezTo>
                  <a:pt x="13" y="52"/>
                  <a:pt x="21" y="41"/>
                  <a:pt x="31" y="31"/>
                </a:cubicBezTo>
                <a:cubicBezTo>
                  <a:pt x="42" y="21"/>
                  <a:pt x="53" y="13"/>
                  <a:pt x="66" y="8"/>
                </a:cubicBezTo>
                <a:cubicBezTo>
                  <a:pt x="79" y="3"/>
                  <a:pt x="93" y="0"/>
                  <a:pt x="107" y="0"/>
                </a:cubicBezTo>
                <a:cubicBezTo>
                  <a:pt x="121" y="0"/>
                  <a:pt x="134" y="3"/>
                  <a:pt x="147" y="8"/>
                </a:cubicBezTo>
                <a:cubicBezTo>
                  <a:pt x="160" y="13"/>
                  <a:pt x="172" y="21"/>
                  <a:pt x="181" y="31"/>
                </a:cubicBezTo>
                <a:cubicBezTo>
                  <a:pt x="191" y="41"/>
                  <a:pt x="199" y="52"/>
                  <a:pt x="204" y="65"/>
                </a:cubicBezTo>
                <a:cubicBezTo>
                  <a:pt x="210" y="78"/>
                  <a:pt x="212" y="92"/>
                  <a:pt x="212" y="106"/>
                </a:cubicBez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7886520" y="3054240"/>
            <a:ext cx="28220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No outlier samples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detected requiring removal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7886520" y="3416400"/>
            <a:ext cx="32104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Data suitable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for downstream differential expression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9" name="Free-form: Shape 288"/>
          <p:cNvSpPr/>
          <p:nvPr/>
        </p:nvSpPr>
        <p:spPr>
          <a:xfrm>
            <a:off x="7524720" y="4257360"/>
            <a:ext cx="4096080" cy="1296000"/>
          </a:xfrm>
          <a:custGeom>
            <a:avLst/>
            <a:gdLst/>
            <a:ahLst/>
            <a:cxnLst/>
            <a:rect l="0" t="0" r="r" b="b"/>
            <a:pathLst>
              <a:path w="11378" h="3600">
                <a:moveTo>
                  <a:pt x="0" y="3388"/>
                </a:moveTo>
                <a:lnTo>
                  <a:pt x="0" y="212"/>
                </a:lnTo>
                <a:cubicBezTo>
                  <a:pt x="0" y="198"/>
                  <a:pt x="1" y="184"/>
                  <a:pt x="3" y="171"/>
                </a:cubicBezTo>
                <a:cubicBezTo>
                  <a:pt x="5" y="157"/>
                  <a:pt x="8" y="144"/>
                  <a:pt x="12" y="131"/>
                </a:cubicBezTo>
                <a:cubicBezTo>
                  <a:pt x="16" y="118"/>
                  <a:pt x="21" y="106"/>
                  <a:pt x="26" y="94"/>
                </a:cubicBezTo>
                <a:cubicBezTo>
                  <a:pt x="32" y="83"/>
                  <a:pt x="39" y="72"/>
                  <a:pt x="46" y="62"/>
                </a:cubicBezTo>
                <a:cubicBezTo>
                  <a:pt x="53" y="53"/>
                  <a:pt x="61" y="44"/>
                  <a:pt x="70" y="36"/>
                </a:cubicBezTo>
                <a:cubicBezTo>
                  <a:pt x="79" y="28"/>
                  <a:pt x="88" y="22"/>
                  <a:pt x="98" y="16"/>
                </a:cubicBezTo>
                <a:cubicBezTo>
                  <a:pt x="107" y="11"/>
                  <a:pt x="117" y="7"/>
                  <a:pt x="127" y="4"/>
                </a:cubicBezTo>
                <a:cubicBezTo>
                  <a:pt x="138" y="2"/>
                  <a:pt x="148" y="0"/>
                  <a:pt x="158" y="0"/>
                </a:cubicBezTo>
                <a:lnTo>
                  <a:pt x="11166" y="0"/>
                </a:lnTo>
                <a:cubicBezTo>
                  <a:pt x="11180" y="0"/>
                  <a:pt x="11194" y="2"/>
                  <a:pt x="11207" y="4"/>
                </a:cubicBezTo>
                <a:cubicBezTo>
                  <a:pt x="11221" y="7"/>
                  <a:pt x="11234" y="11"/>
                  <a:pt x="11247" y="16"/>
                </a:cubicBezTo>
                <a:cubicBezTo>
                  <a:pt x="11260" y="22"/>
                  <a:pt x="11272" y="28"/>
                  <a:pt x="11284" y="36"/>
                </a:cubicBezTo>
                <a:cubicBezTo>
                  <a:pt x="11295" y="44"/>
                  <a:pt x="11306" y="53"/>
                  <a:pt x="11316" y="62"/>
                </a:cubicBezTo>
                <a:cubicBezTo>
                  <a:pt x="11325" y="72"/>
                  <a:pt x="11334" y="83"/>
                  <a:pt x="11342" y="94"/>
                </a:cubicBezTo>
                <a:cubicBezTo>
                  <a:pt x="11350" y="106"/>
                  <a:pt x="11356" y="118"/>
                  <a:pt x="11362" y="131"/>
                </a:cubicBezTo>
                <a:cubicBezTo>
                  <a:pt x="11367" y="144"/>
                  <a:pt x="11371" y="157"/>
                  <a:pt x="11374" y="171"/>
                </a:cubicBezTo>
                <a:cubicBezTo>
                  <a:pt x="11376" y="184"/>
                  <a:pt x="11378" y="198"/>
                  <a:pt x="11378" y="212"/>
                </a:cubicBezTo>
                <a:lnTo>
                  <a:pt x="11378" y="3388"/>
                </a:lnTo>
                <a:cubicBezTo>
                  <a:pt x="11378" y="3402"/>
                  <a:pt x="11376" y="3416"/>
                  <a:pt x="11374" y="3429"/>
                </a:cubicBezTo>
                <a:cubicBezTo>
                  <a:pt x="11371" y="3443"/>
                  <a:pt x="11367" y="3456"/>
                  <a:pt x="11362" y="3469"/>
                </a:cubicBezTo>
                <a:cubicBezTo>
                  <a:pt x="11356" y="3482"/>
                  <a:pt x="11350" y="3494"/>
                  <a:pt x="11342" y="3506"/>
                </a:cubicBezTo>
                <a:cubicBezTo>
                  <a:pt x="11334" y="3517"/>
                  <a:pt x="11325" y="3528"/>
                  <a:pt x="11316" y="3538"/>
                </a:cubicBezTo>
                <a:cubicBezTo>
                  <a:pt x="11306" y="3548"/>
                  <a:pt x="11295" y="3556"/>
                  <a:pt x="11284" y="3564"/>
                </a:cubicBezTo>
                <a:cubicBezTo>
                  <a:pt x="11272" y="3572"/>
                  <a:pt x="11260" y="3578"/>
                  <a:pt x="11247" y="3584"/>
                </a:cubicBezTo>
                <a:cubicBezTo>
                  <a:pt x="11234" y="3589"/>
                  <a:pt x="11221" y="3593"/>
                  <a:pt x="11207" y="3596"/>
                </a:cubicBezTo>
                <a:cubicBezTo>
                  <a:pt x="11194" y="3598"/>
                  <a:pt x="11180" y="3600"/>
                  <a:pt x="11166" y="3600"/>
                </a:cubicBezTo>
                <a:lnTo>
                  <a:pt x="158" y="3600"/>
                </a:lnTo>
                <a:cubicBezTo>
                  <a:pt x="148" y="3600"/>
                  <a:pt x="138" y="3598"/>
                  <a:pt x="127" y="3596"/>
                </a:cubicBezTo>
                <a:cubicBezTo>
                  <a:pt x="117" y="3593"/>
                  <a:pt x="107" y="3589"/>
                  <a:pt x="98" y="3584"/>
                </a:cubicBezTo>
                <a:cubicBezTo>
                  <a:pt x="88" y="3578"/>
                  <a:pt x="79" y="3572"/>
                  <a:pt x="70" y="3564"/>
                </a:cubicBezTo>
                <a:cubicBezTo>
                  <a:pt x="61" y="3556"/>
                  <a:pt x="53" y="3548"/>
                  <a:pt x="46" y="3538"/>
                </a:cubicBezTo>
                <a:cubicBezTo>
                  <a:pt x="39" y="3528"/>
                  <a:pt x="32" y="3517"/>
                  <a:pt x="26" y="3506"/>
                </a:cubicBezTo>
                <a:cubicBezTo>
                  <a:pt x="21" y="3494"/>
                  <a:pt x="16" y="3482"/>
                  <a:pt x="12" y="3469"/>
                </a:cubicBezTo>
                <a:cubicBezTo>
                  <a:pt x="8" y="3456"/>
                  <a:pt x="5" y="3443"/>
                  <a:pt x="3" y="3429"/>
                </a:cubicBezTo>
                <a:cubicBezTo>
                  <a:pt x="1" y="3416"/>
                  <a:pt x="0" y="3402"/>
                  <a:pt x="0" y="3388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0" name="Free-form: Shape 289"/>
          <p:cNvSpPr/>
          <p:nvPr/>
        </p:nvSpPr>
        <p:spPr>
          <a:xfrm>
            <a:off x="7505640" y="4257360"/>
            <a:ext cx="76320" cy="1296000"/>
          </a:xfrm>
          <a:custGeom>
            <a:avLst/>
            <a:gdLst/>
            <a:ahLst/>
            <a:cxnLst/>
            <a:rect l="0" t="0" r="r" b="b"/>
            <a:pathLst>
              <a:path w="212" h="3600">
                <a:moveTo>
                  <a:pt x="0" y="0"/>
                </a:moveTo>
                <a:lnTo>
                  <a:pt x="212" y="0"/>
                </a:lnTo>
                <a:lnTo>
                  <a:pt x="212" y="3600"/>
                </a:lnTo>
                <a:lnTo>
                  <a:pt x="0" y="3600"/>
                </a:lnTo>
                <a:lnTo>
                  <a:pt x="0" y="0"/>
                </a:lnTo>
                <a:close/>
              </a:path>
            </a:pathLst>
          </a:custGeom>
          <a:solidFill>
            <a:srgbClr val="DA7756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91" name="TextBox 290"/>
          <p:cNvSpPr txBox="1"/>
          <p:nvPr/>
        </p:nvSpPr>
        <p:spPr>
          <a:xfrm>
            <a:off x="7886520" y="3664080"/>
            <a:ext cx="4935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7696080" y="4444920"/>
            <a:ext cx="3559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CrimsonPro"/>
                <a:ea typeface="CrimsonPro"/>
              </a:rPr>
              <a:t>Conclusion:</a:t>
            </a:r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 The consistent raw intensity distributions and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3" name="TextBox 292"/>
          <p:cNvSpPr txBox="1"/>
          <p:nvPr/>
        </p:nvSpPr>
        <p:spPr>
          <a:xfrm>
            <a:off x="7696080" y="4692600"/>
            <a:ext cx="37573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uniform variance patterns validate the technical quality of the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4" name="TextBox 293"/>
          <p:cNvSpPr txBox="1"/>
          <p:nvPr/>
        </p:nvSpPr>
        <p:spPr>
          <a:xfrm>
            <a:off x="7696080" y="4940280"/>
            <a:ext cx="368316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microarray data, confirming readiness for normalization and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5" name="Free-form: Shape 294"/>
          <p:cNvSpPr/>
          <p:nvPr/>
        </p:nvSpPr>
        <p:spPr>
          <a:xfrm>
            <a:off x="571320" y="5895720"/>
            <a:ext cx="11049480" cy="10080"/>
          </a:xfrm>
          <a:custGeom>
            <a:avLst/>
            <a:gdLst/>
            <a:ahLst/>
            <a:cxnLst/>
            <a:rect l="0" t="0" r="r" b="b"/>
            <a:pathLst>
              <a:path w="30693" h="28">
                <a:moveTo>
                  <a:pt x="0" y="0"/>
                </a:moveTo>
                <a:lnTo>
                  <a:pt x="30693" y="0"/>
                </a:lnTo>
                <a:lnTo>
                  <a:pt x="30693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E0E0E0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6" name="TextBox 295"/>
          <p:cNvSpPr txBox="1"/>
          <p:nvPr/>
        </p:nvSpPr>
        <p:spPr>
          <a:xfrm>
            <a:off x="7696080" y="5187960"/>
            <a:ext cx="192312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666666"/>
                </a:solidFill>
                <a:effectLst/>
                <a:uFillTx/>
                <a:latin typeface="CrimsonPro"/>
                <a:ea typeface="CrimsonPro"/>
              </a:rPr>
              <a:t>differential expression analysis.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571320" y="6083280"/>
            <a:ext cx="335088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Cardio-Oncology Biomarkers | Transcriptomic Analysis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8" name="TextBox 297"/>
          <p:cNvSpPr txBox="1"/>
          <p:nvPr/>
        </p:nvSpPr>
        <p:spPr>
          <a:xfrm>
            <a:off x="11452320" y="6083280"/>
            <a:ext cx="168840" cy="1695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200" b="0" u="none" strike="noStrike">
                <a:solidFill>
                  <a:srgbClr val="999999"/>
                </a:solidFill>
                <a:effectLst/>
                <a:uFillTx/>
                <a:latin typeface="CrimsonPro"/>
                <a:ea typeface="CrimsonPro"/>
              </a:rPr>
              <a:t>08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</TotalTime>
  <Words>2517</Words>
  <Application>Microsoft Office PowerPoint</Application>
  <PresentationFormat>Widescreen</PresentationFormat>
  <Paragraphs>605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Calibri</vt:lpstr>
      <vt:lpstr>CrimsonPro</vt:lpstr>
      <vt:lpstr>DejaVuSans</vt:lpstr>
      <vt:lpstr>Georgia</vt:lpstr>
      <vt:lpstr>Symbol</vt:lpstr>
      <vt:lpstr>Times New Roman</vt:lpstr>
      <vt:lpstr>TimesNewRoman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Rihab BENSALEK</cp:lastModifiedBy>
  <cp:revision>2</cp:revision>
  <dcterms:modified xsi:type="dcterms:W3CDTF">2025-12-25T21:40:18Z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